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15FB4B6B-F985-4C39-B31F-A1802DA35596}" type="slidenum">
              <a:t>&lt;#&gt;</a:t>
            </a:fld>
          </a:p>
        </p:txBody>
      </p:sp>
      <p:sp>
        <p:nvSpPr>
          <p:cNvPr id="4" name="PlaceHolder 3"/>
          <p:cNvSpPr>
            <a:spLocks noGrp="1"/>
          </p:cNvSpPr>
          <p:nvPr>
            <p:ph type="dt" idx="3"/>
          </p:nvPr>
        </p:nvSpPr>
        <p:spPr/>
        <p:txBody>
          <a:bodyPr/>
          <a:p>
            <a:r>
              <a:rPr lang="fr-F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fr-FR" sz="3200" spc="-1" strike="noStrike">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fr-FR"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55A5E12B-4FC2-4E2A-B506-CCB8653B529E}" type="slidenum">
              <a:t>&lt;#&gt;</a:t>
            </a:fld>
          </a:p>
        </p:txBody>
      </p:sp>
      <p:sp>
        <p:nvSpPr>
          <p:cNvPr id="7" name="PlaceHolder 6"/>
          <p:cNvSpPr>
            <a:spLocks noGrp="1"/>
          </p:cNvSpPr>
          <p:nvPr>
            <p:ph type="dt" idx="3"/>
          </p:nvPr>
        </p:nvSpPr>
        <p:spPr/>
        <p:txBody>
          <a:bodyPr/>
          <a:p>
            <a:r>
              <a:rPr lang="fr-F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762C8AFB-A61E-4F3B-8301-F550352F6CD5}" type="slidenum">
              <a:t>&lt;#&gt;</a:t>
            </a:fld>
          </a:p>
        </p:txBody>
      </p:sp>
      <p:sp>
        <p:nvSpPr>
          <p:cNvPr id="9" name="PlaceHolder 8"/>
          <p:cNvSpPr>
            <a:spLocks noGrp="1"/>
          </p:cNvSpPr>
          <p:nvPr>
            <p:ph type="dt" idx="3"/>
          </p:nvPr>
        </p:nvSpPr>
        <p:spPr/>
        <p:txBody>
          <a:bodyPr/>
          <a:p>
            <a:r>
              <a:rPr lang="fr-FR"/>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ED9CCD85-FCE2-4613-85AC-F66455E7F295}" type="slidenum">
              <a:t>&lt;#&gt;</a:t>
            </a:fld>
          </a:p>
        </p:txBody>
      </p:sp>
      <p:sp>
        <p:nvSpPr>
          <p:cNvPr id="11" name="PlaceHolder 10"/>
          <p:cNvSpPr>
            <a:spLocks noGrp="1"/>
          </p:cNvSpPr>
          <p:nvPr>
            <p:ph type="dt" idx="3"/>
          </p:nvPr>
        </p:nvSpPr>
        <p:spPr/>
        <p:txBody>
          <a:bodyPr/>
          <a:p>
            <a:r>
              <a:rPr lang="fr-F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fr-FR"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E3D6E42-1D26-4074-A663-F2BFB9BA4A77}" type="slidenum">
              <a:t>&lt;#&gt;</a:t>
            </a:fld>
          </a:p>
        </p:txBody>
      </p:sp>
      <p:sp>
        <p:nvSpPr>
          <p:cNvPr id="6" name="PlaceHolder 5"/>
          <p:cNvSpPr>
            <a:spLocks noGrp="1"/>
          </p:cNvSpPr>
          <p:nvPr>
            <p:ph type="dt" idx="3"/>
          </p:nvPr>
        </p:nvSpPr>
        <p:spPr/>
        <p:txBody>
          <a:bodyPr/>
          <a:p>
            <a:r>
              <a:rPr lang="fr-F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fr-FR"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280A81D4-1041-4D93-8664-BEF74343F2FA}" type="slidenum">
              <a:t>&lt;#&gt;</a:t>
            </a:fld>
          </a:p>
        </p:txBody>
      </p:sp>
      <p:sp>
        <p:nvSpPr>
          <p:cNvPr id="6" name="PlaceHolder 5"/>
          <p:cNvSpPr>
            <a:spLocks noGrp="1"/>
          </p:cNvSpPr>
          <p:nvPr>
            <p:ph type="dt" idx="3"/>
          </p:nvPr>
        </p:nvSpPr>
        <p:spPr/>
        <p:txBody>
          <a:bodyPr/>
          <a:p>
            <a:r>
              <a:rPr lang="fr-F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fr-FR" sz="3200" spc="-1" strike="noStrike">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fr-FR"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97A5A17-482F-461F-9A9E-1A74D20221F6}" type="slidenum">
              <a:t>&lt;#&gt;</a:t>
            </a:fld>
          </a:p>
        </p:txBody>
      </p:sp>
      <p:sp>
        <p:nvSpPr>
          <p:cNvPr id="7" name="PlaceHolder 6"/>
          <p:cNvSpPr>
            <a:spLocks noGrp="1"/>
          </p:cNvSpPr>
          <p:nvPr>
            <p:ph type="dt" idx="3"/>
          </p:nvPr>
        </p:nvSpPr>
        <p:spPr/>
        <p:txBody>
          <a:bodyPr/>
          <a:p>
            <a:r>
              <a:rPr lang="fr-F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94A09B10-9656-4A7D-9AED-4CFD9F9E5C1C}" type="slidenum">
              <a:t>&lt;#&gt;</a:t>
            </a:fld>
          </a:p>
        </p:txBody>
      </p:sp>
      <p:sp>
        <p:nvSpPr>
          <p:cNvPr id="5" name="PlaceHolder 4"/>
          <p:cNvSpPr>
            <a:spLocks noGrp="1"/>
          </p:cNvSpPr>
          <p:nvPr>
            <p:ph type="dt" idx="3"/>
          </p:nvPr>
        </p:nvSpPr>
        <p:spPr/>
        <p:txBody>
          <a:bodyPr/>
          <a:p>
            <a:r>
              <a:rPr lang="fr-F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fr-FR"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FD359C26-3247-4076-871D-AAEFC8E842E4}" type="slidenum">
              <a:t>&lt;#&gt;</a:t>
            </a:fld>
          </a:p>
        </p:txBody>
      </p:sp>
      <p:sp>
        <p:nvSpPr>
          <p:cNvPr id="5" name="PlaceHolder 4"/>
          <p:cNvSpPr>
            <a:spLocks noGrp="1"/>
          </p:cNvSpPr>
          <p:nvPr>
            <p:ph type="dt" idx="3"/>
          </p:nvPr>
        </p:nvSpPr>
        <p:spPr/>
        <p:txBody>
          <a:bodyPr/>
          <a:p>
            <a:r>
              <a:rPr lang="fr-F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fr-FR" sz="3200" spc="-1" strike="noStrike">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2D11DC7-AD35-4E08-AE13-31AD4071F197}" type="slidenum">
              <a:t>&lt;#&gt;</a:t>
            </a:fld>
          </a:p>
        </p:txBody>
      </p:sp>
      <p:sp>
        <p:nvSpPr>
          <p:cNvPr id="8" name="PlaceHolder 7"/>
          <p:cNvSpPr>
            <a:spLocks noGrp="1"/>
          </p:cNvSpPr>
          <p:nvPr>
            <p:ph type="dt" idx="3"/>
          </p:nvPr>
        </p:nvSpPr>
        <p:spPr/>
        <p:txBody>
          <a:bodyPr/>
          <a:p>
            <a:r>
              <a:rPr lang="fr-F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fr-FR" sz="3200" spc="-1" strike="noStrike">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E212150-06DC-4B0B-B29B-43BD4396B3DC}" type="slidenum">
              <a:t>&lt;#&gt;</a:t>
            </a:fld>
          </a:p>
        </p:txBody>
      </p:sp>
      <p:sp>
        <p:nvSpPr>
          <p:cNvPr id="8" name="PlaceHolder 7"/>
          <p:cNvSpPr>
            <a:spLocks noGrp="1"/>
          </p:cNvSpPr>
          <p:nvPr>
            <p:ph type="dt" idx="3"/>
          </p:nvPr>
        </p:nvSpPr>
        <p:spPr/>
        <p:txBody>
          <a:bodyPr/>
          <a:p>
            <a:r>
              <a:rPr lang="fr-F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fr-FR"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51EB672-94C8-45EE-89E1-C564A876E497}" type="slidenum">
              <a:t>&lt;#&gt;</a:t>
            </a:fld>
          </a:p>
        </p:txBody>
      </p:sp>
      <p:sp>
        <p:nvSpPr>
          <p:cNvPr id="8" name="PlaceHolder 7"/>
          <p:cNvSpPr>
            <a:spLocks noGrp="1"/>
          </p:cNvSpPr>
          <p:nvPr>
            <p:ph type="dt" idx="3"/>
          </p:nvPr>
        </p:nvSpPr>
        <p:spPr/>
        <p:txBody>
          <a:bodyPr/>
          <a:p>
            <a:r>
              <a:rPr lang="fr-F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4038480" y="6356520"/>
            <a:ext cx="4113360" cy="36360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fr-FR" sz="1400" spc="-1" strike="noStrike">
                <a:latin typeface="Times New Roman"/>
              </a:defRPr>
            </a:lvl1pPr>
          </a:lstStyle>
          <a:p>
            <a:pPr indent="0" algn="ctr">
              <a:lnSpc>
                <a:spcPct val="100000"/>
              </a:lnSpc>
              <a:buNone/>
              <a:tabLst>
                <a:tab algn="l" pos="0"/>
              </a:tabLst>
            </a:pPr>
            <a:r>
              <a:rPr b="0" lang="fr-FR" sz="1400" spc="-1" strike="noStrike">
                <a:latin typeface="Times New Roman"/>
              </a:rPr>
              <a:t>&lt;pied de page&gt;</a:t>
            </a:r>
            <a:endParaRPr b="0" lang="fr-FR" sz="1400" spc="-1" strike="noStrike">
              <a:latin typeface="Times New Roman"/>
            </a:endParaRPr>
          </a:p>
        </p:txBody>
      </p:sp>
      <p:sp>
        <p:nvSpPr>
          <p:cNvPr id="1" name="PlaceHolder 2"/>
          <p:cNvSpPr>
            <a:spLocks noGrp="1"/>
          </p:cNvSpPr>
          <p:nvPr>
            <p:ph type="sldNum" idx="2"/>
          </p:nvPr>
        </p:nvSpPr>
        <p:spPr>
          <a:xfrm>
            <a:off x="8610480" y="6356520"/>
            <a:ext cx="2741760" cy="36360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GB" sz="1200" spc="-1" strike="noStrike">
                <a:solidFill>
                  <a:srgbClr val="8e8f91"/>
                </a:solidFill>
                <a:latin typeface="Calibri"/>
              </a:defRPr>
            </a:lvl1pPr>
          </a:lstStyle>
          <a:p>
            <a:pPr indent="0" algn="r">
              <a:lnSpc>
                <a:spcPct val="100000"/>
              </a:lnSpc>
              <a:buNone/>
              <a:tabLst>
                <a:tab algn="l" pos="0"/>
              </a:tabLst>
            </a:pPr>
            <a:fld id="{7C069C64-41E9-4A4B-B721-616241C8AF84}" type="slidenum">
              <a:rPr b="0" lang="en-GB" sz="1200" spc="-1" strike="noStrike">
                <a:solidFill>
                  <a:srgbClr val="8e8f91"/>
                </a:solidFill>
                <a:latin typeface="Calibri"/>
              </a:rPr>
              <a:t>&lt;numéro&gt;</a:t>
            </a:fld>
            <a:endParaRPr b="0" lang="fr-FR" sz="1200" spc="-1" strike="noStrike">
              <a:latin typeface="Times New Roman"/>
            </a:endParaRPr>
          </a:p>
        </p:txBody>
      </p:sp>
      <p:sp>
        <p:nvSpPr>
          <p:cNvPr id="2" name="PlaceHolder 3"/>
          <p:cNvSpPr>
            <a:spLocks noGrp="1"/>
          </p:cNvSpPr>
          <p:nvPr>
            <p:ph type="dt" idx="3"/>
          </p:nvPr>
        </p:nvSpPr>
        <p:spPr>
          <a:xfrm>
            <a:off x="838080" y="6356520"/>
            <a:ext cx="2741760" cy="363600"/>
          </a:xfrm>
          <a:prstGeom prst="rect">
            <a:avLst/>
          </a:prstGeom>
          <a:noFill/>
          <a:ln w="0">
            <a:noFill/>
          </a:ln>
        </p:spPr>
        <p:txBody>
          <a:bodyPr lIns="90000" rIns="90000" tIns="45000" bIns="45000" anchor="ctr">
            <a:noAutofit/>
          </a:bodyPr>
          <a:lstStyle>
            <a:lvl1pPr indent="0">
              <a:buNone/>
              <a:defRPr b="0" lang="fr-FR" sz="1400" spc="-1" strike="noStrike">
                <a:latin typeface="Times New Roman"/>
              </a:defRPr>
            </a:lvl1pPr>
          </a:lstStyle>
          <a:p>
            <a:pPr indent="0">
              <a:buNone/>
            </a:pPr>
            <a:r>
              <a:rPr b="0" lang="fr-FR" sz="1400" spc="-1" strike="noStrike">
                <a:latin typeface="Times New Roman"/>
              </a:rPr>
              <a:t>&lt;date/heure&gt;</a:t>
            </a:r>
            <a:endParaRPr b="0" lang="fr-FR" sz="1400" spc="-1" strike="noStrike">
              <a:latin typeface="Times New Roman"/>
            </a:endParaRPr>
          </a:p>
        </p:txBody>
      </p:sp>
      <p:sp>
        <p:nvSpPr>
          <p:cNvPr id="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fr-FR" sz="4400" spc="-1" strike="noStrike">
                <a:latin typeface="Arial"/>
              </a:rPr>
              <a:t>Cliquez pour éditer le format du texte-titre</a:t>
            </a:r>
            <a:endParaRPr b="0" lang="fr-FR" sz="4400" spc="-1" strike="noStrike">
              <a:latin typeface="Arial"/>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8.png"/><Relationship Id="rId9" Type="http://schemas.openxmlformats.org/officeDocument/2006/relationships/image" Target="../media/image19.png"/><Relationship Id="rId10" Type="http://schemas.openxmlformats.org/officeDocument/2006/relationships/image" Target="../media/image20.png"/><Relationship Id="rId1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6.png"/><Relationship Id="rId8" Type="http://schemas.openxmlformats.org/officeDocument/2006/relationships/image" Target="../media/image27.png"/><Relationship Id="rId9" Type="http://schemas.openxmlformats.org/officeDocument/2006/relationships/image" Target="../media/image28.png"/><Relationship Id="rId10" Type="http://schemas.openxmlformats.org/officeDocument/2006/relationships/image" Target="../media/image14.png"/><Relationship Id="rId11" Type="http://schemas.openxmlformats.org/officeDocument/2006/relationships/image" Target="../media/image15.png"/><Relationship Id="rId12" Type="http://schemas.openxmlformats.org/officeDocument/2006/relationships/image" Target="../media/image16.png"/><Relationship Id="rId13" Type="http://schemas.openxmlformats.org/officeDocument/2006/relationships/image" Target="../media/image17.png"/><Relationship Id="rId14" Type="http://schemas.openxmlformats.org/officeDocument/2006/relationships/image" Target="../media/image18.png"/><Relationship Id="rId15" Type="http://schemas.openxmlformats.org/officeDocument/2006/relationships/image" Target="../media/image19.png"/><Relationship Id="rId16"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9.png"/><Relationship Id="rId3"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4.png"/><Relationship Id="rId3"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s://www.kaggle.com/c/home-credit-default-risk/data" TargetMode="External"/><Relationship Id="rId3" Type="http://schemas.openxmlformats.org/officeDocument/2006/relationships/hyperlink" Target="https://github.com/sd1208/P7_scoring" TargetMode="External"/><Relationship Id="rId4"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TextBox 10"/>
          <p:cNvSpPr/>
          <p:nvPr/>
        </p:nvSpPr>
        <p:spPr>
          <a:xfrm>
            <a:off x="1440000" y="1980000"/>
            <a:ext cx="6839640" cy="406440"/>
          </a:xfrm>
          <a:prstGeom prst="rect">
            <a:avLst/>
          </a:prstGeom>
          <a:noFill/>
          <a:ln w="0">
            <a:noFill/>
          </a:ln>
        </p:spPr>
        <p:style>
          <a:lnRef idx="0"/>
          <a:fillRef idx="0"/>
          <a:effectRef idx="0"/>
          <a:fontRef idx="minor"/>
        </p:style>
        <p:txBody>
          <a:bodyPr lIns="90000" rIns="90000" tIns="45000" bIns="45000" anchor="t">
            <a:spAutoFit/>
          </a:bodyPr>
          <a:p>
            <a:pPr>
              <a:lnSpc>
                <a:spcPct val="80000"/>
              </a:lnSpc>
              <a:tabLst>
                <a:tab algn="l" pos="0"/>
              </a:tabLst>
            </a:pPr>
            <a:r>
              <a:rPr b="1" lang="en-US" sz="2600" spc="-1" strike="noStrike">
                <a:solidFill>
                  <a:srgbClr val="282f39"/>
                </a:solidFill>
                <a:latin typeface="DejaVu Sans"/>
                <a:ea typeface="Noto Sans Disp SemCond SemBd"/>
              </a:rPr>
              <a:t>Implémenter un modèle de scoring</a:t>
            </a:r>
            <a:endParaRPr b="0" lang="fr-FR" sz="2600" spc="-1" strike="noStrike">
              <a:latin typeface="Arial"/>
            </a:endParaRPr>
          </a:p>
        </p:txBody>
      </p:sp>
      <p:sp>
        <p:nvSpPr>
          <p:cNvPr id="42" name="Rectangle 9"/>
          <p:cNvSpPr/>
          <p:nvPr/>
        </p:nvSpPr>
        <p:spPr>
          <a:xfrm rot="19061400">
            <a:off x="10305360" y="-893880"/>
            <a:ext cx="547200" cy="5368680"/>
          </a:xfrm>
          <a:custGeom>
            <a:avLst/>
            <a:gdLst>
              <a:gd name="textAreaLeft" fmla="*/ 0 w 547200"/>
              <a:gd name="textAreaRight" fmla="*/ 548640 w 547200"/>
              <a:gd name="textAreaTop" fmla="*/ 0 h 5368680"/>
              <a:gd name="textAreaBottom" fmla="*/ 5370120 h 5368680"/>
            </a:gdLst>
            <a:ahLst/>
            <a:rect l="textAreaLeft" t="textAreaTop" r="textAreaRight" b="textAreaBottom"/>
            <a:pathLst>
              <a:path w="548554" h="5370184">
                <a:moveTo>
                  <a:pt x="0" y="0"/>
                </a:moveTo>
                <a:lnTo>
                  <a:pt x="548554" y="489516"/>
                </a:lnTo>
                <a:cubicBezTo>
                  <a:pt x="545946" y="1923974"/>
                  <a:pt x="543337" y="3358433"/>
                  <a:pt x="540729" y="4792891"/>
                </a:cubicBezTo>
                <a:lnTo>
                  <a:pt x="8639" y="5370184"/>
                </a:lnTo>
                <a:cubicBezTo>
                  <a:pt x="5459" y="3239259"/>
                  <a:pt x="3180" y="2130925"/>
                  <a:pt x="0" y="0"/>
                </a:cubicBezTo>
                <a:close/>
              </a:path>
            </a:pathLst>
          </a:custGeom>
          <a:solidFill>
            <a:srgbClr val="b2b2b2"/>
          </a:solidFill>
          <a:ln>
            <a:noFill/>
          </a:ln>
        </p:spPr>
        <p:style>
          <a:lnRef idx="2">
            <a:schemeClr val="accent1">
              <a:shade val="50000"/>
            </a:schemeClr>
          </a:lnRef>
          <a:fillRef idx="1">
            <a:schemeClr val="accent1"/>
          </a:fillRef>
          <a:effectRef idx="0">
            <a:schemeClr val="accent1"/>
          </a:effectRef>
          <a:fontRef idx="minor"/>
        </p:style>
      </p:sp>
      <p:sp>
        <p:nvSpPr>
          <p:cNvPr id="43" name="Rectangle 11"/>
          <p:cNvSpPr/>
          <p:nvPr/>
        </p:nvSpPr>
        <p:spPr>
          <a:xfrm rot="19061400">
            <a:off x="10681200" y="-732600"/>
            <a:ext cx="528840" cy="4314240"/>
          </a:xfrm>
          <a:custGeom>
            <a:avLst/>
            <a:gdLst>
              <a:gd name="textAreaLeft" fmla="*/ 0 w 528840"/>
              <a:gd name="textAreaRight" fmla="*/ 530280 w 528840"/>
              <a:gd name="textAreaTop" fmla="*/ 0 h 4314240"/>
              <a:gd name="textAreaBottom" fmla="*/ 4315680 h 4314240"/>
            </a:gdLst>
            <a:ahLst/>
            <a:rect l="textAreaLeft" t="textAreaTop" r="textAreaRight" b="textAreaBottom"/>
            <a:pathLst>
              <a:path w="530340" h="4315546">
                <a:moveTo>
                  <a:pt x="11748" y="0"/>
                </a:moveTo>
                <a:lnTo>
                  <a:pt x="530340" y="473694"/>
                </a:lnTo>
                <a:lnTo>
                  <a:pt x="524835" y="3727355"/>
                </a:lnTo>
                <a:lnTo>
                  <a:pt x="0" y="4315546"/>
                </a:lnTo>
                <a:cubicBezTo>
                  <a:pt x="6808" y="2189895"/>
                  <a:pt x="4940" y="2125651"/>
                  <a:pt x="11748" y="0"/>
                </a:cubicBezTo>
                <a:close/>
              </a:path>
            </a:pathLst>
          </a:custGeom>
          <a:solidFill>
            <a:srgbClr val="808080"/>
          </a:solidFill>
          <a:ln>
            <a:noFill/>
          </a:ln>
        </p:spPr>
        <p:style>
          <a:lnRef idx="2">
            <a:schemeClr val="accent1">
              <a:shade val="50000"/>
            </a:schemeClr>
          </a:lnRef>
          <a:fillRef idx="1">
            <a:schemeClr val="accent1"/>
          </a:fillRef>
          <a:effectRef idx="0">
            <a:schemeClr val="accent1"/>
          </a:effectRef>
          <a:fontRef idx="minor"/>
        </p:style>
      </p:sp>
      <p:sp>
        <p:nvSpPr>
          <p:cNvPr id="44" name=""/>
          <p:cNvSpPr/>
          <p:nvPr/>
        </p:nvSpPr>
        <p:spPr>
          <a:xfrm>
            <a:off x="11700000" y="6232680"/>
            <a:ext cx="331920" cy="42624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fld id="{A00B6FC6-4876-4501-839E-70690A9F49B8}" type="slidenum">
              <a:rPr b="0" lang="fr-FR" sz="2400" spc="-1" strike="noStrike">
                <a:solidFill>
                  <a:srgbClr val="282f39"/>
                </a:solidFill>
                <a:latin typeface="Times New Roman"/>
                <a:ea typeface="DejaVu Sans"/>
              </a:rPr>
              <a:t>&lt;numéro&gt;</a:t>
            </a:fld>
            <a:endParaRPr b="0" lang="fr-FR" sz="2400" spc="-1" strike="noStrike">
              <a:latin typeface="Arial"/>
            </a:endParaRPr>
          </a:p>
        </p:txBody>
      </p:sp>
      <p:sp>
        <p:nvSpPr>
          <p:cNvPr id="45" name=""/>
          <p:cNvSpPr/>
          <p:nvPr/>
        </p:nvSpPr>
        <p:spPr>
          <a:xfrm>
            <a:off x="180000" y="5940000"/>
            <a:ext cx="2158920" cy="84096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000" spc="-1" strike="noStrike">
                <a:solidFill>
                  <a:srgbClr val="282f39"/>
                </a:solidFill>
                <a:latin typeface="Arial"/>
                <a:ea typeface="DejaVu Sans"/>
              </a:rPr>
              <a:t>Projet 7  Data Scientist</a:t>
            </a:r>
            <a:endParaRPr b="0" lang="fr-FR" sz="1000" spc="-1" strike="noStrike">
              <a:latin typeface="Arial"/>
            </a:endParaRPr>
          </a:p>
          <a:p>
            <a:pPr>
              <a:lnSpc>
                <a:spcPct val="100000"/>
              </a:lnSpc>
            </a:pPr>
            <a:endParaRPr b="0" lang="fr-FR" sz="1000" spc="-1" strike="noStrike">
              <a:latin typeface="Arial"/>
            </a:endParaRPr>
          </a:p>
          <a:p>
            <a:pPr>
              <a:lnSpc>
                <a:spcPct val="100000"/>
              </a:lnSpc>
            </a:pPr>
            <a:r>
              <a:rPr b="0" lang="fr-FR" sz="1000" spc="-1" strike="noStrike">
                <a:solidFill>
                  <a:srgbClr val="282f39"/>
                </a:solidFill>
                <a:latin typeface="Arial"/>
                <a:ea typeface="DejaVu Sans"/>
              </a:rPr>
              <a:t>Openclassrooms</a:t>
            </a:r>
            <a:endParaRPr b="0" lang="fr-FR" sz="1000" spc="-1" strike="noStrike">
              <a:latin typeface="Arial"/>
            </a:endParaRPr>
          </a:p>
          <a:p>
            <a:pPr>
              <a:lnSpc>
                <a:spcPct val="100000"/>
              </a:lnSpc>
            </a:pPr>
            <a:endParaRPr b="0" lang="fr-FR" sz="1000" spc="-1" strike="noStrike">
              <a:latin typeface="Arial"/>
            </a:endParaRPr>
          </a:p>
          <a:p>
            <a:pPr>
              <a:lnSpc>
                <a:spcPct val="100000"/>
              </a:lnSpc>
              <a:tabLst>
                <a:tab algn="l" pos="408240"/>
              </a:tabLst>
            </a:pPr>
            <a:r>
              <a:rPr b="0" i="1" lang="fr-FR" sz="1300" spc="-1" strike="noStrike">
                <a:solidFill>
                  <a:srgbClr val="282f39"/>
                </a:solidFill>
                <a:latin typeface="Arial"/>
                <a:ea typeface="Microsoft YaHei"/>
              </a:rPr>
              <a:t> </a:t>
            </a:r>
            <a:r>
              <a:rPr b="0" i="1" lang="fr-FR" sz="1000" spc="-1" strike="noStrike">
                <a:solidFill>
                  <a:srgbClr val="282f39"/>
                </a:solidFill>
                <a:latin typeface="Arial"/>
                <a:ea typeface="Microsoft YaHei"/>
              </a:rPr>
              <a:t>Serge Davister 09/2023</a:t>
            </a:r>
            <a:endParaRPr b="0" lang="fr-FR" sz="1000" spc="-1" strike="noStrike">
              <a:latin typeface="Arial"/>
            </a:endParaRPr>
          </a:p>
        </p:txBody>
      </p:sp>
      <p:pic>
        <p:nvPicPr>
          <p:cNvPr id="46" name="" descr=""/>
          <p:cNvPicPr/>
          <p:nvPr/>
        </p:nvPicPr>
        <p:blipFill>
          <a:blip r:embed="rId1"/>
          <a:stretch/>
        </p:blipFill>
        <p:spPr>
          <a:xfrm>
            <a:off x="3931920" y="2700000"/>
            <a:ext cx="3238920" cy="2972160"/>
          </a:xfrm>
          <a:prstGeom prst="rect">
            <a:avLst/>
          </a:prstGeom>
          <a:ln w="72000">
            <a:noFill/>
          </a:ln>
        </p:spPr>
      </p:pic>
      <p:sp>
        <p:nvSpPr>
          <p:cNvPr id="47" name=""/>
          <p:cNvSpPr/>
          <p:nvPr/>
        </p:nvSpPr>
        <p:spPr>
          <a:xfrm>
            <a:off x="1980000" y="900000"/>
            <a:ext cx="6299640" cy="719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2600" spc="-1" strike="noStrike" u="sng">
                <a:uFillTx/>
                <a:latin typeface="Arial Black"/>
              </a:rPr>
              <a:t>NOTE METHODOLOGIQUE</a:t>
            </a:r>
            <a:endParaRPr b="0" lang="fr-FR" sz="2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7" name="Rectangle 48"/>
          <p:cNvSpPr/>
          <p:nvPr/>
        </p:nvSpPr>
        <p:spPr>
          <a:xfrm rot="19061400">
            <a:off x="10305360" y="-893880"/>
            <a:ext cx="547200" cy="5368680"/>
          </a:xfrm>
          <a:custGeom>
            <a:avLst/>
            <a:gdLst>
              <a:gd name="textAreaLeft" fmla="*/ 0 w 547200"/>
              <a:gd name="textAreaRight" fmla="*/ 548640 w 547200"/>
              <a:gd name="textAreaTop" fmla="*/ 0 h 5368680"/>
              <a:gd name="textAreaBottom" fmla="*/ 5370120 h 5368680"/>
            </a:gdLst>
            <a:ahLst/>
            <a:rect l="textAreaLeft" t="textAreaTop" r="textAreaRight" b="textAreaBottom"/>
            <a:pathLst>
              <a:path w="548554" h="5370184">
                <a:moveTo>
                  <a:pt x="0" y="0"/>
                </a:moveTo>
                <a:lnTo>
                  <a:pt x="548554" y="489516"/>
                </a:lnTo>
                <a:cubicBezTo>
                  <a:pt x="545946" y="1923974"/>
                  <a:pt x="543337" y="3358433"/>
                  <a:pt x="540729" y="4792891"/>
                </a:cubicBezTo>
                <a:lnTo>
                  <a:pt x="8639" y="5370184"/>
                </a:lnTo>
                <a:cubicBezTo>
                  <a:pt x="5459" y="3239259"/>
                  <a:pt x="3180" y="2130925"/>
                  <a:pt x="0" y="0"/>
                </a:cubicBezTo>
                <a:close/>
              </a:path>
            </a:pathLst>
          </a:custGeom>
          <a:solidFill>
            <a:srgbClr val="b2b2b2"/>
          </a:solidFill>
          <a:ln>
            <a:noFill/>
          </a:ln>
        </p:spPr>
        <p:style>
          <a:lnRef idx="2">
            <a:schemeClr val="accent1">
              <a:shade val="50000"/>
            </a:schemeClr>
          </a:lnRef>
          <a:fillRef idx="1">
            <a:schemeClr val="accent1"/>
          </a:fillRef>
          <a:effectRef idx="0">
            <a:schemeClr val="accent1"/>
          </a:effectRef>
          <a:fontRef idx="minor"/>
        </p:style>
      </p:sp>
      <p:sp>
        <p:nvSpPr>
          <p:cNvPr id="118" name="Rectangle 49"/>
          <p:cNvSpPr/>
          <p:nvPr/>
        </p:nvSpPr>
        <p:spPr>
          <a:xfrm rot="19061400">
            <a:off x="10681200" y="-732600"/>
            <a:ext cx="528840" cy="4314240"/>
          </a:xfrm>
          <a:custGeom>
            <a:avLst/>
            <a:gdLst>
              <a:gd name="textAreaLeft" fmla="*/ 0 w 528840"/>
              <a:gd name="textAreaRight" fmla="*/ 530280 w 528840"/>
              <a:gd name="textAreaTop" fmla="*/ 0 h 4314240"/>
              <a:gd name="textAreaBottom" fmla="*/ 4315680 h 4314240"/>
            </a:gdLst>
            <a:ahLst/>
            <a:rect l="textAreaLeft" t="textAreaTop" r="textAreaRight" b="textAreaBottom"/>
            <a:pathLst>
              <a:path w="530340" h="4315546">
                <a:moveTo>
                  <a:pt x="11748" y="0"/>
                </a:moveTo>
                <a:lnTo>
                  <a:pt x="530340" y="473694"/>
                </a:lnTo>
                <a:lnTo>
                  <a:pt x="524835" y="3727355"/>
                </a:lnTo>
                <a:lnTo>
                  <a:pt x="0" y="4315546"/>
                </a:lnTo>
                <a:cubicBezTo>
                  <a:pt x="6808" y="2189895"/>
                  <a:pt x="4940" y="2125651"/>
                  <a:pt x="11748" y="0"/>
                </a:cubicBezTo>
                <a:close/>
              </a:path>
            </a:pathLst>
          </a:custGeom>
          <a:solidFill>
            <a:srgbClr val="808080"/>
          </a:solidFill>
          <a:ln>
            <a:noFill/>
          </a:ln>
        </p:spPr>
        <p:style>
          <a:lnRef idx="2">
            <a:schemeClr val="accent1">
              <a:shade val="50000"/>
            </a:schemeClr>
          </a:lnRef>
          <a:fillRef idx="1">
            <a:schemeClr val="accent1"/>
          </a:fillRef>
          <a:effectRef idx="0">
            <a:schemeClr val="accent1"/>
          </a:effectRef>
          <a:fontRef idx="minor"/>
        </p:style>
      </p:sp>
      <p:sp>
        <p:nvSpPr>
          <p:cNvPr id="119" name=""/>
          <p:cNvSpPr/>
          <p:nvPr/>
        </p:nvSpPr>
        <p:spPr>
          <a:xfrm>
            <a:off x="11520000" y="6232680"/>
            <a:ext cx="511920" cy="42624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fld id="{65366F69-1ACA-40FE-97B3-66D9908E2207}" type="slidenum">
              <a:rPr b="0" lang="fr-FR" sz="2400" spc="-1" strike="noStrike">
                <a:solidFill>
                  <a:srgbClr val="282f39"/>
                </a:solidFill>
                <a:latin typeface="Times New Roman"/>
                <a:ea typeface="DejaVu Sans"/>
              </a:rPr>
              <a:t>&lt;numéro&gt;</a:t>
            </a:fld>
            <a:endParaRPr b="0" lang="fr-FR" sz="2400" spc="-1" strike="noStrike">
              <a:latin typeface="Arial"/>
            </a:endParaRPr>
          </a:p>
        </p:txBody>
      </p:sp>
      <p:pic>
        <p:nvPicPr>
          <p:cNvPr id="120" name="" descr=""/>
          <p:cNvPicPr/>
          <p:nvPr/>
        </p:nvPicPr>
        <p:blipFill>
          <a:blip r:embed="rId1"/>
          <a:stretch/>
        </p:blipFill>
        <p:spPr>
          <a:xfrm>
            <a:off x="10980000" y="0"/>
            <a:ext cx="1211040" cy="1111320"/>
          </a:xfrm>
          <a:prstGeom prst="rect">
            <a:avLst/>
          </a:prstGeom>
          <a:ln w="72000">
            <a:noFill/>
          </a:ln>
        </p:spPr>
      </p:pic>
      <p:pic>
        <p:nvPicPr>
          <p:cNvPr id="121" name="" descr=""/>
          <p:cNvPicPr/>
          <p:nvPr/>
        </p:nvPicPr>
        <p:blipFill>
          <a:blip r:embed="rId2"/>
          <a:stretch/>
        </p:blipFill>
        <p:spPr>
          <a:xfrm>
            <a:off x="900000" y="981360"/>
            <a:ext cx="3371400" cy="1897560"/>
          </a:xfrm>
          <a:prstGeom prst="rect">
            <a:avLst/>
          </a:prstGeom>
          <a:ln w="72000">
            <a:noFill/>
          </a:ln>
        </p:spPr>
      </p:pic>
      <p:pic>
        <p:nvPicPr>
          <p:cNvPr id="122" name="" descr=""/>
          <p:cNvPicPr/>
          <p:nvPr/>
        </p:nvPicPr>
        <p:blipFill>
          <a:blip r:embed="rId3"/>
          <a:stretch/>
        </p:blipFill>
        <p:spPr>
          <a:xfrm>
            <a:off x="5986800" y="3240000"/>
            <a:ext cx="4452120" cy="3281040"/>
          </a:xfrm>
          <a:prstGeom prst="rect">
            <a:avLst/>
          </a:prstGeom>
          <a:ln w="72000">
            <a:noFill/>
          </a:ln>
        </p:spPr>
      </p:pic>
      <p:pic>
        <p:nvPicPr>
          <p:cNvPr id="123" name="" descr=""/>
          <p:cNvPicPr/>
          <p:nvPr/>
        </p:nvPicPr>
        <p:blipFill>
          <a:blip r:embed="rId4"/>
          <a:stretch/>
        </p:blipFill>
        <p:spPr>
          <a:xfrm>
            <a:off x="5598000" y="900000"/>
            <a:ext cx="1827360" cy="389160"/>
          </a:xfrm>
          <a:prstGeom prst="rect">
            <a:avLst/>
          </a:prstGeom>
          <a:ln w="72000">
            <a:noFill/>
          </a:ln>
        </p:spPr>
      </p:pic>
      <p:pic>
        <p:nvPicPr>
          <p:cNvPr id="124" name="" descr=""/>
          <p:cNvPicPr/>
          <p:nvPr/>
        </p:nvPicPr>
        <p:blipFill>
          <a:blip r:embed="rId5"/>
          <a:stretch/>
        </p:blipFill>
        <p:spPr>
          <a:xfrm>
            <a:off x="5626440" y="1290240"/>
            <a:ext cx="1656000" cy="379440"/>
          </a:xfrm>
          <a:prstGeom prst="rect">
            <a:avLst/>
          </a:prstGeom>
          <a:ln w="72000">
            <a:noFill/>
          </a:ln>
        </p:spPr>
      </p:pic>
      <p:pic>
        <p:nvPicPr>
          <p:cNvPr id="125" name="" descr=""/>
          <p:cNvPicPr/>
          <p:nvPr/>
        </p:nvPicPr>
        <p:blipFill>
          <a:blip r:embed="rId6"/>
          <a:stretch/>
        </p:blipFill>
        <p:spPr>
          <a:xfrm>
            <a:off x="5626440" y="1670760"/>
            <a:ext cx="1513080" cy="370080"/>
          </a:xfrm>
          <a:prstGeom prst="rect">
            <a:avLst/>
          </a:prstGeom>
          <a:ln w="72000">
            <a:noFill/>
          </a:ln>
        </p:spPr>
      </p:pic>
      <p:pic>
        <p:nvPicPr>
          <p:cNvPr id="126" name="" descr=""/>
          <p:cNvPicPr/>
          <p:nvPr/>
        </p:nvPicPr>
        <p:blipFill>
          <a:blip r:embed="rId7"/>
          <a:stretch/>
        </p:blipFill>
        <p:spPr>
          <a:xfrm>
            <a:off x="5608440" y="1980000"/>
            <a:ext cx="1636920" cy="370080"/>
          </a:xfrm>
          <a:prstGeom prst="rect">
            <a:avLst/>
          </a:prstGeom>
          <a:ln w="72000">
            <a:noFill/>
          </a:ln>
        </p:spPr>
      </p:pic>
      <p:pic>
        <p:nvPicPr>
          <p:cNvPr id="127" name="" descr=""/>
          <p:cNvPicPr/>
          <p:nvPr/>
        </p:nvPicPr>
        <p:blipFill>
          <a:blip r:embed="rId8"/>
          <a:stretch/>
        </p:blipFill>
        <p:spPr>
          <a:xfrm>
            <a:off x="5580000" y="2340000"/>
            <a:ext cx="1665360" cy="379440"/>
          </a:xfrm>
          <a:prstGeom prst="rect">
            <a:avLst/>
          </a:prstGeom>
          <a:ln w="72000">
            <a:noFill/>
          </a:ln>
        </p:spPr>
      </p:pic>
      <p:pic>
        <p:nvPicPr>
          <p:cNvPr id="128" name="" descr=""/>
          <p:cNvPicPr/>
          <p:nvPr/>
        </p:nvPicPr>
        <p:blipFill>
          <a:blip r:embed="rId9"/>
          <a:stretch/>
        </p:blipFill>
        <p:spPr>
          <a:xfrm>
            <a:off x="5580000" y="2720520"/>
            <a:ext cx="1608120" cy="417600"/>
          </a:xfrm>
          <a:prstGeom prst="rect">
            <a:avLst/>
          </a:prstGeom>
          <a:ln w="72000">
            <a:noFill/>
          </a:ln>
        </p:spPr>
      </p:pic>
      <p:pic>
        <p:nvPicPr>
          <p:cNvPr id="129" name="" descr=""/>
          <p:cNvPicPr/>
          <p:nvPr/>
        </p:nvPicPr>
        <p:blipFill>
          <a:blip r:embed="rId10"/>
          <a:stretch/>
        </p:blipFill>
        <p:spPr>
          <a:xfrm>
            <a:off x="540000" y="3020400"/>
            <a:ext cx="4498200" cy="3058920"/>
          </a:xfrm>
          <a:prstGeom prst="rect">
            <a:avLst/>
          </a:prstGeom>
          <a:ln w="72000">
            <a:noFill/>
          </a:ln>
        </p:spPr>
      </p:pic>
      <p:sp>
        <p:nvSpPr>
          <p:cNvPr id="130" name=""/>
          <p:cNvSpPr/>
          <p:nvPr/>
        </p:nvSpPr>
        <p:spPr>
          <a:xfrm>
            <a:off x="1440000" y="360000"/>
            <a:ext cx="5759640" cy="5990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tabLst>
                <a:tab algn="l" pos="408240"/>
              </a:tabLst>
            </a:pPr>
            <a:r>
              <a:rPr b="0" lang="fr-FR" sz="2000" spc="-1" strike="noStrike" u="sng">
                <a:solidFill>
                  <a:srgbClr val="282f39"/>
                </a:solidFill>
                <a:uFillTx/>
                <a:latin typeface="Bahnschrift SemiBold"/>
                <a:ea typeface="DejaVu Sans"/>
              </a:rPr>
              <a:t>Tuning des hyper-paramètres de LightGBM</a:t>
            </a: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1" name="Rectangle 54"/>
          <p:cNvSpPr/>
          <p:nvPr/>
        </p:nvSpPr>
        <p:spPr>
          <a:xfrm rot="19061400">
            <a:off x="10305360" y="-893880"/>
            <a:ext cx="547200" cy="5368680"/>
          </a:xfrm>
          <a:custGeom>
            <a:avLst/>
            <a:gdLst>
              <a:gd name="textAreaLeft" fmla="*/ 0 w 547200"/>
              <a:gd name="textAreaRight" fmla="*/ 548640 w 547200"/>
              <a:gd name="textAreaTop" fmla="*/ 0 h 5368680"/>
              <a:gd name="textAreaBottom" fmla="*/ 5370120 h 5368680"/>
            </a:gdLst>
            <a:ahLst/>
            <a:rect l="textAreaLeft" t="textAreaTop" r="textAreaRight" b="textAreaBottom"/>
            <a:pathLst>
              <a:path w="548554" h="5370184">
                <a:moveTo>
                  <a:pt x="0" y="0"/>
                </a:moveTo>
                <a:lnTo>
                  <a:pt x="548554" y="489516"/>
                </a:lnTo>
                <a:cubicBezTo>
                  <a:pt x="545946" y="1923974"/>
                  <a:pt x="543337" y="3358433"/>
                  <a:pt x="540729" y="4792891"/>
                </a:cubicBezTo>
                <a:lnTo>
                  <a:pt x="8639" y="5370184"/>
                </a:lnTo>
                <a:cubicBezTo>
                  <a:pt x="5459" y="3239259"/>
                  <a:pt x="3180" y="2130925"/>
                  <a:pt x="0" y="0"/>
                </a:cubicBezTo>
                <a:close/>
              </a:path>
            </a:pathLst>
          </a:custGeom>
          <a:solidFill>
            <a:srgbClr val="b2b2b2"/>
          </a:solidFill>
          <a:ln>
            <a:noFill/>
          </a:ln>
        </p:spPr>
        <p:style>
          <a:lnRef idx="2">
            <a:schemeClr val="accent1">
              <a:shade val="50000"/>
            </a:schemeClr>
          </a:lnRef>
          <a:fillRef idx="1">
            <a:schemeClr val="accent1"/>
          </a:fillRef>
          <a:effectRef idx="0">
            <a:schemeClr val="accent1"/>
          </a:effectRef>
          <a:fontRef idx="minor"/>
        </p:style>
      </p:sp>
      <p:sp>
        <p:nvSpPr>
          <p:cNvPr id="132" name="Rectangle 55"/>
          <p:cNvSpPr/>
          <p:nvPr/>
        </p:nvSpPr>
        <p:spPr>
          <a:xfrm rot="19061400">
            <a:off x="10681200" y="-732600"/>
            <a:ext cx="528840" cy="4314240"/>
          </a:xfrm>
          <a:custGeom>
            <a:avLst/>
            <a:gdLst>
              <a:gd name="textAreaLeft" fmla="*/ 0 w 528840"/>
              <a:gd name="textAreaRight" fmla="*/ 530280 w 528840"/>
              <a:gd name="textAreaTop" fmla="*/ 0 h 4314240"/>
              <a:gd name="textAreaBottom" fmla="*/ 4315680 h 4314240"/>
            </a:gdLst>
            <a:ahLst/>
            <a:rect l="textAreaLeft" t="textAreaTop" r="textAreaRight" b="textAreaBottom"/>
            <a:pathLst>
              <a:path w="530340" h="4315546">
                <a:moveTo>
                  <a:pt x="11748" y="0"/>
                </a:moveTo>
                <a:lnTo>
                  <a:pt x="530340" y="473694"/>
                </a:lnTo>
                <a:lnTo>
                  <a:pt x="524835" y="3727355"/>
                </a:lnTo>
                <a:lnTo>
                  <a:pt x="0" y="4315546"/>
                </a:lnTo>
                <a:cubicBezTo>
                  <a:pt x="6808" y="2189895"/>
                  <a:pt x="4940" y="2125651"/>
                  <a:pt x="11748" y="0"/>
                </a:cubicBezTo>
                <a:close/>
              </a:path>
            </a:pathLst>
          </a:custGeom>
          <a:solidFill>
            <a:srgbClr val="808080"/>
          </a:solidFill>
          <a:ln>
            <a:noFill/>
          </a:ln>
        </p:spPr>
        <p:style>
          <a:lnRef idx="2">
            <a:schemeClr val="accent1">
              <a:shade val="50000"/>
            </a:schemeClr>
          </a:lnRef>
          <a:fillRef idx="1">
            <a:schemeClr val="accent1"/>
          </a:fillRef>
          <a:effectRef idx="0">
            <a:schemeClr val="accent1"/>
          </a:effectRef>
          <a:fontRef idx="minor"/>
        </p:style>
      </p:sp>
      <p:sp>
        <p:nvSpPr>
          <p:cNvPr id="133" name=""/>
          <p:cNvSpPr/>
          <p:nvPr/>
        </p:nvSpPr>
        <p:spPr>
          <a:xfrm>
            <a:off x="11520000" y="6232680"/>
            <a:ext cx="511920" cy="42624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fld id="{9E4F71D1-8BFF-4BF9-8A38-E3275E1C00F0}" type="slidenum">
              <a:rPr b="0" lang="fr-FR" sz="2400" spc="-1" strike="noStrike">
                <a:solidFill>
                  <a:srgbClr val="282f39"/>
                </a:solidFill>
                <a:latin typeface="Times New Roman"/>
                <a:ea typeface="DejaVu Sans"/>
              </a:rPr>
              <a:t>&lt;numéro&gt;</a:t>
            </a:fld>
            <a:endParaRPr b="0" lang="fr-FR" sz="2400" spc="-1" strike="noStrike">
              <a:latin typeface="Arial"/>
            </a:endParaRPr>
          </a:p>
        </p:txBody>
      </p:sp>
      <p:pic>
        <p:nvPicPr>
          <p:cNvPr id="134" name="" descr=""/>
          <p:cNvPicPr/>
          <p:nvPr/>
        </p:nvPicPr>
        <p:blipFill>
          <a:blip r:embed="rId1"/>
          <a:stretch/>
        </p:blipFill>
        <p:spPr>
          <a:xfrm>
            <a:off x="10980000" y="0"/>
            <a:ext cx="1211040" cy="1111320"/>
          </a:xfrm>
          <a:prstGeom prst="rect">
            <a:avLst/>
          </a:prstGeom>
          <a:ln w="72000">
            <a:noFill/>
          </a:ln>
        </p:spPr>
      </p:pic>
      <p:sp>
        <p:nvSpPr>
          <p:cNvPr id="135" name=""/>
          <p:cNvSpPr/>
          <p:nvPr/>
        </p:nvSpPr>
        <p:spPr>
          <a:xfrm>
            <a:off x="451440" y="1080000"/>
            <a:ext cx="9267480" cy="107892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000" spc="-1" strike="noStrike">
                <a:solidFill>
                  <a:srgbClr val="282f39"/>
                </a:solidFill>
                <a:latin typeface="Arial"/>
                <a:ea typeface="Microsoft YaHei"/>
              </a:rPr>
              <a:t>Optuna est un outil de recherche automatisé permettant l’optimisation des hyper-paramètres des modèles en Machine Learning.</a:t>
            </a:r>
            <a:endParaRPr b="0" lang="fr-FR" sz="1000" spc="-1" strike="noStrike">
              <a:latin typeface="Arial"/>
            </a:endParaRPr>
          </a:p>
          <a:p>
            <a:pPr>
              <a:lnSpc>
                <a:spcPct val="100000"/>
              </a:lnSpc>
            </a:pPr>
            <a:r>
              <a:rPr b="0" lang="fr-FR" sz="1000" spc="-1" strike="noStrike">
                <a:solidFill>
                  <a:srgbClr val="282f39"/>
                </a:solidFill>
                <a:latin typeface="Arial"/>
                <a:ea typeface="Microsoft YaHei"/>
              </a:rPr>
              <a:t> </a:t>
            </a:r>
            <a:endParaRPr b="0" lang="fr-FR" sz="1000" spc="-1" strike="noStrike">
              <a:latin typeface="Arial"/>
            </a:endParaRPr>
          </a:p>
          <a:p>
            <a:pPr>
              <a:lnSpc>
                <a:spcPct val="100000"/>
              </a:lnSpc>
            </a:pPr>
            <a:r>
              <a:rPr b="0" lang="fr-FR" sz="1000" spc="-1" strike="noStrike">
                <a:solidFill>
                  <a:srgbClr val="282f39"/>
                </a:solidFill>
                <a:latin typeface="Arial"/>
                <a:ea typeface="Microsoft YaHei"/>
              </a:rPr>
              <a:t>Il faut au préalable définir une fonction coût.La fonction de perte ou de coût est la quantification de l'écart entre les prévisions du modèle et les observations réelles du jeu de donnée utilisé pendant l'entraînement. Une valeur Log Loss inférieure signifie de meilleures prédictions ; la valeur Log Loss d'un modèle parfait serait de 0.</a:t>
            </a:r>
            <a:endParaRPr b="0" lang="fr-FR" sz="1000" spc="-1" strike="noStrike">
              <a:latin typeface="Arial"/>
            </a:endParaRPr>
          </a:p>
        </p:txBody>
      </p:sp>
      <p:pic>
        <p:nvPicPr>
          <p:cNvPr id="136" name="" descr=""/>
          <p:cNvPicPr/>
          <p:nvPr/>
        </p:nvPicPr>
        <p:blipFill>
          <a:blip r:embed="rId2"/>
          <a:stretch/>
        </p:blipFill>
        <p:spPr>
          <a:xfrm>
            <a:off x="4017600" y="2340000"/>
            <a:ext cx="1539360" cy="358920"/>
          </a:xfrm>
          <a:prstGeom prst="rect">
            <a:avLst/>
          </a:prstGeom>
          <a:ln w="72000">
            <a:noFill/>
          </a:ln>
        </p:spPr>
      </p:pic>
      <p:pic>
        <p:nvPicPr>
          <p:cNvPr id="137" name="" descr=""/>
          <p:cNvPicPr/>
          <p:nvPr/>
        </p:nvPicPr>
        <p:blipFill>
          <a:blip r:embed="rId3"/>
          <a:stretch/>
        </p:blipFill>
        <p:spPr>
          <a:xfrm>
            <a:off x="4017600" y="2700000"/>
            <a:ext cx="1562040" cy="358920"/>
          </a:xfrm>
          <a:prstGeom prst="rect">
            <a:avLst/>
          </a:prstGeom>
          <a:ln w="72000">
            <a:noFill/>
          </a:ln>
        </p:spPr>
      </p:pic>
      <p:pic>
        <p:nvPicPr>
          <p:cNvPr id="138" name="" descr=""/>
          <p:cNvPicPr/>
          <p:nvPr/>
        </p:nvPicPr>
        <p:blipFill>
          <a:blip r:embed="rId4"/>
          <a:stretch/>
        </p:blipFill>
        <p:spPr>
          <a:xfrm>
            <a:off x="4017600" y="3060000"/>
            <a:ext cx="1382040" cy="333360"/>
          </a:xfrm>
          <a:prstGeom prst="rect">
            <a:avLst/>
          </a:prstGeom>
          <a:ln w="72000">
            <a:noFill/>
          </a:ln>
        </p:spPr>
      </p:pic>
      <p:pic>
        <p:nvPicPr>
          <p:cNvPr id="139" name="" descr=""/>
          <p:cNvPicPr/>
          <p:nvPr/>
        </p:nvPicPr>
        <p:blipFill>
          <a:blip r:embed="rId5"/>
          <a:stretch/>
        </p:blipFill>
        <p:spPr>
          <a:xfrm>
            <a:off x="4017600" y="3420000"/>
            <a:ext cx="1438920" cy="282960"/>
          </a:xfrm>
          <a:prstGeom prst="rect">
            <a:avLst/>
          </a:prstGeom>
          <a:ln w="72000">
            <a:noFill/>
          </a:ln>
        </p:spPr>
      </p:pic>
      <p:pic>
        <p:nvPicPr>
          <p:cNvPr id="140" name="" descr=""/>
          <p:cNvPicPr/>
          <p:nvPr/>
        </p:nvPicPr>
        <p:blipFill>
          <a:blip r:embed="rId6"/>
          <a:stretch/>
        </p:blipFill>
        <p:spPr>
          <a:xfrm>
            <a:off x="4017600" y="3799800"/>
            <a:ext cx="1382040" cy="304920"/>
          </a:xfrm>
          <a:prstGeom prst="rect">
            <a:avLst/>
          </a:prstGeom>
          <a:ln w="72000">
            <a:noFill/>
          </a:ln>
        </p:spPr>
      </p:pic>
      <p:pic>
        <p:nvPicPr>
          <p:cNvPr id="141" name="" descr=""/>
          <p:cNvPicPr/>
          <p:nvPr/>
        </p:nvPicPr>
        <p:blipFill>
          <a:blip r:embed="rId7"/>
          <a:stretch/>
        </p:blipFill>
        <p:spPr>
          <a:xfrm>
            <a:off x="4017600" y="4159800"/>
            <a:ext cx="1358280" cy="310680"/>
          </a:xfrm>
          <a:prstGeom prst="rect">
            <a:avLst/>
          </a:prstGeom>
          <a:ln w="72000">
            <a:noFill/>
          </a:ln>
        </p:spPr>
      </p:pic>
      <p:sp>
        <p:nvSpPr>
          <p:cNvPr id="142" name=""/>
          <p:cNvSpPr/>
          <p:nvPr/>
        </p:nvSpPr>
        <p:spPr>
          <a:xfrm>
            <a:off x="5940000" y="4320000"/>
            <a:ext cx="4138920" cy="28908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400" spc="-1" strike="noStrike">
                <a:solidFill>
                  <a:srgbClr val="282f39"/>
                </a:solidFill>
                <a:latin typeface="Arial"/>
                <a:ea typeface="DejaVu Sans"/>
              </a:rPr>
              <a:t>Le modèle est sauvegardé avec joblib</a:t>
            </a:r>
            <a:endParaRPr b="0" lang="fr-FR" sz="1400" spc="-1" strike="noStrike">
              <a:latin typeface="Arial"/>
            </a:endParaRPr>
          </a:p>
        </p:txBody>
      </p:sp>
      <p:pic>
        <p:nvPicPr>
          <p:cNvPr id="143" name="" descr=""/>
          <p:cNvPicPr/>
          <p:nvPr/>
        </p:nvPicPr>
        <p:blipFill>
          <a:blip r:embed="rId8"/>
          <a:stretch/>
        </p:blipFill>
        <p:spPr>
          <a:xfrm>
            <a:off x="5979960" y="4584600"/>
            <a:ext cx="3738960" cy="524160"/>
          </a:xfrm>
          <a:prstGeom prst="rect">
            <a:avLst/>
          </a:prstGeom>
          <a:ln w="72000">
            <a:noFill/>
          </a:ln>
        </p:spPr>
      </p:pic>
      <p:sp>
        <p:nvSpPr>
          <p:cNvPr id="144" name=""/>
          <p:cNvSpPr/>
          <p:nvPr/>
        </p:nvSpPr>
        <p:spPr>
          <a:xfrm>
            <a:off x="5940000" y="5109840"/>
            <a:ext cx="4858920" cy="28908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400" spc="-1" strike="noStrike">
                <a:solidFill>
                  <a:srgbClr val="282f39"/>
                </a:solidFill>
                <a:latin typeface="Arial"/>
                <a:ea typeface="DejaVu Sans"/>
              </a:rPr>
              <a:t>Le modèle est utilisé pour des prédictions sur le jeu de test</a:t>
            </a:r>
            <a:endParaRPr b="0" lang="fr-FR" sz="1400" spc="-1" strike="noStrike">
              <a:latin typeface="Arial"/>
            </a:endParaRPr>
          </a:p>
        </p:txBody>
      </p:sp>
      <p:pic>
        <p:nvPicPr>
          <p:cNvPr id="145" name="" descr=""/>
          <p:cNvPicPr/>
          <p:nvPr/>
        </p:nvPicPr>
        <p:blipFill>
          <a:blip r:embed="rId9"/>
          <a:stretch/>
        </p:blipFill>
        <p:spPr>
          <a:xfrm>
            <a:off x="6455160" y="5400000"/>
            <a:ext cx="2183760" cy="718920"/>
          </a:xfrm>
          <a:prstGeom prst="rect">
            <a:avLst/>
          </a:prstGeom>
          <a:ln w="72000">
            <a:noFill/>
          </a:ln>
        </p:spPr>
      </p:pic>
      <p:pic>
        <p:nvPicPr>
          <p:cNvPr id="146" name="" descr=""/>
          <p:cNvPicPr/>
          <p:nvPr/>
        </p:nvPicPr>
        <p:blipFill>
          <a:blip r:embed="rId10"/>
          <a:stretch/>
        </p:blipFill>
        <p:spPr>
          <a:xfrm>
            <a:off x="1412280" y="2340000"/>
            <a:ext cx="1827360" cy="389160"/>
          </a:xfrm>
          <a:prstGeom prst="rect">
            <a:avLst/>
          </a:prstGeom>
          <a:ln w="72000">
            <a:noFill/>
          </a:ln>
        </p:spPr>
      </p:pic>
      <p:pic>
        <p:nvPicPr>
          <p:cNvPr id="147" name="" descr=""/>
          <p:cNvPicPr/>
          <p:nvPr/>
        </p:nvPicPr>
        <p:blipFill>
          <a:blip r:embed="rId11"/>
          <a:stretch/>
        </p:blipFill>
        <p:spPr>
          <a:xfrm>
            <a:off x="1440720" y="2730240"/>
            <a:ext cx="1656000" cy="379440"/>
          </a:xfrm>
          <a:prstGeom prst="rect">
            <a:avLst/>
          </a:prstGeom>
          <a:ln w="72000">
            <a:noFill/>
          </a:ln>
        </p:spPr>
      </p:pic>
      <p:pic>
        <p:nvPicPr>
          <p:cNvPr id="148" name="" descr=""/>
          <p:cNvPicPr/>
          <p:nvPr/>
        </p:nvPicPr>
        <p:blipFill>
          <a:blip r:embed="rId12"/>
          <a:stretch/>
        </p:blipFill>
        <p:spPr>
          <a:xfrm>
            <a:off x="1440720" y="3110760"/>
            <a:ext cx="1513080" cy="370080"/>
          </a:xfrm>
          <a:prstGeom prst="rect">
            <a:avLst/>
          </a:prstGeom>
          <a:ln w="72000">
            <a:noFill/>
          </a:ln>
        </p:spPr>
      </p:pic>
      <p:pic>
        <p:nvPicPr>
          <p:cNvPr id="149" name="" descr=""/>
          <p:cNvPicPr/>
          <p:nvPr/>
        </p:nvPicPr>
        <p:blipFill>
          <a:blip r:embed="rId13"/>
          <a:stretch/>
        </p:blipFill>
        <p:spPr>
          <a:xfrm>
            <a:off x="1422720" y="3420000"/>
            <a:ext cx="1636920" cy="370080"/>
          </a:xfrm>
          <a:prstGeom prst="rect">
            <a:avLst/>
          </a:prstGeom>
          <a:ln w="72000">
            <a:noFill/>
          </a:ln>
        </p:spPr>
      </p:pic>
      <p:pic>
        <p:nvPicPr>
          <p:cNvPr id="150" name="" descr=""/>
          <p:cNvPicPr/>
          <p:nvPr/>
        </p:nvPicPr>
        <p:blipFill>
          <a:blip r:embed="rId14"/>
          <a:stretch/>
        </p:blipFill>
        <p:spPr>
          <a:xfrm>
            <a:off x="1394280" y="3780000"/>
            <a:ext cx="1665360" cy="379440"/>
          </a:xfrm>
          <a:prstGeom prst="rect">
            <a:avLst/>
          </a:prstGeom>
          <a:ln w="72000">
            <a:noFill/>
          </a:ln>
        </p:spPr>
      </p:pic>
      <p:pic>
        <p:nvPicPr>
          <p:cNvPr id="151" name="" descr=""/>
          <p:cNvPicPr/>
          <p:nvPr/>
        </p:nvPicPr>
        <p:blipFill>
          <a:blip r:embed="rId15"/>
          <a:stretch/>
        </p:blipFill>
        <p:spPr>
          <a:xfrm>
            <a:off x="1394280" y="4160520"/>
            <a:ext cx="1608120" cy="417600"/>
          </a:xfrm>
          <a:prstGeom prst="rect">
            <a:avLst/>
          </a:prstGeom>
          <a:ln w="72000">
            <a:noFill/>
          </a:ln>
        </p:spPr>
      </p:pic>
      <p:sp>
        <p:nvSpPr>
          <p:cNvPr id="152" name=""/>
          <p:cNvSpPr/>
          <p:nvPr/>
        </p:nvSpPr>
        <p:spPr>
          <a:xfrm>
            <a:off x="4320000" y="1980000"/>
            <a:ext cx="1259640" cy="260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1200" spc="-1" strike="noStrike" u="sng">
                <a:uFillTx/>
                <a:latin typeface="Arial"/>
              </a:rPr>
              <a:t>Optuna</a:t>
            </a:r>
            <a:endParaRPr b="0" lang="fr-FR" sz="1200" spc="-1" strike="noStrike">
              <a:latin typeface="Arial"/>
            </a:endParaRPr>
          </a:p>
        </p:txBody>
      </p:sp>
      <p:sp>
        <p:nvSpPr>
          <p:cNvPr id="153" name=""/>
          <p:cNvSpPr/>
          <p:nvPr/>
        </p:nvSpPr>
        <p:spPr>
          <a:xfrm>
            <a:off x="1620000" y="381600"/>
            <a:ext cx="6119640" cy="698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2000" spc="-1" strike="noStrike" u="sng">
                <a:solidFill>
                  <a:srgbClr val="282f39"/>
                </a:solidFill>
                <a:uFillTx/>
                <a:latin typeface="Bahnschrift SemiBold"/>
                <a:ea typeface="DejaVu Sans"/>
              </a:rPr>
              <a:t>Optimisation des hyper-paramètres  avec OPTUNA</a:t>
            </a: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4" name="Rectangle 52"/>
          <p:cNvSpPr/>
          <p:nvPr/>
        </p:nvSpPr>
        <p:spPr>
          <a:xfrm rot="19061400">
            <a:off x="10305360" y="-893880"/>
            <a:ext cx="547200" cy="5368680"/>
          </a:xfrm>
          <a:custGeom>
            <a:avLst/>
            <a:gdLst>
              <a:gd name="textAreaLeft" fmla="*/ 0 w 547200"/>
              <a:gd name="textAreaRight" fmla="*/ 548640 w 547200"/>
              <a:gd name="textAreaTop" fmla="*/ 0 h 5368680"/>
              <a:gd name="textAreaBottom" fmla="*/ 5370120 h 5368680"/>
            </a:gdLst>
            <a:ahLst/>
            <a:rect l="textAreaLeft" t="textAreaTop" r="textAreaRight" b="textAreaBottom"/>
            <a:pathLst>
              <a:path w="548554" h="5370184">
                <a:moveTo>
                  <a:pt x="0" y="0"/>
                </a:moveTo>
                <a:lnTo>
                  <a:pt x="548554" y="489516"/>
                </a:lnTo>
                <a:cubicBezTo>
                  <a:pt x="545946" y="1923974"/>
                  <a:pt x="543337" y="3358433"/>
                  <a:pt x="540729" y="4792891"/>
                </a:cubicBezTo>
                <a:lnTo>
                  <a:pt x="8639" y="5370184"/>
                </a:lnTo>
                <a:cubicBezTo>
                  <a:pt x="5459" y="3239259"/>
                  <a:pt x="3180" y="2130925"/>
                  <a:pt x="0" y="0"/>
                </a:cubicBezTo>
                <a:close/>
              </a:path>
            </a:pathLst>
          </a:custGeom>
          <a:solidFill>
            <a:srgbClr val="b2b2b2"/>
          </a:solidFill>
          <a:ln>
            <a:noFill/>
          </a:ln>
        </p:spPr>
        <p:style>
          <a:lnRef idx="2">
            <a:schemeClr val="accent1">
              <a:shade val="50000"/>
            </a:schemeClr>
          </a:lnRef>
          <a:fillRef idx="1">
            <a:schemeClr val="accent1"/>
          </a:fillRef>
          <a:effectRef idx="0">
            <a:schemeClr val="accent1"/>
          </a:effectRef>
          <a:fontRef idx="minor"/>
        </p:style>
      </p:sp>
      <p:sp>
        <p:nvSpPr>
          <p:cNvPr id="155" name="Rectangle 53"/>
          <p:cNvSpPr/>
          <p:nvPr/>
        </p:nvSpPr>
        <p:spPr>
          <a:xfrm rot="19061400">
            <a:off x="10681200" y="-732600"/>
            <a:ext cx="528840" cy="4314240"/>
          </a:xfrm>
          <a:custGeom>
            <a:avLst/>
            <a:gdLst>
              <a:gd name="textAreaLeft" fmla="*/ 0 w 528840"/>
              <a:gd name="textAreaRight" fmla="*/ 530280 w 528840"/>
              <a:gd name="textAreaTop" fmla="*/ 0 h 4314240"/>
              <a:gd name="textAreaBottom" fmla="*/ 4315680 h 4314240"/>
            </a:gdLst>
            <a:ahLst/>
            <a:rect l="textAreaLeft" t="textAreaTop" r="textAreaRight" b="textAreaBottom"/>
            <a:pathLst>
              <a:path w="530340" h="4315546">
                <a:moveTo>
                  <a:pt x="11748" y="0"/>
                </a:moveTo>
                <a:lnTo>
                  <a:pt x="530340" y="473694"/>
                </a:lnTo>
                <a:lnTo>
                  <a:pt x="524835" y="3727355"/>
                </a:lnTo>
                <a:lnTo>
                  <a:pt x="0" y="4315546"/>
                </a:lnTo>
                <a:cubicBezTo>
                  <a:pt x="6808" y="2189895"/>
                  <a:pt x="4940" y="2125651"/>
                  <a:pt x="11748" y="0"/>
                </a:cubicBezTo>
                <a:close/>
              </a:path>
            </a:pathLst>
          </a:custGeom>
          <a:solidFill>
            <a:srgbClr val="808080"/>
          </a:solidFill>
          <a:ln>
            <a:noFill/>
          </a:ln>
        </p:spPr>
        <p:style>
          <a:lnRef idx="2">
            <a:schemeClr val="accent1">
              <a:shade val="50000"/>
            </a:schemeClr>
          </a:lnRef>
          <a:fillRef idx="1">
            <a:schemeClr val="accent1"/>
          </a:fillRef>
          <a:effectRef idx="0">
            <a:schemeClr val="accent1"/>
          </a:effectRef>
          <a:fontRef idx="minor"/>
        </p:style>
      </p:sp>
      <p:sp>
        <p:nvSpPr>
          <p:cNvPr id="156" name=""/>
          <p:cNvSpPr/>
          <p:nvPr/>
        </p:nvSpPr>
        <p:spPr>
          <a:xfrm>
            <a:off x="11520000" y="6232680"/>
            <a:ext cx="511920" cy="42624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fld id="{06685797-57B6-4925-B3EE-75F28FFB0D9F}" type="slidenum">
              <a:rPr b="0" lang="fr-FR" sz="2400" spc="-1" strike="noStrike">
                <a:solidFill>
                  <a:srgbClr val="282f39"/>
                </a:solidFill>
                <a:latin typeface="Times New Roman"/>
                <a:ea typeface="DejaVu Sans"/>
              </a:rPr>
              <a:t>&lt;numéro&gt;</a:t>
            </a:fld>
            <a:endParaRPr b="0" lang="fr-FR" sz="2400" spc="-1" strike="noStrike">
              <a:latin typeface="Arial"/>
            </a:endParaRPr>
          </a:p>
        </p:txBody>
      </p:sp>
      <p:pic>
        <p:nvPicPr>
          <p:cNvPr id="157" name="" descr=""/>
          <p:cNvPicPr/>
          <p:nvPr/>
        </p:nvPicPr>
        <p:blipFill>
          <a:blip r:embed="rId1"/>
          <a:stretch/>
        </p:blipFill>
        <p:spPr>
          <a:xfrm>
            <a:off x="10980000" y="0"/>
            <a:ext cx="1211040" cy="1111320"/>
          </a:xfrm>
          <a:prstGeom prst="rect">
            <a:avLst/>
          </a:prstGeom>
          <a:ln w="72000">
            <a:noFill/>
          </a:ln>
        </p:spPr>
      </p:pic>
      <p:sp>
        <p:nvSpPr>
          <p:cNvPr id="158" name=""/>
          <p:cNvSpPr/>
          <p:nvPr/>
        </p:nvSpPr>
        <p:spPr>
          <a:xfrm>
            <a:off x="3240000" y="1980000"/>
            <a:ext cx="3238920" cy="538920"/>
          </a:xfrm>
          <a:prstGeom prst="rect">
            <a:avLst/>
          </a:prstGeom>
          <a:gradFill rotWithShape="0">
            <a:gsLst>
              <a:gs pos="0">
                <a:srgbClr val="3faf46"/>
              </a:gs>
              <a:gs pos="100000">
                <a:srgbClr val="dee6ef"/>
              </a:gs>
            </a:gsLst>
            <a:lin ang="5340000"/>
          </a:gradFill>
          <a:ln w="72000">
            <a:noFill/>
          </a:ln>
          <a:effectLst>
            <a:outerShdw blurRad="0" dir="2700000" dist="101823" rotWithShape="0">
              <a:srgbClr val="808080"/>
            </a:outerShdw>
          </a:effectLst>
        </p:spPr>
        <p:style>
          <a:lnRef idx="0"/>
          <a:fillRef idx="0"/>
          <a:effectRef idx="0"/>
          <a:fontRef idx="minor"/>
        </p:style>
        <p:txBody>
          <a:bodyPr lIns="90000" rIns="90000" tIns="45000" bIns="45000" anchor="ctr">
            <a:noAutofit/>
          </a:bodyPr>
          <a:p>
            <a:pPr algn="ctr">
              <a:lnSpc>
                <a:spcPct val="100000"/>
              </a:lnSpc>
              <a:tabLst>
                <a:tab algn="l" pos="408240"/>
              </a:tabLst>
            </a:pPr>
            <a:r>
              <a:rPr b="0" lang="fr-FR" sz="1600" spc="-1" strike="noStrike">
                <a:solidFill>
                  <a:srgbClr val="282f39"/>
                </a:solidFill>
                <a:latin typeface="Bahnschrift SemiBold"/>
                <a:ea typeface="DejaVu Sans"/>
              </a:rPr>
              <a:t>Interprétation avec SHAP</a:t>
            </a:r>
            <a:endParaRPr b="0" lang="fr-FR" sz="1600" spc="-1" strike="noStrike">
              <a:latin typeface="Arial"/>
            </a:endParaRPr>
          </a:p>
        </p:txBody>
      </p:sp>
      <p:pic>
        <p:nvPicPr>
          <p:cNvPr id="159" name="" descr=""/>
          <p:cNvPicPr/>
          <p:nvPr/>
        </p:nvPicPr>
        <p:blipFill>
          <a:blip r:embed="rId2"/>
          <a:stretch/>
        </p:blipFill>
        <p:spPr>
          <a:xfrm>
            <a:off x="1347840" y="2139840"/>
            <a:ext cx="6391080" cy="2539080"/>
          </a:xfrm>
          <a:prstGeom prst="rect">
            <a:avLst/>
          </a:prstGeom>
          <a:ln w="72000">
            <a:noFill/>
          </a:ln>
        </p:spPr>
      </p:pic>
      <p:sp>
        <p:nvSpPr>
          <p:cNvPr id="160" name=""/>
          <p:cNvSpPr/>
          <p:nvPr/>
        </p:nvSpPr>
        <p:spPr>
          <a:xfrm>
            <a:off x="241200" y="900000"/>
            <a:ext cx="9117720" cy="94248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200" spc="-1" strike="noStrike">
                <a:solidFill>
                  <a:srgbClr val="282f39"/>
                </a:solidFill>
                <a:latin typeface="Arial"/>
                <a:ea typeface="DejaVu Sans"/>
              </a:rPr>
              <a:t>Cette technique permet d’expliquer les prédictions des modèles de Machine Learning de manière compréhensible aux humains. En attribuant une valeur à chaque caractéristique entrée, il montre comment et dans quelle mesure chaque caractéristique a contribué au résultat final de la prédiction. Il explique comment le modèle a pris sa décision et permet d'identifier les caractéristiques les plus importantes. Il fait cela en calculant la contribution moyenne de chaque caractéristique à la prédiction sur toutes les combinaisons possibles de caractéristiques.</a:t>
            </a:r>
            <a:endParaRPr b="0" lang="fr-FR" sz="1200" spc="-1" strike="noStrike">
              <a:latin typeface="Arial"/>
            </a:endParaRPr>
          </a:p>
        </p:txBody>
      </p:sp>
      <p:sp>
        <p:nvSpPr>
          <p:cNvPr id="161" name=""/>
          <p:cNvSpPr/>
          <p:nvPr/>
        </p:nvSpPr>
        <p:spPr>
          <a:xfrm>
            <a:off x="720000" y="5040000"/>
            <a:ext cx="8998920" cy="77220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200" spc="-1" strike="noStrike">
                <a:solidFill>
                  <a:srgbClr val="282f39"/>
                </a:solidFill>
                <a:latin typeface="Arial"/>
                <a:ea typeface="DejaVu Sans"/>
              </a:rPr>
              <a:t>Les valeurs de Shapley calculent l’importance d’une variable en comparant ce qu’un modèle prédit avec et sans cette variable. Cependant, étant donné que l’ordre dans lequel un modèle voit les variables peut affecter ses prédictions,cela se fait dans tous les ordres possibles, afin que les fonctionnalités soient comparées équitablement. Cetteapproche est inspirée de la théorie des jeux.</a:t>
            </a:r>
            <a:endParaRPr b="0" lang="fr-FR" sz="1200" spc="-1" strike="noStrike">
              <a:latin typeface="Arial"/>
            </a:endParaRPr>
          </a:p>
        </p:txBody>
      </p:sp>
      <p:sp>
        <p:nvSpPr>
          <p:cNvPr id="162" name=""/>
          <p:cNvSpPr/>
          <p:nvPr/>
        </p:nvSpPr>
        <p:spPr>
          <a:xfrm>
            <a:off x="1080000" y="180000"/>
            <a:ext cx="6479640" cy="538920"/>
          </a:xfrm>
          <a:prstGeom prst="rect">
            <a:avLst/>
          </a:prstGeom>
          <a:gradFill rotWithShape="0">
            <a:gsLst>
              <a:gs pos="0">
                <a:srgbClr val="ff860d"/>
              </a:gs>
              <a:gs pos="100000">
                <a:srgbClr val="dee6ef"/>
              </a:gs>
            </a:gsLst>
            <a:lin ang="5340000"/>
          </a:gradFill>
          <a:ln w="72000">
            <a:noFill/>
          </a:ln>
          <a:effectLst>
            <a:outerShdw blurRad="0" dir="2700000" dist="101823" rotWithShape="0">
              <a:srgbClr val="808080"/>
            </a:outerShdw>
          </a:effectLst>
        </p:spPr>
        <p:style>
          <a:lnRef idx="0"/>
          <a:fillRef idx="0"/>
          <a:effectRef idx="0"/>
          <a:fontRef idx="minor"/>
        </p:style>
        <p:txBody>
          <a:bodyPr lIns="90000" rIns="90000" tIns="45000" bIns="45000" anchor="ctr">
            <a:noAutofit/>
          </a:bodyPr>
          <a:p>
            <a:pPr algn="ctr">
              <a:lnSpc>
                <a:spcPct val="100000"/>
              </a:lnSpc>
            </a:pPr>
            <a:r>
              <a:rPr b="0" lang="fr-FR" sz="2400" spc="-1" strike="noStrike">
                <a:solidFill>
                  <a:srgbClr val="282f39"/>
                </a:solidFill>
                <a:latin typeface="Bahnschrift SemiBold"/>
                <a:ea typeface="DejaVu Sans"/>
              </a:rPr>
              <a:t>V. Interprétation globale et locale du modèle</a:t>
            </a:r>
            <a:endParaRPr b="0" lang="fr-FR" sz="2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3" name="Rectangle 58"/>
          <p:cNvSpPr/>
          <p:nvPr/>
        </p:nvSpPr>
        <p:spPr>
          <a:xfrm rot="19061400">
            <a:off x="10305360" y="-893880"/>
            <a:ext cx="547200" cy="5368680"/>
          </a:xfrm>
          <a:custGeom>
            <a:avLst/>
            <a:gdLst>
              <a:gd name="textAreaLeft" fmla="*/ 0 w 547200"/>
              <a:gd name="textAreaRight" fmla="*/ 548640 w 547200"/>
              <a:gd name="textAreaTop" fmla="*/ 0 h 5368680"/>
              <a:gd name="textAreaBottom" fmla="*/ 5370120 h 5368680"/>
            </a:gdLst>
            <a:ahLst/>
            <a:rect l="textAreaLeft" t="textAreaTop" r="textAreaRight" b="textAreaBottom"/>
            <a:pathLst>
              <a:path w="548554" h="5370184">
                <a:moveTo>
                  <a:pt x="0" y="0"/>
                </a:moveTo>
                <a:lnTo>
                  <a:pt x="548554" y="489516"/>
                </a:lnTo>
                <a:cubicBezTo>
                  <a:pt x="545946" y="1923974"/>
                  <a:pt x="543337" y="3358433"/>
                  <a:pt x="540729" y="4792891"/>
                </a:cubicBezTo>
                <a:lnTo>
                  <a:pt x="8639" y="5370184"/>
                </a:lnTo>
                <a:cubicBezTo>
                  <a:pt x="5459" y="3239259"/>
                  <a:pt x="3180" y="2130925"/>
                  <a:pt x="0" y="0"/>
                </a:cubicBezTo>
                <a:close/>
              </a:path>
            </a:pathLst>
          </a:custGeom>
          <a:solidFill>
            <a:srgbClr val="b2b2b2"/>
          </a:solidFill>
          <a:ln>
            <a:noFill/>
          </a:ln>
        </p:spPr>
        <p:style>
          <a:lnRef idx="2">
            <a:schemeClr val="accent1">
              <a:shade val="50000"/>
            </a:schemeClr>
          </a:lnRef>
          <a:fillRef idx="1">
            <a:schemeClr val="accent1"/>
          </a:fillRef>
          <a:effectRef idx="0">
            <a:schemeClr val="accent1"/>
          </a:effectRef>
          <a:fontRef idx="minor"/>
        </p:style>
      </p:sp>
      <p:sp>
        <p:nvSpPr>
          <p:cNvPr id="164" name="Rectangle 59"/>
          <p:cNvSpPr/>
          <p:nvPr/>
        </p:nvSpPr>
        <p:spPr>
          <a:xfrm rot="19061400">
            <a:off x="10681200" y="-732600"/>
            <a:ext cx="528840" cy="4314240"/>
          </a:xfrm>
          <a:custGeom>
            <a:avLst/>
            <a:gdLst>
              <a:gd name="textAreaLeft" fmla="*/ 0 w 528840"/>
              <a:gd name="textAreaRight" fmla="*/ 530280 w 528840"/>
              <a:gd name="textAreaTop" fmla="*/ 0 h 4314240"/>
              <a:gd name="textAreaBottom" fmla="*/ 4315680 h 4314240"/>
            </a:gdLst>
            <a:ahLst/>
            <a:rect l="textAreaLeft" t="textAreaTop" r="textAreaRight" b="textAreaBottom"/>
            <a:pathLst>
              <a:path w="530340" h="4315546">
                <a:moveTo>
                  <a:pt x="11748" y="0"/>
                </a:moveTo>
                <a:lnTo>
                  <a:pt x="530340" y="473694"/>
                </a:lnTo>
                <a:lnTo>
                  <a:pt x="524835" y="3727355"/>
                </a:lnTo>
                <a:lnTo>
                  <a:pt x="0" y="4315546"/>
                </a:lnTo>
                <a:cubicBezTo>
                  <a:pt x="6808" y="2189895"/>
                  <a:pt x="4940" y="2125651"/>
                  <a:pt x="11748" y="0"/>
                </a:cubicBezTo>
                <a:close/>
              </a:path>
            </a:pathLst>
          </a:custGeom>
          <a:solidFill>
            <a:srgbClr val="808080"/>
          </a:solidFill>
          <a:ln>
            <a:noFill/>
          </a:ln>
        </p:spPr>
        <p:style>
          <a:lnRef idx="2">
            <a:schemeClr val="accent1">
              <a:shade val="50000"/>
            </a:schemeClr>
          </a:lnRef>
          <a:fillRef idx="1">
            <a:schemeClr val="accent1"/>
          </a:fillRef>
          <a:effectRef idx="0">
            <a:schemeClr val="accent1"/>
          </a:effectRef>
          <a:fontRef idx="minor"/>
        </p:style>
      </p:sp>
      <p:sp>
        <p:nvSpPr>
          <p:cNvPr id="165" name=""/>
          <p:cNvSpPr/>
          <p:nvPr/>
        </p:nvSpPr>
        <p:spPr>
          <a:xfrm>
            <a:off x="11520000" y="6232680"/>
            <a:ext cx="511920" cy="42624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fld id="{57FBFE92-6070-4747-A423-40A03F87C20D}" type="slidenum">
              <a:rPr b="0" lang="fr-FR" sz="2400" spc="-1" strike="noStrike">
                <a:solidFill>
                  <a:srgbClr val="282f39"/>
                </a:solidFill>
                <a:latin typeface="Times New Roman"/>
                <a:ea typeface="DejaVu Sans"/>
              </a:rPr>
              <a:t>&lt;numéro&gt;</a:t>
            </a:fld>
            <a:endParaRPr b="0" lang="fr-FR" sz="2400" spc="-1" strike="noStrike">
              <a:latin typeface="Arial"/>
            </a:endParaRPr>
          </a:p>
        </p:txBody>
      </p:sp>
      <p:pic>
        <p:nvPicPr>
          <p:cNvPr id="166" name="" descr=""/>
          <p:cNvPicPr/>
          <p:nvPr/>
        </p:nvPicPr>
        <p:blipFill>
          <a:blip r:embed="rId1"/>
          <a:stretch/>
        </p:blipFill>
        <p:spPr>
          <a:xfrm>
            <a:off x="10980000" y="0"/>
            <a:ext cx="1211040" cy="1111320"/>
          </a:xfrm>
          <a:prstGeom prst="rect">
            <a:avLst/>
          </a:prstGeom>
          <a:ln w="72000">
            <a:noFill/>
          </a:ln>
        </p:spPr>
      </p:pic>
      <p:sp>
        <p:nvSpPr>
          <p:cNvPr id="167" name=""/>
          <p:cNvSpPr/>
          <p:nvPr/>
        </p:nvSpPr>
        <p:spPr>
          <a:xfrm>
            <a:off x="6091920" y="5580000"/>
            <a:ext cx="4347000" cy="34560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000" spc="-1" strike="noStrike">
                <a:solidFill>
                  <a:srgbClr val="282f39"/>
                </a:solidFill>
                <a:latin typeface="Arial"/>
                <a:ea typeface="DejaVu Sans"/>
              </a:rPr>
              <a:t>On peut regarder l'importance de chaque caractéristique pour la classe 1</a:t>
            </a:r>
            <a:endParaRPr b="0" lang="fr-FR" sz="1000" spc="-1" strike="noStrike">
              <a:latin typeface="Arial"/>
            </a:endParaRPr>
          </a:p>
        </p:txBody>
      </p:sp>
      <p:pic>
        <p:nvPicPr>
          <p:cNvPr id="168" name="" descr=""/>
          <p:cNvPicPr/>
          <p:nvPr/>
        </p:nvPicPr>
        <p:blipFill>
          <a:blip r:embed="rId2"/>
          <a:stretch/>
        </p:blipFill>
        <p:spPr>
          <a:xfrm>
            <a:off x="5580000" y="1260000"/>
            <a:ext cx="3711240" cy="4318920"/>
          </a:xfrm>
          <a:prstGeom prst="rect">
            <a:avLst/>
          </a:prstGeom>
          <a:ln w="72000">
            <a:noFill/>
          </a:ln>
        </p:spPr>
      </p:pic>
      <p:pic>
        <p:nvPicPr>
          <p:cNvPr id="169" name="" descr=""/>
          <p:cNvPicPr/>
          <p:nvPr/>
        </p:nvPicPr>
        <p:blipFill>
          <a:blip r:embed="rId3"/>
          <a:stretch/>
        </p:blipFill>
        <p:spPr>
          <a:xfrm>
            <a:off x="180000" y="1260000"/>
            <a:ext cx="5512320" cy="4255560"/>
          </a:xfrm>
          <a:prstGeom prst="rect">
            <a:avLst/>
          </a:prstGeom>
          <a:ln w="72000">
            <a:noFill/>
          </a:ln>
        </p:spPr>
      </p:pic>
      <p:sp>
        <p:nvSpPr>
          <p:cNvPr id="170" name=""/>
          <p:cNvSpPr/>
          <p:nvPr/>
        </p:nvSpPr>
        <p:spPr>
          <a:xfrm>
            <a:off x="180000" y="720000"/>
            <a:ext cx="7018920" cy="28908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400" spc="-1" strike="noStrike">
                <a:solidFill>
                  <a:srgbClr val="282f39"/>
                </a:solidFill>
                <a:latin typeface="Arial"/>
                <a:ea typeface="Microsoft YaHei"/>
              </a:rPr>
              <a:t>Shap permet à la fois une interprétation globale et une interprétation locale</a:t>
            </a:r>
            <a:endParaRPr b="0" lang="fr-FR" sz="1400" spc="-1" strike="noStrike">
              <a:latin typeface="Arial"/>
            </a:endParaRPr>
          </a:p>
        </p:txBody>
      </p:sp>
      <p:sp>
        <p:nvSpPr>
          <p:cNvPr id="171" name=""/>
          <p:cNvSpPr/>
          <p:nvPr/>
        </p:nvSpPr>
        <p:spPr>
          <a:xfrm>
            <a:off x="900000" y="6057720"/>
            <a:ext cx="8998920" cy="60120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200" spc="-1" strike="noStrike">
                <a:solidFill>
                  <a:srgbClr val="282f39"/>
                </a:solidFill>
                <a:latin typeface="Arial"/>
                <a:ea typeface="DejaVu Sans"/>
              </a:rPr>
              <a:t>L’interprétation globale cherche à expliquer le modèle dans sa globalité. C’est-à-dire quelles sont les variables les plus importantes pour le modèle. Dans notre cas, quelles caractéristiques affectent le plus le comportement général d’un modèle d’octroi de crédit ?</a:t>
            </a:r>
            <a:endParaRPr b="0" lang="fr-FR" sz="1200" spc="-1" strike="noStrike">
              <a:latin typeface="Arial"/>
            </a:endParaRPr>
          </a:p>
        </p:txBody>
      </p:sp>
      <p:sp>
        <p:nvSpPr>
          <p:cNvPr id="172" name=""/>
          <p:cNvSpPr/>
          <p:nvPr/>
        </p:nvSpPr>
        <p:spPr>
          <a:xfrm>
            <a:off x="2291760" y="246600"/>
            <a:ext cx="4547880" cy="599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2000" spc="-1" strike="noStrike" u="sng">
                <a:solidFill>
                  <a:srgbClr val="282f39"/>
                </a:solidFill>
                <a:uFillTx/>
                <a:latin typeface="Bahnschrift SemiBold"/>
                <a:ea typeface="DejaVu Sans"/>
              </a:rPr>
              <a:t>Interprétabilité globale avec SHAP</a:t>
            </a: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3" name="Rectangle 62"/>
          <p:cNvSpPr/>
          <p:nvPr/>
        </p:nvSpPr>
        <p:spPr>
          <a:xfrm rot="19061400">
            <a:off x="10305360" y="-893880"/>
            <a:ext cx="547200" cy="5368680"/>
          </a:xfrm>
          <a:custGeom>
            <a:avLst/>
            <a:gdLst>
              <a:gd name="textAreaLeft" fmla="*/ 0 w 547200"/>
              <a:gd name="textAreaRight" fmla="*/ 548640 w 547200"/>
              <a:gd name="textAreaTop" fmla="*/ 0 h 5368680"/>
              <a:gd name="textAreaBottom" fmla="*/ 5370120 h 5368680"/>
            </a:gdLst>
            <a:ahLst/>
            <a:rect l="textAreaLeft" t="textAreaTop" r="textAreaRight" b="textAreaBottom"/>
            <a:pathLst>
              <a:path w="548554" h="5370184">
                <a:moveTo>
                  <a:pt x="0" y="0"/>
                </a:moveTo>
                <a:lnTo>
                  <a:pt x="548554" y="489516"/>
                </a:lnTo>
                <a:cubicBezTo>
                  <a:pt x="545946" y="1923974"/>
                  <a:pt x="543337" y="3358433"/>
                  <a:pt x="540729" y="4792891"/>
                </a:cubicBezTo>
                <a:lnTo>
                  <a:pt x="8639" y="5370184"/>
                </a:lnTo>
                <a:cubicBezTo>
                  <a:pt x="5459" y="3239259"/>
                  <a:pt x="3180" y="2130925"/>
                  <a:pt x="0" y="0"/>
                </a:cubicBezTo>
                <a:close/>
              </a:path>
            </a:pathLst>
          </a:custGeom>
          <a:solidFill>
            <a:srgbClr val="b2b2b2"/>
          </a:solidFill>
          <a:ln>
            <a:noFill/>
          </a:ln>
        </p:spPr>
        <p:style>
          <a:lnRef idx="2">
            <a:schemeClr val="accent1">
              <a:shade val="50000"/>
            </a:schemeClr>
          </a:lnRef>
          <a:fillRef idx="1">
            <a:schemeClr val="accent1"/>
          </a:fillRef>
          <a:effectRef idx="0">
            <a:schemeClr val="accent1"/>
          </a:effectRef>
          <a:fontRef idx="minor"/>
        </p:style>
      </p:sp>
      <p:sp>
        <p:nvSpPr>
          <p:cNvPr id="174" name="Rectangle 63"/>
          <p:cNvSpPr/>
          <p:nvPr/>
        </p:nvSpPr>
        <p:spPr>
          <a:xfrm rot="19061400">
            <a:off x="10681200" y="-732600"/>
            <a:ext cx="528840" cy="4314240"/>
          </a:xfrm>
          <a:custGeom>
            <a:avLst/>
            <a:gdLst>
              <a:gd name="textAreaLeft" fmla="*/ 0 w 528840"/>
              <a:gd name="textAreaRight" fmla="*/ 530280 w 528840"/>
              <a:gd name="textAreaTop" fmla="*/ 0 h 4314240"/>
              <a:gd name="textAreaBottom" fmla="*/ 4315680 h 4314240"/>
            </a:gdLst>
            <a:ahLst/>
            <a:rect l="textAreaLeft" t="textAreaTop" r="textAreaRight" b="textAreaBottom"/>
            <a:pathLst>
              <a:path w="530340" h="4315546">
                <a:moveTo>
                  <a:pt x="11748" y="0"/>
                </a:moveTo>
                <a:lnTo>
                  <a:pt x="530340" y="473694"/>
                </a:lnTo>
                <a:lnTo>
                  <a:pt x="524835" y="3727355"/>
                </a:lnTo>
                <a:lnTo>
                  <a:pt x="0" y="4315546"/>
                </a:lnTo>
                <a:cubicBezTo>
                  <a:pt x="6808" y="2189895"/>
                  <a:pt x="4940" y="2125651"/>
                  <a:pt x="11748" y="0"/>
                </a:cubicBezTo>
                <a:close/>
              </a:path>
            </a:pathLst>
          </a:custGeom>
          <a:solidFill>
            <a:srgbClr val="808080"/>
          </a:solidFill>
          <a:ln>
            <a:noFill/>
          </a:ln>
        </p:spPr>
        <p:style>
          <a:lnRef idx="2">
            <a:schemeClr val="accent1">
              <a:shade val="50000"/>
            </a:schemeClr>
          </a:lnRef>
          <a:fillRef idx="1">
            <a:schemeClr val="accent1"/>
          </a:fillRef>
          <a:effectRef idx="0">
            <a:schemeClr val="accent1"/>
          </a:effectRef>
          <a:fontRef idx="minor"/>
        </p:style>
      </p:sp>
      <p:sp>
        <p:nvSpPr>
          <p:cNvPr id="175" name=""/>
          <p:cNvSpPr/>
          <p:nvPr/>
        </p:nvSpPr>
        <p:spPr>
          <a:xfrm>
            <a:off x="11520000" y="6232680"/>
            <a:ext cx="511920" cy="42624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fld id="{1D404934-089A-4789-80B0-FF1EEBB5CB07}" type="slidenum">
              <a:rPr b="0" lang="fr-FR" sz="2400" spc="-1" strike="noStrike">
                <a:solidFill>
                  <a:srgbClr val="282f39"/>
                </a:solidFill>
                <a:latin typeface="Times New Roman"/>
                <a:ea typeface="DejaVu Sans"/>
              </a:rPr>
              <a:t>&lt;numéro&gt;</a:t>
            </a:fld>
            <a:endParaRPr b="0" lang="fr-FR" sz="2400" spc="-1" strike="noStrike">
              <a:latin typeface="Arial"/>
            </a:endParaRPr>
          </a:p>
        </p:txBody>
      </p:sp>
      <p:pic>
        <p:nvPicPr>
          <p:cNvPr id="176" name="" descr=""/>
          <p:cNvPicPr/>
          <p:nvPr/>
        </p:nvPicPr>
        <p:blipFill>
          <a:blip r:embed="rId1"/>
          <a:stretch/>
        </p:blipFill>
        <p:spPr>
          <a:xfrm>
            <a:off x="10980000" y="0"/>
            <a:ext cx="1211040" cy="1111320"/>
          </a:xfrm>
          <a:prstGeom prst="rect">
            <a:avLst/>
          </a:prstGeom>
          <a:ln w="72000">
            <a:noFill/>
          </a:ln>
        </p:spPr>
      </p:pic>
      <p:pic>
        <p:nvPicPr>
          <p:cNvPr id="177" name="" descr=""/>
          <p:cNvPicPr/>
          <p:nvPr/>
        </p:nvPicPr>
        <p:blipFill>
          <a:blip r:embed="rId2"/>
          <a:stretch/>
        </p:blipFill>
        <p:spPr>
          <a:xfrm>
            <a:off x="1260000" y="1004400"/>
            <a:ext cx="4878360" cy="3854520"/>
          </a:xfrm>
          <a:prstGeom prst="rect">
            <a:avLst/>
          </a:prstGeom>
          <a:ln w="72000">
            <a:noFill/>
          </a:ln>
        </p:spPr>
      </p:pic>
      <p:pic>
        <p:nvPicPr>
          <p:cNvPr id="178" name="" descr=""/>
          <p:cNvPicPr/>
          <p:nvPr/>
        </p:nvPicPr>
        <p:blipFill>
          <a:blip r:embed="rId3"/>
          <a:stretch/>
        </p:blipFill>
        <p:spPr>
          <a:xfrm>
            <a:off x="1309680" y="5090400"/>
            <a:ext cx="6429240" cy="1388520"/>
          </a:xfrm>
          <a:prstGeom prst="rect">
            <a:avLst/>
          </a:prstGeom>
          <a:ln w="72000">
            <a:noFill/>
          </a:ln>
        </p:spPr>
      </p:pic>
      <p:sp>
        <p:nvSpPr>
          <p:cNvPr id="179" name=""/>
          <p:cNvSpPr/>
          <p:nvPr/>
        </p:nvSpPr>
        <p:spPr>
          <a:xfrm>
            <a:off x="180000" y="6417360"/>
            <a:ext cx="11909880" cy="60156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000" spc="-1" strike="noStrike">
                <a:solidFill>
                  <a:srgbClr val="282f39"/>
                </a:solidFill>
                <a:latin typeface="Arial"/>
                <a:ea typeface="DejaVu Sans"/>
              </a:rPr>
              <a:t>Il indique les variables qui augmentent la probabilité du client d'être en défaut de paiement (en rouge) et celles qui la diminuent (en bleu), ainsi que la grandeur de cet impact</a:t>
            </a:r>
            <a:r>
              <a:rPr b="0" lang="fr-FR" sz="1200" spc="-1" strike="noStrike">
                <a:solidFill>
                  <a:srgbClr val="282f39"/>
                </a:solidFill>
                <a:latin typeface="Arial"/>
                <a:ea typeface="DejaVu Sans"/>
              </a:rPr>
              <a:t>.</a:t>
            </a:r>
            <a:endParaRPr b="0" lang="fr-FR" sz="1200" spc="-1" strike="noStrike">
              <a:latin typeface="Arial"/>
            </a:endParaRPr>
          </a:p>
        </p:txBody>
      </p:sp>
      <p:sp>
        <p:nvSpPr>
          <p:cNvPr id="180" name=""/>
          <p:cNvSpPr/>
          <p:nvPr/>
        </p:nvSpPr>
        <p:spPr>
          <a:xfrm>
            <a:off x="180000" y="4743720"/>
            <a:ext cx="7074360" cy="34560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000" spc="-1" strike="noStrike">
                <a:solidFill>
                  <a:srgbClr val="282f39"/>
                </a:solidFill>
                <a:latin typeface="Arial"/>
                <a:ea typeface="DejaVu Sans"/>
              </a:rPr>
              <a:t>Un graphique force-plot situe la prédiction par rapport à la base value.</a:t>
            </a:r>
            <a:endParaRPr b="0" lang="fr-FR" sz="1000" spc="-1" strike="noStrike">
              <a:latin typeface="Arial"/>
            </a:endParaRPr>
          </a:p>
        </p:txBody>
      </p:sp>
      <p:sp>
        <p:nvSpPr>
          <p:cNvPr id="181" name=""/>
          <p:cNvSpPr/>
          <p:nvPr/>
        </p:nvSpPr>
        <p:spPr>
          <a:xfrm>
            <a:off x="57600" y="581400"/>
            <a:ext cx="9121320" cy="85752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000" spc="-1" strike="noStrike">
                <a:solidFill>
                  <a:srgbClr val="282f39"/>
                </a:solidFill>
                <a:latin typeface="Arial"/>
                <a:ea typeface="DejaVu Sans"/>
              </a:rPr>
              <a:t>Le graphique decision_plot est une façon d'expliquer la prédiction. Il donne la valeur et l’impact sur le score de chaque variable par ordre d'importance Il indique la direction prise par la prédiction pour chacune des valeurs des variables affichées.</a:t>
            </a:r>
            <a:endParaRPr b="0" lang="fr-FR" sz="1000" spc="-1" strike="noStrike">
              <a:latin typeface="Arial"/>
            </a:endParaRPr>
          </a:p>
        </p:txBody>
      </p:sp>
      <p:sp>
        <p:nvSpPr>
          <p:cNvPr id="182" name=""/>
          <p:cNvSpPr/>
          <p:nvPr/>
        </p:nvSpPr>
        <p:spPr>
          <a:xfrm>
            <a:off x="5572080" y="1800000"/>
            <a:ext cx="4380120" cy="89892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200" spc="-1" strike="noStrike">
                <a:solidFill>
                  <a:srgbClr val="282f39"/>
                </a:solidFill>
                <a:latin typeface="Arial"/>
                <a:ea typeface="DejaVu Sans"/>
              </a:rPr>
              <a:t>L’interprétation locale consiste à expliquer la prédiction f(x) du modèle pour un individu x donné. Dans notre cas, pourquoi la demande de prêt du client a-t-elle été approuvée ou rejetée ?</a:t>
            </a:r>
            <a:endParaRPr b="0" lang="fr-FR" sz="1200" spc="-1" strike="noStrike">
              <a:latin typeface="Arial"/>
            </a:endParaRPr>
          </a:p>
        </p:txBody>
      </p:sp>
      <p:sp>
        <p:nvSpPr>
          <p:cNvPr id="183" name=""/>
          <p:cNvSpPr/>
          <p:nvPr/>
        </p:nvSpPr>
        <p:spPr>
          <a:xfrm>
            <a:off x="2291760" y="246960"/>
            <a:ext cx="4547880" cy="599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2000" spc="-1" strike="noStrike" u="sng">
                <a:solidFill>
                  <a:srgbClr val="282f39"/>
                </a:solidFill>
                <a:uFillTx/>
                <a:latin typeface="Bahnschrift SemiBold"/>
                <a:ea typeface="DejaVu Sans"/>
              </a:rPr>
              <a:t>Interprétabilité locale avec SHAP</a:t>
            </a: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4" name="Rectangle 64"/>
          <p:cNvSpPr/>
          <p:nvPr/>
        </p:nvSpPr>
        <p:spPr>
          <a:xfrm rot="19061400">
            <a:off x="10305360" y="-893880"/>
            <a:ext cx="547200" cy="5368680"/>
          </a:xfrm>
          <a:custGeom>
            <a:avLst/>
            <a:gdLst>
              <a:gd name="textAreaLeft" fmla="*/ 0 w 547200"/>
              <a:gd name="textAreaRight" fmla="*/ 548640 w 547200"/>
              <a:gd name="textAreaTop" fmla="*/ 0 h 5368680"/>
              <a:gd name="textAreaBottom" fmla="*/ 5370120 h 5368680"/>
            </a:gdLst>
            <a:ahLst/>
            <a:rect l="textAreaLeft" t="textAreaTop" r="textAreaRight" b="textAreaBottom"/>
            <a:pathLst>
              <a:path w="548554" h="5370184">
                <a:moveTo>
                  <a:pt x="0" y="0"/>
                </a:moveTo>
                <a:lnTo>
                  <a:pt x="548554" y="489516"/>
                </a:lnTo>
                <a:cubicBezTo>
                  <a:pt x="545946" y="1923974"/>
                  <a:pt x="543337" y="3358433"/>
                  <a:pt x="540729" y="4792891"/>
                </a:cubicBezTo>
                <a:lnTo>
                  <a:pt x="8639" y="5370184"/>
                </a:lnTo>
                <a:cubicBezTo>
                  <a:pt x="5459" y="3239259"/>
                  <a:pt x="3180" y="2130925"/>
                  <a:pt x="0" y="0"/>
                </a:cubicBezTo>
                <a:close/>
              </a:path>
            </a:pathLst>
          </a:custGeom>
          <a:solidFill>
            <a:srgbClr val="b2b2b2"/>
          </a:solidFill>
          <a:ln>
            <a:noFill/>
          </a:ln>
        </p:spPr>
        <p:style>
          <a:lnRef idx="2">
            <a:schemeClr val="accent1">
              <a:shade val="50000"/>
            </a:schemeClr>
          </a:lnRef>
          <a:fillRef idx="1">
            <a:schemeClr val="accent1"/>
          </a:fillRef>
          <a:effectRef idx="0">
            <a:schemeClr val="accent1"/>
          </a:effectRef>
          <a:fontRef idx="minor"/>
        </p:style>
      </p:sp>
      <p:sp>
        <p:nvSpPr>
          <p:cNvPr id="185" name="Rectangle 65"/>
          <p:cNvSpPr/>
          <p:nvPr/>
        </p:nvSpPr>
        <p:spPr>
          <a:xfrm rot="19061400">
            <a:off x="10681200" y="-732600"/>
            <a:ext cx="528840" cy="4314240"/>
          </a:xfrm>
          <a:custGeom>
            <a:avLst/>
            <a:gdLst>
              <a:gd name="textAreaLeft" fmla="*/ 0 w 528840"/>
              <a:gd name="textAreaRight" fmla="*/ 530280 w 528840"/>
              <a:gd name="textAreaTop" fmla="*/ 0 h 4314240"/>
              <a:gd name="textAreaBottom" fmla="*/ 4315680 h 4314240"/>
            </a:gdLst>
            <a:ahLst/>
            <a:rect l="textAreaLeft" t="textAreaTop" r="textAreaRight" b="textAreaBottom"/>
            <a:pathLst>
              <a:path w="530340" h="4315546">
                <a:moveTo>
                  <a:pt x="11748" y="0"/>
                </a:moveTo>
                <a:lnTo>
                  <a:pt x="530340" y="473694"/>
                </a:lnTo>
                <a:lnTo>
                  <a:pt x="524835" y="3727355"/>
                </a:lnTo>
                <a:lnTo>
                  <a:pt x="0" y="4315546"/>
                </a:lnTo>
                <a:cubicBezTo>
                  <a:pt x="6808" y="2189895"/>
                  <a:pt x="4940" y="2125651"/>
                  <a:pt x="11748" y="0"/>
                </a:cubicBezTo>
                <a:close/>
              </a:path>
            </a:pathLst>
          </a:custGeom>
          <a:solidFill>
            <a:srgbClr val="808080"/>
          </a:solidFill>
          <a:ln>
            <a:noFill/>
          </a:ln>
        </p:spPr>
        <p:style>
          <a:lnRef idx="2">
            <a:schemeClr val="accent1">
              <a:shade val="50000"/>
            </a:schemeClr>
          </a:lnRef>
          <a:fillRef idx="1">
            <a:schemeClr val="accent1"/>
          </a:fillRef>
          <a:effectRef idx="0">
            <a:schemeClr val="accent1"/>
          </a:effectRef>
          <a:fontRef idx="minor"/>
        </p:style>
      </p:sp>
      <p:sp>
        <p:nvSpPr>
          <p:cNvPr id="186" name=""/>
          <p:cNvSpPr/>
          <p:nvPr/>
        </p:nvSpPr>
        <p:spPr>
          <a:xfrm>
            <a:off x="11520000" y="6232680"/>
            <a:ext cx="511920" cy="42624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fld id="{8985E602-F914-45A0-950F-6188F0F84FC5}" type="slidenum">
              <a:rPr b="0" lang="fr-FR" sz="2400" spc="-1" strike="noStrike">
                <a:solidFill>
                  <a:srgbClr val="282f39"/>
                </a:solidFill>
                <a:latin typeface="Times New Roman"/>
                <a:ea typeface="DejaVu Sans"/>
              </a:rPr>
              <a:t>&lt;numéro&gt;</a:t>
            </a:fld>
            <a:endParaRPr b="0" lang="fr-FR" sz="2400" spc="-1" strike="noStrike">
              <a:latin typeface="Arial"/>
            </a:endParaRPr>
          </a:p>
        </p:txBody>
      </p:sp>
      <p:pic>
        <p:nvPicPr>
          <p:cNvPr id="187" name="" descr=""/>
          <p:cNvPicPr/>
          <p:nvPr/>
        </p:nvPicPr>
        <p:blipFill>
          <a:blip r:embed="rId1"/>
          <a:stretch/>
        </p:blipFill>
        <p:spPr>
          <a:xfrm>
            <a:off x="10980000" y="0"/>
            <a:ext cx="1211040" cy="1111320"/>
          </a:xfrm>
          <a:prstGeom prst="rect">
            <a:avLst/>
          </a:prstGeom>
          <a:ln w="72000">
            <a:noFill/>
          </a:ln>
        </p:spPr>
      </p:pic>
      <p:sp>
        <p:nvSpPr>
          <p:cNvPr id="188" name=""/>
          <p:cNvSpPr/>
          <p:nvPr/>
        </p:nvSpPr>
        <p:spPr>
          <a:xfrm>
            <a:off x="176760" y="720000"/>
            <a:ext cx="9002160" cy="77184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200" spc="-1" strike="noStrike">
                <a:solidFill>
                  <a:srgbClr val="282f39"/>
                </a:solidFill>
                <a:latin typeface="Arial"/>
                <a:ea typeface="DejaVu Sans"/>
              </a:rPr>
              <a:t>LIME est une technique qui permet de créer un modèle simple autour de la prédiction que nous voulons expliquer et d'utiliser ce modèle pour expliquer la prédiction. En pratique, pour une prédiction donnée , LIME va pertuber les entrées de la prédictions et regarder comment la pertubation a affecté la sortie du modèle. Les attributs qui affectent le plus la sortie lorsqu'ils sont pertubés sont considérés comme ayant une importance élevée pour cette prédiction .On est dans de l'</a:t>
            </a:r>
            <a:r>
              <a:rPr b="1" lang="fr-FR" sz="1200" spc="-1" strike="noStrike">
                <a:solidFill>
                  <a:srgbClr val="282f39"/>
                </a:solidFill>
                <a:latin typeface="Arial"/>
                <a:ea typeface="DejaVu Sans"/>
              </a:rPr>
              <a:t>INTERPRETABILITE LOCALE</a:t>
            </a:r>
            <a:endParaRPr b="0" lang="fr-FR" sz="1200" spc="-1" strike="noStrike">
              <a:latin typeface="Arial"/>
            </a:endParaRPr>
          </a:p>
        </p:txBody>
      </p:sp>
      <p:pic>
        <p:nvPicPr>
          <p:cNvPr id="189" name="" descr=""/>
          <p:cNvPicPr/>
          <p:nvPr/>
        </p:nvPicPr>
        <p:blipFill>
          <a:blip r:embed="rId2"/>
          <a:stretch/>
        </p:blipFill>
        <p:spPr>
          <a:xfrm>
            <a:off x="1467000" y="1953720"/>
            <a:ext cx="7018920" cy="4394880"/>
          </a:xfrm>
          <a:prstGeom prst="rect">
            <a:avLst/>
          </a:prstGeom>
          <a:ln w="72000">
            <a:noFill/>
          </a:ln>
        </p:spPr>
      </p:pic>
      <p:sp>
        <p:nvSpPr>
          <p:cNvPr id="190" name=""/>
          <p:cNvSpPr/>
          <p:nvPr/>
        </p:nvSpPr>
        <p:spPr>
          <a:xfrm>
            <a:off x="2291760" y="246960"/>
            <a:ext cx="4547880" cy="599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2000" spc="-1" strike="noStrike" u="sng">
                <a:solidFill>
                  <a:srgbClr val="282f39"/>
                </a:solidFill>
                <a:uFillTx/>
                <a:latin typeface="Bahnschrift SemiBold"/>
                <a:ea typeface="DejaVu Sans"/>
              </a:rPr>
              <a:t>Interprétabilité locale avec LIME</a:t>
            </a: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1" name="Rectangle 70"/>
          <p:cNvSpPr/>
          <p:nvPr/>
        </p:nvSpPr>
        <p:spPr>
          <a:xfrm rot="19061400">
            <a:off x="10305360" y="-893880"/>
            <a:ext cx="547200" cy="5368680"/>
          </a:xfrm>
          <a:custGeom>
            <a:avLst/>
            <a:gdLst>
              <a:gd name="textAreaLeft" fmla="*/ 0 w 547200"/>
              <a:gd name="textAreaRight" fmla="*/ 548640 w 547200"/>
              <a:gd name="textAreaTop" fmla="*/ 0 h 5368680"/>
              <a:gd name="textAreaBottom" fmla="*/ 5370120 h 5368680"/>
            </a:gdLst>
            <a:ahLst/>
            <a:rect l="textAreaLeft" t="textAreaTop" r="textAreaRight" b="textAreaBottom"/>
            <a:pathLst>
              <a:path w="548554" h="5370184">
                <a:moveTo>
                  <a:pt x="0" y="0"/>
                </a:moveTo>
                <a:lnTo>
                  <a:pt x="548554" y="489516"/>
                </a:lnTo>
                <a:cubicBezTo>
                  <a:pt x="545946" y="1923974"/>
                  <a:pt x="543337" y="3358433"/>
                  <a:pt x="540729" y="4792891"/>
                </a:cubicBezTo>
                <a:lnTo>
                  <a:pt x="8639" y="5370184"/>
                </a:lnTo>
                <a:cubicBezTo>
                  <a:pt x="5459" y="3239259"/>
                  <a:pt x="3180" y="2130925"/>
                  <a:pt x="0" y="0"/>
                </a:cubicBezTo>
                <a:close/>
              </a:path>
            </a:pathLst>
          </a:custGeom>
          <a:solidFill>
            <a:srgbClr val="b2b2b2"/>
          </a:solidFill>
          <a:ln>
            <a:noFill/>
          </a:ln>
        </p:spPr>
        <p:style>
          <a:lnRef idx="2">
            <a:schemeClr val="accent1">
              <a:shade val="50000"/>
            </a:schemeClr>
          </a:lnRef>
          <a:fillRef idx="1">
            <a:schemeClr val="accent1"/>
          </a:fillRef>
          <a:effectRef idx="0">
            <a:schemeClr val="accent1"/>
          </a:effectRef>
          <a:fontRef idx="minor"/>
        </p:style>
      </p:sp>
      <p:sp>
        <p:nvSpPr>
          <p:cNvPr id="192" name="Rectangle 71"/>
          <p:cNvSpPr/>
          <p:nvPr/>
        </p:nvSpPr>
        <p:spPr>
          <a:xfrm rot="19061400">
            <a:off x="10681200" y="-732600"/>
            <a:ext cx="528840" cy="4314240"/>
          </a:xfrm>
          <a:custGeom>
            <a:avLst/>
            <a:gdLst>
              <a:gd name="textAreaLeft" fmla="*/ 0 w 528840"/>
              <a:gd name="textAreaRight" fmla="*/ 530280 w 528840"/>
              <a:gd name="textAreaTop" fmla="*/ 0 h 4314240"/>
              <a:gd name="textAreaBottom" fmla="*/ 4315680 h 4314240"/>
            </a:gdLst>
            <a:ahLst/>
            <a:rect l="textAreaLeft" t="textAreaTop" r="textAreaRight" b="textAreaBottom"/>
            <a:pathLst>
              <a:path w="530340" h="4315546">
                <a:moveTo>
                  <a:pt x="11748" y="0"/>
                </a:moveTo>
                <a:lnTo>
                  <a:pt x="530340" y="473694"/>
                </a:lnTo>
                <a:lnTo>
                  <a:pt x="524835" y="3727355"/>
                </a:lnTo>
                <a:lnTo>
                  <a:pt x="0" y="4315546"/>
                </a:lnTo>
                <a:cubicBezTo>
                  <a:pt x="6808" y="2189895"/>
                  <a:pt x="4940" y="2125651"/>
                  <a:pt x="11748" y="0"/>
                </a:cubicBezTo>
                <a:close/>
              </a:path>
            </a:pathLst>
          </a:custGeom>
          <a:solidFill>
            <a:srgbClr val="808080"/>
          </a:solidFill>
          <a:ln>
            <a:noFill/>
          </a:ln>
        </p:spPr>
        <p:style>
          <a:lnRef idx="2">
            <a:schemeClr val="accent1">
              <a:shade val="50000"/>
            </a:schemeClr>
          </a:lnRef>
          <a:fillRef idx="1">
            <a:schemeClr val="accent1"/>
          </a:fillRef>
          <a:effectRef idx="0">
            <a:schemeClr val="accent1"/>
          </a:effectRef>
          <a:fontRef idx="minor"/>
        </p:style>
      </p:sp>
      <p:sp>
        <p:nvSpPr>
          <p:cNvPr id="193" name=""/>
          <p:cNvSpPr/>
          <p:nvPr/>
        </p:nvSpPr>
        <p:spPr>
          <a:xfrm>
            <a:off x="11520000" y="6232680"/>
            <a:ext cx="511920" cy="42624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fld id="{6C7EE4A0-E749-46D1-B53B-24F4B7265A5C}" type="slidenum">
              <a:rPr b="0" lang="fr-FR" sz="2400" spc="-1" strike="noStrike">
                <a:solidFill>
                  <a:srgbClr val="282f39"/>
                </a:solidFill>
                <a:latin typeface="Times New Roman"/>
                <a:ea typeface="DejaVu Sans"/>
              </a:rPr>
              <a:t>&lt;numéro&gt;</a:t>
            </a:fld>
            <a:endParaRPr b="0" lang="fr-FR" sz="2400" spc="-1" strike="noStrike">
              <a:latin typeface="Arial"/>
            </a:endParaRPr>
          </a:p>
        </p:txBody>
      </p:sp>
      <p:pic>
        <p:nvPicPr>
          <p:cNvPr id="194" name="" descr=""/>
          <p:cNvPicPr/>
          <p:nvPr/>
        </p:nvPicPr>
        <p:blipFill>
          <a:blip r:embed="rId1"/>
          <a:stretch/>
        </p:blipFill>
        <p:spPr>
          <a:xfrm>
            <a:off x="10980000" y="0"/>
            <a:ext cx="1211040" cy="1111320"/>
          </a:xfrm>
          <a:prstGeom prst="rect">
            <a:avLst/>
          </a:prstGeom>
          <a:ln w="72000">
            <a:noFill/>
          </a:ln>
        </p:spPr>
      </p:pic>
      <p:sp>
        <p:nvSpPr>
          <p:cNvPr id="195" name=""/>
          <p:cNvSpPr/>
          <p:nvPr/>
        </p:nvSpPr>
        <p:spPr>
          <a:xfrm>
            <a:off x="2880000" y="180000"/>
            <a:ext cx="3238920" cy="358920"/>
          </a:xfrm>
          <a:prstGeom prst="rect">
            <a:avLst/>
          </a:prstGeom>
          <a:gradFill rotWithShape="0">
            <a:gsLst>
              <a:gs pos="0">
                <a:srgbClr val="3465a4"/>
              </a:gs>
              <a:gs pos="100000">
                <a:srgbClr val="dee6ef"/>
              </a:gs>
            </a:gsLst>
            <a:lin ang="5340000"/>
          </a:gradFill>
          <a:ln w="72000">
            <a:noFill/>
          </a:ln>
          <a:effectLst>
            <a:outerShdw blurRad="0" dir="2700000" dist="101823" rotWithShape="0">
              <a:srgbClr val="808080"/>
            </a:outerShdw>
          </a:effectLst>
        </p:spPr>
        <p:style>
          <a:lnRef idx="0"/>
          <a:fillRef idx="0"/>
          <a:effectRef idx="0"/>
          <a:fontRef idx="minor"/>
        </p:style>
        <p:txBody>
          <a:bodyPr lIns="90000" rIns="90000" tIns="45000" bIns="45000" anchor="ctr">
            <a:noAutofit/>
          </a:bodyPr>
          <a:p>
            <a:pPr>
              <a:lnSpc>
                <a:spcPct val="100000"/>
              </a:lnSpc>
            </a:pPr>
            <a:r>
              <a:rPr b="0" lang="fr-FR" sz="1400" spc="-1" strike="noStrike">
                <a:solidFill>
                  <a:srgbClr val="282f39"/>
                </a:solidFill>
                <a:latin typeface="Bahnschrift SemiBold"/>
                <a:ea typeface="DejaVu Sans"/>
              </a:rPr>
              <a:t>VI. Conclusion</a:t>
            </a:r>
            <a:endParaRPr b="0" lang="fr-FR" sz="1400" spc="-1" strike="noStrike">
              <a:latin typeface="Arial"/>
            </a:endParaRPr>
          </a:p>
        </p:txBody>
      </p:sp>
      <p:sp>
        <p:nvSpPr>
          <p:cNvPr id="196" name=""/>
          <p:cNvSpPr/>
          <p:nvPr/>
        </p:nvSpPr>
        <p:spPr>
          <a:xfrm>
            <a:off x="430560" y="1080000"/>
            <a:ext cx="9288360" cy="251892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200" spc="-1" strike="noStrike">
                <a:solidFill>
                  <a:srgbClr val="282f39"/>
                </a:solidFill>
                <a:latin typeface="Arial"/>
                <a:ea typeface="DejaVu Sans"/>
              </a:rPr>
              <a:t>Le data scientist dispose d’une panoplie d’outils pour l’aider dans la résolution de problèmes. Toutefois , l’expérience de la personne reste primordiale pour la partie  nettoyage ,la sélection des variables ou pour choisir un modèle plutôt qu’un autre ou pour fixer les valeurs de départ pour le tuning des hyper-paramètres.</a:t>
            </a:r>
            <a:endParaRPr b="0" lang="fr-FR" sz="1200" spc="-1" strike="noStrike">
              <a:latin typeface="Arial"/>
            </a:endParaRPr>
          </a:p>
          <a:p>
            <a:pPr>
              <a:lnSpc>
                <a:spcPct val="100000"/>
              </a:lnSpc>
            </a:pPr>
            <a:endParaRPr b="0" lang="fr-FR" sz="1200" spc="-1" strike="noStrike">
              <a:latin typeface="Arial"/>
            </a:endParaRPr>
          </a:p>
          <a:p>
            <a:pPr>
              <a:lnSpc>
                <a:spcPct val="100000"/>
              </a:lnSpc>
            </a:pPr>
            <a:r>
              <a:rPr b="0" lang="fr-FR" sz="1200" spc="-1" strike="noStrike">
                <a:solidFill>
                  <a:srgbClr val="282f39"/>
                </a:solidFill>
                <a:latin typeface="Arial"/>
                <a:ea typeface="DejaVu Sans"/>
              </a:rPr>
              <a:t>Ce qui pourrait être amélioré :</a:t>
            </a:r>
            <a:endParaRPr b="0" lang="fr-FR" sz="1200" spc="-1" strike="noStrike">
              <a:latin typeface="Arial"/>
            </a:endParaRPr>
          </a:p>
          <a:p>
            <a:pPr>
              <a:lnSpc>
                <a:spcPct val="100000"/>
              </a:lnSpc>
            </a:pPr>
            <a:endParaRPr b="0" lang="fr-FR" sz="1200" spc="-1" strike="noStrike">
              <a:latin typeface="Arial"/>
            </a:endParaRPr>
          </a:p>
          <a:p>
            <a:pPr>
              <a:lnSpc>
                <a:spcPct val="100000"/>
              </a:lnSpc>
            </a:pPr>
            <a:r>
              <a:rPr b="0" lang="fr-FR" sz="1200" spc="-1" strike="noStrike">
                <a:solidFill>
                  <a:srgbClr val="282f39"/>
                </a:solidFill>
                <a:latin typeface="Arial"/>
                <a:ea typeface="DejaVu Sans"/>
              </a:rPr>
              <a:t>Le problème principal a été le manque de connaissances des métiers du secteur bancaire.Le vocabulaire employé n’est pas toujours pleinement compris et cela peut avoir des répercussions sur le choix et la façon de traiter certaines caractéristiques.</a:t>
            </a:r>
            <a:endParaRPr b="0" lang="fr-FR" sz="1200" spc="-1" strike="noStrike">
              <a:latin typeface="Arial"/>
            </a:endParaRPr>
          </a:p>
          <a:p>
            <a:pPr>
              <a:lnSpc>
                <a:spcPct val="100000"/>
              </a:lnSpc>
            </a:pPr>
            <a:r>
              <a:rPr b="0" lang="fr-FR" sz="1200" spc="-1" strike="noStrike">
                <a:solidFill>
                  <a:srgbClr val="282f39"/>
                </a:solidFill>
                <a:latin typeface="Arial"/>
                <a:ea typeface="DejaVu Sans"/>
              </a:rPr>
              <a:t>Il est clair aussi que le manque de connaissance du métier n’a pas permis de peaufiner la feature engineering. </a:t>
            </a:r>
            <a:endParaRPr b="0" lang="fr-FR" sz="1200" spc="-1" strike="noStrike">
              <a:latin typeface="Arial"/>
            </a:endParaRPr>
          </a:p>
          <a:p>
            <a:pPr>
              <a:lnSpc>
                <a:spcPct val="100000"/>
              </a:lnSpc>
            </a:pPr>
            <a:r>
              <a:rPr b="0" lang="fr-FR" sz="1200" spc="-1" strike="noStrike">
                <a:solidFill>
                  <a:srgbClr val="282f39"/>
                </a:solidFill>
                <a:latin typeface="Arial"/>
                <a:ea typeface="DejaVu Sans"/>
              </a:rPr>
              <a:t>Le choix des métriques s’est effectué avec le postulat qu’il était préférable de perdre un client  plutôt que d’octroyer un prêt à un client susceptible de ne pas rembourser. Le niveau de risque acceptable n’a pas été défini en prenant en compte l’aspect métier.</a:t>
            </a:r>
            <a:endParaRPr b="0" lang="fr-FR" sz="1200" spc="-1" strike="noStrike">
              <a:latin typeface="Arial"/>
            </a:endParaRPr>
          </a:p>
          <a:p>
            <a:pPr>
              <a:lnSpc>
                <a:spcPct val="100000"/>
              </a:lnSpc>
            </a:pPr>
            <a:endParaRPr b="0" lang="fr-FR" sz="1200" spc="-1" strike="noStrike">
              <a:latin typeface="Arial"/>
            </a:endParaRPr>
          </a:p>
          <a:p>
            <a:pPr>
              <a:lnSpc>
                <a:spcPct val="100000"/>
              </a:lnSpc>
            </a:pPr>
            <a:endParaRPr b="0" lang="fr-FR" sz="1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 name="Rectangle 1"/>
          <p:cNvSpPr/>
          <p:nvPr/>
        </p:nvSpPr>
        <p:spPr>
          <a:xfrm rot="19061400">
            <a:off x="10305360" y="-893880"/>
            <a:ext cx="547200" cy="5368680"/>
          </a:xfrm>
          <a:custGeom>
            <a:avLst/>
            <a:gdLst>
              <a:gd name="textAreaLeft" fmla="*/ 0 w 547200"/>
              <a:gd name="textAreaRight" fmla="*/ 548640 w 547200"/>
              <a:gd name="textAreaTop" fmla="*/ 0 h 5368680"/>
              <a:gd name="textAreaBottom" fmla="*/ 5370120 h 5368680"/>
            </a:gdLst>
            <a:ahLst/>
            <a:rect l="textAreaLeft" t="textAreaTop" r="textAreaRight" b="textAreaBottom"/>
            <a:pathLst>
              <a:path w="548554" h="5370184">
                <a:moveTo>
                  <a:pt x="0" y="0"/>
                </a:moveTo>
                <a:lnTo>
                  <a:pt x="548554" y="489516"/>
                </a:lnTo>
                <a:cubicBezTo>
                  <a:pt x="545946" y="1923974"/>
                  <a:pt x="543337" y="3358433"/>
                  <a:pt x="540729" y="4792891"/>
                </a:cubicBezTo>
                <a:lnTo>
                  <a:pt x="8639" y="5370184"/>
                </a:lnTo>
                <a:cubicBezTo>
                  <a:pt x="5459" y="3239259"/>
                  <a:pt x="3180" y="2130925"/>
                  <a:pt x="0" y="0"/>
                </a:cubicBezTo>
                <a:close/>
              </a:path>
            </a:pathLst>
          </a:custGeom>
          <a:solidFill>
            <a:srgbClr val="b2b2b2"/>
          </a:solidFill>
          <a:ln>
            <a:noFill/>
          </a:ln>
        </p:spPr>
        <p:style>
          <a:lnRef idx="2">
            <a:schemeClr val="accent1">
              <a:shade val="50000"/>
            </a:schemeClr>
          </a:lnRef>
          <a:fillRef idx="1">
            <a:schemeClr val="accent1"/>
          </a:fillRef>
          <a:effectRef idx="0">
            <a:schemeClr val="accent1"/>
          </a:effectRef>
          <a:fontRef idx="minor"/>
        </p:style>
      </p:sp>
      <p:sp>
        <p:nvSpPr>
          <p:cNvPr id="49" name="Rectangle 2"/>
          <p:cNvSpPr/>
          <p:nvPr/>
        </p:nvSpPr>
        <p:spPr>
          <a:xfrm rot="19061400">
            <a:off x="10681200" y="-732600"/>
            <a:ext cx="528840" cy="4314240"/>
          </a:xfrm>
          <a:custGeom>
            <a:avLst/>
            <a:gdLst>
              <a:gd name="textAreaLeft" fmla="*/ 0 w 528840"/>
              <a:gd name="textAreaRight" fmla="*/ 530280 w 528840"/>
              <a:gd name="textAreaTop" fmla="*/ 0 h 4314240"/>
              <a:gd name="textAreaBottom" fmla="*/ 4315680 h 4314240"/>
            </a:gdLst>
            <a:ahLst/>
            <a:rect l="textAreaLeft" t="textAreaTop" r="textAreaRight" b="textAreaBottom"/>
            <a:pathLst>
              <a:path w="530340" h="4315546">
                <a:moveTo>
                  <a:pt x="11748" y="0"/>
                </a:moveTo>
                <a:lnTo>
                  <a:pt x="530340" y="473694"/>
                </a:lnTo>
                <a:lnTo>
                  <a:pt x="524835" y="3727355"/>
                </a:lnTo>
                <a:lnTo>
                  <a:pt x="0" y="4315546"/>
                </a:lnTo>
                <a:cubicBezTo>
                  <a:pt x="6808" y="2189895"/>
                  <a:pt x="4940" y="2125651"/>
                  <a:pt x="11748" y="0"/>
                </a:cubicBezTo>
                <a:close/>
              </a:path>
            </a:pathLst>
          </a:custGeom>
          <a:solidFill>
            <a:srgbClr val="808080"/>
          </a:solidFill>
          <a:ln>
            <a:noFill/>
          </a:ln>
        </p:spPr>
        <p:style>
          <a:lnRef idx="2">
            <a:schemeClr val="accent1">
              <a:shade val="50000"/>
            </a:schemeClr>
          </a:lnRef>
          <a:fillRef idx="1">
            <a:schemeClr val="accent1"/>
          </a:fillRef>
          <a:effectRef idx="0">
            <a:schemeClr val="accent1"/>
          </a:effectRef>
          <a:fontRef idx="minor"/>
        </p:style>
      </p:sp>
      <p:sp>
        <p:nvSpPr>
          <p:cNvPr id="50" name=""/>
          <p:cNvSpPr/>
          <p:nvPr/>
        </p:nvSpPr>
        <p:spPr>
          <a:xfrm>
            <a:off x="11700000" y="6232680"/>
            <a:ext cx="331920" cy="42624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fld id="{E547DDDD-3BE1-4027-B369-8E58CE4F865B}" type="slidenum">
              <a:rPr b="0" lang="fr-FR" sz="2400" spc="-1" strike="noStrike">
                <a:solidFill>
                  <a:srgbClr val="282f39"/>
                </a:solidFill>
                <a:latin typeface="Times New Roman"/>
                <a:ea typeface="DejaVu Sans"/>
              </a:rPr>
              <a:t>&lt;numéro&gt;</a:t>
            </a:fld>
            <a:endParaRPr b="0" lang="fr-FR" sz="2400" spc="-1" strike="noStrike">
              <a:latin typeface="Arial"/>
            </a:endParaRPr>
          </a:p>
        </p:txBody>
      </p:sp>
      <p:pic>
        <p:nvPicPr>
          <p:cNvPr id="51" name="" descr=""/>
          <p:cNvPicPr/>
          <p:nvPr/>
        </p:nvPicPr>
        <p:blipFill>
          <a:blip r:embed="rId1"/>
          <a:stretch/>
        </p:blipFill>
        <p:spPr>
          <a:xfrm>
            <a:off x="6206760" y="1800000"/>
            <a:ext cx="3332880" cy="3059640"/>
          </a:xfrm>
          <a:prstGeom prst="rect">
            <a:avLst/>
          </a:prstGeom>
          <a:ln w="72000">
            <a:noFill/>
          </a:ln>
        </p:spPr>
      </p:pic>
      <p:sp>
        <p:nvSpPr>
          <p:cNvPr id="52" name=""/>
          <p:cNvSpPr/>
          <p:nvPr/>
        </p:nvSpPr>
        <p:spPr>
          <a:xfrm>
            <a:off x="720000" y="540000"/>
            <a:ext cx="4319640" cy="358920"/>
          </a:xfrm>
          <a:prstGeom prst="rect">
            <a:avLst/>
          </a:prstGeom>
          <a:gradFill rotWithShape="0">
            <a:gsLst>
              <a:gs pos="0">
                <a:srgbClr val="b4c7dc"/>
              </a:gs>
              <a:gs pos="100000">
                <a:srgbClr val="dee6ef"/>
              </a:gs>
            </a:gsLst>
            <a:lin ang="5340000"/>
          </a:gradFill>
          <a:ln w="72000">
            <a:noFill/>
          </a:ln>
          <a:effectLst>
            <a:outerShdw blurRad="0" dir="2700000" dist="101823" rotWithShape="0">
              <a:srgbClr val="808080"/>
            </a:outerShdw>
          </a:effectLst>
        </p:spPr>
        <p:style>
          <a:lnRef idx="0"/>
          <a:fillRef idx="0"/>
          <a:effectRef idx="0"/>
          <a:fontRef idx="minor"/>
        </p:style>
        <p:txBody>
          <a:bodyPr lIns="90000" rIns="90000" tIns="45000" bIns="45000" anchor="ctr">
            <a:noAutofit/>
          </a:bodyPr>
          <a:p>
            <a:pPr algn="ctr">
              <a:lnSpc>
                <a:spcPct val="100000"/>
              </a:lnSpc>
            </a:pPr>
            <a:r>
              <a:rPr b="0" lang="fr-FR" sz="1400" spc="-1" strike="noStrike">
                <a:solidFill>
                  <a:srgbClr val="282f39"/>
                </a:solidFill>
                <a:latin typeface="Bahnschrift SemiBold"/>
                <a:ea typeface="DejaVu Sans"/>
              </a:rPr>
              <a:t>I. Demande du client</a:t>
            </a:r>
            <a:endParaRPr b="0" lang="fr-FR" sz="1400" spc="-1" strike="noStrike">
              <a:latin typeface="Arial"/>
            </a:endParaRPr>
          </a:p>
        </p:txBody>
      </p:sp>
      <p:sp>
        <p:nvSpPr>
          <p:cNvPr id="53" name=""/>
          <p:cNvSpPr/>
          <p:nvPr/>
        </p:nvSpPr>
        <p:spPr>
          <a:xfrm>
            <a:off x="720000" y="1557720"/>
            <a:ext cx="4319640" cy="358920"/>
          </a:xfrm>
          <a:prstGeom prst="rect">
            <a:avLst/>
          </a:prstGeom>
          <a:gradFill rotWithShape="0">
            <a:gsLst>
              <a:gs pos="0">
                <a:srgbClr val="ec9ba4"/>
              </a:gs>
              <a:gs pos="100000">
                <a:srgbClr val="dee6ef"/>
              </a:gs>
            </a:gsLst>
            <a:lin ang="5340000"/>
          </a:gradFill>
          <a:ln w="72000">
            <a:noFill/>
          </a:ln>
          <a:effectLst>
            <a:outerShdw blurRad="0" dir="2700000" dist="101823" rotWithShape="0">
              <a:srgbClr val="808080"/>
            </a:outerShdw>
          </a:effectLst>
        </p:spPr>
        <p:style>
          <a:lnRef idx="0"/>
          <a:fillRef idx="0"/>
          <a:effectRef idx="0"/>
          <a:fontRef idx="minor"/>
        </p:style>
        <p:txBody>
          <a:bodyPr lIns="90000" rIns="90000" tIns="45000" bIns="45000" anchor="ctr">
            <a:noAutofit/>
          </a:bodyPr>
          <a:p>
            <a:pPr algn="ctr">
              <a:lnSpc>
                <a:spcPct val="100000"/>
              </a:lnSpc>
            </a:pPr>
            <a:r>
              <a:rPr b="0" lang="fr-FR" sz="1400" spc="-1" strike="noStrike">
                <a:solidFill>
                  <a:srgbClr val="282f39"/>
                </a:solidFill>
                <a:latin typeface="Bahnschrift SemiBold"/>
                <a:ea typeface="DejaVu Sans"/>
              </a:rPr>
              <a:t>II. Traitement des données</a:t>
            </a:r>
            <a:endParaRPr b="0" lang="fr-FR" sz="1400" spc="-1" strike="noStrike">
              <a:latin typeface="Arial"/>
            </a:endParaRPr>
          </a:p>
        </p:txBody>
      </p:sp>
      <p:sp>
        <p:nvSpPr>
          <p:cNvPr id="54" name=""/>
          <p:cNvSpPr/>
          <p:nvPr/>
        </p:nvSpPr>
        <p:spPr>
          <a:xfrm>
            <a:off x="720000" y="2700000"/>
            <a:ext cx="4319640" cy="358920"/>
          </a:xfrm>
          <a:prstGeom prst="rect">
            <a:avLst/>
          </a:prstGeom>
          <a:gradFill rotWithShape="0">
            <a:gsLst>
              <a:gs pos="0">
                <a:srgbClr val="ffde59"/>
              </a:gs>
              <a:gs pos="100000">
                <a:srgbClr val="dee6ef"/>
              </a:gs>
            </a:gsLst>
            <a:lin ang="5340000"/>
          </a:gradFill>
          <a:ln w="72000">
            <a:noFill/>
          </a:ln>
          <a:effectLst>
            <a:outerShdw blurRad="0" dir="2700000" dist="101823" rotWithShape="0">
              <a:srgbClr val="808080"/>
            </a:outerShdw>
          </a:effectLst>
        </p:spPr>
        <p:style>
          <a:lnRef idx="0"/>
          <a:fillRef idx="0"/>
          <a:effectRef idx="0"/>
          <a:fontRef idx="minor"/>
        </p:style>
        <p:txBody>
          <a:bodyPr lIns="90000" rIns="90000" tIns="45000" bIns="45000" anchor="ctr">
            <a:noAutofit/>
          </a:bodyPr>
          <a:p>
            <a:pPr algn="ctr">
              <a:lnSpc>
                <a:spcPct val="100000"/>
              </a:lnSpc>
            </a:pPr>
            <a:r>
              <a:rPr b="0" lang="fr-FR" sz="1400" spc="-1" strike="noStrike">
                <a:solidFill>
                  <a:srgbClr val="282f39"/>
                </a:solidFill>
                <a:latin typeface="Bahnschrift SemiBold"/>
                <a:ea typeface="DejaVu Sans"/>
              </a:rPr>
              <a:t>III. Déséquilibre des classes et métriques</a:t>
            </a:r>
            <a:endParaRPr b="0" lang="fr-FR" sz="1400" spc="-1" strike="noStrike">
              <a:latin typeface="Arial"/>
            </a:endParaRPr>
          </a:p>
        </p:txBody>
      </p:sp>
      <p:sp>
        <p:nvSpPr>
          <p:cNvPr id="55" name=""/>
          <p:cNvSpPr/>
          <p:nvPr/>
        </p:nvSpPr>
        <p:spPr>
          <a:xfrm>
            <a:off x="720000" y="3780000"/>
            <a:ext cx="4319640" cy="358920"/>
          </a:xfrm>
          <a:prstGeom prst="rect">
            <a:avLst/>
          </a:prstGeom>
          <a:gradFill rotWithShape="0">
            <a:gsLst>
              <a:gs pos="0">
                <a:srgbClr val="3faf46"/>
              </a:gs>
              <a:gs pos="100000">
                <a:srgbClr val="dee6ef"/>
              </a:gs>
            </a:gsLst>
            <a:lin ang="5340000"/>
          </a:gradFill>
          <a:ln w="72000">
            <a:noFill/>
          </a:ln>
          <a:effectLst>
            <a:outerShdw blurRad="0" dir="2700000" dist="101823" rotWithShape="0">
              <a:srgbClr val="808080"/>
            </a:outerShdw>
          </a:effectLst>
        </p:spPr>
        <p:style>
          <a:lnRef idx="0"/>
          <a:fillRef idx="0"/>
          <a:effectRef idx="0"/>
          <a:fontRef idx="minor"/>
        </p:style>
        <p:txBody>
          <a:bodyPr lIns="90000" rIns="90000" tIns="45000" bIns="45000" anchor="ctr">
            <a:noAutofit/>
          </a:bodyPr>
          <a:p>
            <a:pPr algn="ctr">
              <a:lnSpc>
                <a:spcPct val="100000"/>
              </a:lnSpc>
            </a:pPr>
            <a:r>
              <a:rPr b="0" lang="fr-FR" sz="1400" spc="-1" strike="noStrike">
                <a:solidFill>
                  <a:srgbClr val="282f39"/>
                </a:solidFill>
                <a:latin typeface="Bahnschrift SemiBold"/>
                <a:ea typeface="DejaVu Sans"/>
              </a:rPr>
              <a:t>IV. Modélisation et optimisation des paramètres</a:t>
            </a:r>
            <a:endParaRPr b="0" lang="fr-FR" sz="1400" spc="-1" strike="noStrike">
              <a:latin typeface="Arial"/>
            </a:endParaRPr>
          </a:p>
        </p:txBody>
      </p:sp>
      <p:sp>
        <p:nvSpPr>
          <p:cNvPr id="56" name=""/>
          <p:cNvSpPr/>
          <p:nvPr/>
        </p:nvSpPr>
        <p:spPr>
          <a:xfrm>
            <a:off x="720000" y="4860720"/>
            <a:ext cx="4319640" cy="358920"/>
          </a:xfrm>
          <a:prstGeom prst="rect">
            <a:avLst/>
          </a:prstGeom>
          <a:gradFill rotWithShape="0">
            <a:gsLst>
              <a:gs pos="0">
                <a:srgbClr val="ff860d"/>
              </a:gs>
              <a:gs pos="100000">
                <a:srgbClr val="dee6ef"/>
              </a:gs>
            </a:gsLst>
            <a:lin ang="5340000"/>
          </a:gradFill>
          <a:ln w="72000">
            <a:noFill/>
          </a:ln>
          <a:effectLst>
            <a:outerShdw blurRad="0" dir="2700000" dist="101823" rotWithShape="0">
              <a:srgbClr val="808080"/>
            </a:outerShdw>
          </a:effectLst>
        </p:spPr>
        <p:style>
          <a:lnRef idx="0"/>
          <a:fillRef idx="0"/>
          <a:effectRef idx="0"/>
          <a:fontRef idx="minor"/>
        </p:style>
        <p:txBody>
          <a:bodyPr lIns="90000" rIns="90000" tIns="45000" bIns="45000" anchor="ctr">
            <a:noAutofit/>
          </a:bodyPr>
          <a:p>
            <a:pPr algn="ctr">
              <a:lnSpc>
                <a:spcPct val="100000"/>
              </a:lnSpc>
            </a:pPr>
            <a:r>
              <a:rPr b="0" lang="fr-FR" sz="1400" spc="-1" strike="noStrike">
                <a:solidFill>
                  <a:srgbClr val="282f39"/>
                </a:solidFill>
                <a:latin typeface="Bahnschrift SemiBold"/>
                <a:ea typeface="DejaVu Sans"/>
              </a:rPr>
              <a:t>V. Interprétation globale et locale du modèle</a:t>
            </a:r>
            <a:endParaRPr b="0" lang="fr-FR" sz="1400" spc="-1" strike="noStrike">
              <a:latin typeface="Arial"/>
            </a:endParaRPr>
          </a:p>
        </p:txBody>
      </p:sp>
      <p:sp>
        <p:nvSpPr>
          <p:cNvPr id="57" name=""/>
          <p:cNvSpPr/>
          <p:nvPr/>
        </p:nvSpPr>
        <p:spPr>
          <a:xfrm>
            <a:off x="900000" y="13680"/>
            <a:ext cx="3058920" cy="345240"/>
          </a:xfrm>
          <a:prstGeom prst="rect">
            <a:avLst/>
          </a:prstGeom>
          <a:noFill/>
          <a:ln w="72000">
            <a:noFill/>
          </a:ln>
        </p:spPr>
        <p:style>
          <a:lnRef idx="0"/>
          <a:fillRef idx="0"/>
          <a:effectRef idx="0"/>
          <a:fontRef idx="minor"/>
        </p:style>
      </p:sp>
      <p:sp>
        <p:nvSpPr>
          <p:cNvPr id="58" name=""/>
          <p:cNvSpPr/>
          <p:nvPr/>
        </p:nvSpPr>
        <p:spPr>
          <a:xfrm>
            <a:off x="720000" y="5760000"/>
            <a:ext cx="4319640" cy="358920"/>
          </a:xfrm>
          <a:prstGeom prst="rect">
            <a:avLst/>
          </a:prstGeom>
          <a:gradFill rotWithShape="0">
            <a:gsLst>
              <a:gs pos="0">
                <a:srgbClr val="3465a4"/>
              </a:gs>
              <a:gs pos="100000">
                <a:srgbClr val="dee6ef"/>
              </a:gs>
            </a:gsLst>
            <a:lin ang="5340000"/>
          </a:gradFill>
          <a:ln w="72000">
            <a:noFill/>
          </a:ln>
          <a:effectLst>
            <a:outerShdw blurRad="0" dir="2700000" dist="101823" rotWithShape="0">
              <a:srgbClr val="808080"/>
            </a:outerShdw>
          </a:effectLst>
        </p:spPr>
        <p:style>
          <a:lnRef idx="0"/>
          <a:fillRef idx="0"/>
          <a:effectRef idx="0"/>
          <a:fontRef idx="minor"/>
        </p:style>
        <p:txBody>
          <a:bodyPr lIns="90000" rIns="90000" tIns="45000" bIns="45000" anchor="ctr">
            <a:noAutofit/>
          </a:bodyPr>
          <a:p>
            <a:pPr algn="ctr">
              <a:lnSpc>
                <a:spcPct val="100000"/>
              </a:lnSpc>
            </a:pPr>
            <a:r>
              <a:rPr b="0" lang="fr-FR" sz="1400" spc="-1" strike="noStrike">
                <a:solidFill>
                  <a:srgbClr val="282f39"/>
                </a:solidFill>
                <a:latin typeface="Bahnschrift SemiBold"/>
                <a:ea typeface="DejaVu Sans"/>
              </a:rPr>
              <a:t>VI. Conclusion</a:t>
            </a:r>
            <a:endParaRPr b="0" lang="fr-FR" sz="1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9" name="Rectangle 4"/>
          <p:cNvSpPr/>
          <p:nvPr/>
        </p:nvSpPr>
        <p:spPr>
          <a:xfrm rot="19061400">
            <a:off x="10305360" y="-893880"/>
            <a:ext cx="547200" cy="5368680"/>
          </a:xfrm>
          <a:custGeom>
            <a:avLst/>
            <a:gdLst>
              <a:gd name="textAreaLeft" fmla="*/ 0 w 547200"/>
              <a:gd name="textAreaRight" fmla="*/ 548640 w 547200"/>
              <a:gd name="textAreaTop" fmla="*/ 0 h 5368680"/>
              <a:gd name="textAreaBottom" fmla="*/ 5370120 h 5368680"/>
            </a:gdLst>
            <a:ahLst/>
            <a:rect l="textAreaLeft" t="textAreaTop" r="textAreaRight" b="textAreaBottom"/>
            <a:pathLst>
              <a:path w="548554" h="5370184">
                <a:moveTo>
                  <a:pt x="0" y="0"/>
                </a:moveTo>
                <a:lnTo>
                  <a:pt x="548554" y="489516"/>
                </a:lnTo>
                <a:cubicBezTo>
                  <a:pt x="545946" y="1923974"/>
                  <a:pt x="543337" y="3358433"/>
                  <a:pt x="540729" y="4792891"/>
                </a:cubicBezTo>
                <a:lnTo>
                  <a:pt x="8639" y="5370184"/>
                </a:lnTo>
                <a:cubicBezTo>
                  <a:pt x="5459" y="3239259"/>
                  <a:pt x="3180" y="2130925"/>
                  <a:pt x="0" y="0"/>
                </a:cubicBezTo>
                <a:close/>
              </a:path>
            </a:pathLst>
          </a:custGeom>
          <a:solidFill>
            <a:srgbClr val="b2b2b2"/>
          </a:solidFill>
          <a:ln>
            <a:noFill/>
          </a:ln>
        </p:spPr>
        <p:style>
          <a:lnRef idx="2">
            <a:schemeClr val="accent1">
              <a:shade val="50000"/>
            </a:schemeClr>
          </a:lnRef>
          <a:fillRef idx="1">
            <a:schemeClr val="accent1"/>
          </a:fillRef>
          <a:effectRef idx="0">
            <a:schemeClr val="accent1"/>
          </a:effectRef>
          <a:fontRef idx="minor"/>
        </p:style>
      </p:sp>
      <p:sp>
        <p:nvSpPr>
          <p:cNvPr id="60" name="Rectangle 5"/>
          <p:cNvSpPr/>
          <p:nvPr/>
        </p:nvSpPr>
        <p:spPr>
          <a:xfrm rot="19061400">
            <a:off x="10681200" y="-732600"/>
            <a:ext cx="528840" cy="4314240"/>
          </a:xfrm>
          <a:custGeom>
            <a:avLst/>
            <a:gdLst>
              <a:gd name="textAreaLeft" fmla="*/ 0 w 528840"/>
              <a:gd name="textAreaRight" fmla="*/ 530280 w 528840"/>
              <a:gd name="textAreaTop" fmla="*/ 0 h 4314240"/>
              <a:gd name="textAreaBottom" fmla="*/ 4315680 h 4314240"/>
            </a:gdLst>
            <a:ahLst/>
            <a:rect l="textAreaLeft" t="textAreaTop" r="textAreaRight" b="textAreaBottom"/>
            <a:pathLst>
              <a:path w="530340" h="4315546">
                <a:moveTo>
                  <a:pt x="11748" y="0"/>
                </a:moveTo>
                <a:lnTo>
                  <a:pt x="530340" y="473694"/>
                </a:lnTo>
                <a:lnTo>
                  <a:pt x="524835" y="3727355"/>
                </a:lnTo>
                <a:lnTo>
                  <a:pt x="0" y="4315546"/>
                </a:lnTo>
                <a:cubicBezTo>
                  <a:pt x="6808" y="2189895"/>
                  <a:pt x="4940" y="2125651"/>
                  <a:pt x="11748" y="0"/>
                </a:cubicBezTo>
                <a:close/>
              </a:path>
            </a:pathLst>
          </a:custGeom>
          <a:solidFill>
            <a:srgbClr val="808080"/>
          </a:solidFill>
          <a:ln>
            <a:noFill/>
          </a:ln>
        </p:spPr>
        <p:style>
          <a:lnRef idx="2">
            <a:schemeClr val="accent1">
              <a:shade val="50000"/>
            </a:schemeClr>
          </a:lnRef>
          <a:fillRef idx="1">
            <a:schemeClr val="accent1"/>
          </a:fillRef>
          <a:effectRef idx="0">
            <a:schemeClr val="accent1"/>
          </a:effectRef>
          <a:fontRef idx="minor"/>
        </p:style>
      </p:sp>
      <p:sp>
        <p:nvSpPr>
          <p:cNvPr id="61" name=""/>
          <p:cNvSpPr/>
          <p:nvPr/>
        </p:nvSpPr>
        <p:spPr>
          <a:xfrm>
            <a:off x="11700000" y="6232680"/>
            <a:ext cx="331920" cy="42624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fld id="{945363C9-B971-486F-9390-F147BB9CE25F}" type="slidenum">
              <a:rPr b="0" lang="fr-FR" sz="2400" spc="-1" strike="noStrike">
                <a:solidFill>
                  <a:srgbClr val="282f39"/>
                </a:solidFill>
                <a:latin typeface="Times New Roman"/>
                <a:ea typeface="DejaVu Sans"/>
              </a:rPr>
              <a:t>&lt;numéro&gt;</a:t>
            </a:fld>
            <a:endParaRPr b="0" lang="fr-FR" sz="2400" spc="-1" strike="noStrike">
              <a:latin typeface="Arial"/>
            </a:endParaRPr>
          </a:p>
        </p:txBody>
      </p:sp>
      <p:pic>
        <p:nvPicPr>
          <p:cNvPr id="62" name="" descr=""/>
          <p:cNvPicPr/>
          <p:nvPr/>
        </p:nvPicPr>
        <p:blipFill>
          <a:blip r:embed="rId1"/>
          <a:stretch/>
        </p:blipFill>
        <p:spPr>
          <a:xfrm>
            <a:off x="10980000" y="0"/>
            <a:ext cx="1191960" cy="1093680"/>
          </a:xfrm>
          <a:prstGeom prst="rect">
            <a:avLst/>
          </a:prstGeom>
          <a:ln w="72000">
            <a:noFill/>
          </a:ln>
        </p:spPr>
      </p:pic>
      <p:sp>
        <p:nvSpPr>
          <p:cNvPr id="63" name=""/>
          <p:cNvSpPr/>
          <p:nvPr/>
        </p:nvSpPr>
        <p:spPr>
          <a:xfrm>
            <a:off x="1800000" y="360000"/>
            <a:ext cx="5578920" cy="718920"/>
          </a:xfrm>
          <a:prstGeom prst="rect">
            <a:avLst/>
          </a:prstGeom>
          <a:gradFill rotWithShape="0">
            <a:gsLst>
              <a:gs pos="0">
                <a:srgbClr val="b4c7dc"/>
              </a:gs>
              <a:gs pos="100000">
                <a:srgbClr val="dee6ef"/>
              </a:gs>
            </a:gsLst>
            <a:lin ang="5340000"/>
          </a:gradFill>
          <a:ln w="72000">
            <a:noFill/>
          </a:ln>
          <a:effectLst>
            <a:outerShdw blurRad="0" dir="2700000" dist="101823" rotWithShape="0">
              <a:srgbClr val="808080"/>
            </a:outerShdw>
          </a:effectLst>
        </p:spPr>
        <p:style>
          <a:lnRef idx="0"/>
          <a:fillRef idx="0"/>
          <a:effectRef idx="0"/>
          <a:fontRef idx="minor"/>
        </p:style>
        <p:txBody>
          <a:bodyPr lIns="90000" rIns="90000" tIns="45000" bIns="45000" anchor="ctr">
            <a:noAutofit/>
          </a:bodyPr>
          <a:p>
            <a:pPr algn="ctr">
              <a:lnSpc>
                <a:spcPct val="100000"/>
              </a:lnSpc>
              <a:tabLst>
                <a:tab algn="l" pos="408240"/>
              </a:tabLst>
            </a:pPr>
            <a:r>
              <a:rPr b="0" lang="fr-FR" sz="2400" spc="-1" strike="noStrike">
                <a:solidFill>
                  <a:srgbClr val="282f39"/>
                </a:solidFill>
                <a:latin typeface="Bahnschrift SemiBold"/>
                <a:ea typeface="DejaVu Sans"/>
              </a:rPr>
              <a:t>I. Demande du client</a:t>
            </a:r>
            <a:endParaRPr b="0" lang="fr-FR" sz="2400" spc="-1" strike="noStrike">
              <a:latin typeface="Arial"/>
            </a:endParaRPr>
          </a:p>
        </p:txBody>
      </p:sp>
      <p:sp>
        <p:nvSpPr>
          <p:cNvPr id="64" name=""/>
          <p:cNvSpPr/>
          <p:nvPr/>
        </p:nvSpPr>
        <p:spPr>
          <a:xfrm>
            <a:off x="720000" y="1483200"/>
            <a:ext cx="9899640" cy="337572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endParaRPr b="0" lang="fr-FR" sz="1800" spc="-1" strike="noStrike">
              <a:latin typeface="Arial"/>
            </a:endParaRPr>
          </a:p>
          <a:p>
            <a:pPr>
              <a:lnSpc>
                <a:spcPct val="100000"/>
              </a:lnSpc>
            </a:pPr>
            <a:r>
              <a:rPr b="0" lang="fr-FR" sz="1200" spc="-1" strike="noStrike">
                <a:solidFill>
                  <a:srgbClr val="282f39"/>
                </a:solidFill>
                <a:latin typeface="Arial"/>
                <a:ea typeface="DejaVu Sans"/>
              </a:rPr>
              <a:t>La société financière Prêt à dépenser propose des crédits à la consommation pour des personnesayant peu ou pas du tout d'historique de prêt.</a:t>
            </a:r>
            <a:endParaRPr b="0" lang="fr-FR" sz="1200" spc="-1" strike="noStrike">
              <a:latin typeface="Arial"/>
            </a:endParaRPr>
          </a:p>
          <a:p>
            <a:pPr>
              <a:lnSpc>
                <a:spcPct val="100000"/>
              </a:lnSpc>
            </a:pPr>
            <a:endParaRPr b="0" lang="fr-FR" sz="1200" spc="-1" strike="noStrike">
              <a:latin typeface="Arial"/>
            </a:endParaRPr>
          </a:p>
          <a:p>
            <a:pPr>
              <a:lnSpc>
                <a:spcPct val="100000"/>
              </a:lnSpc>
            </a:pPr>
            <a:r>
              <a:rPr b="1" lang="fr-FR" sz="1300" spc="-1" strike="noStrike">
                <a:solidFill>
                  <a:srgbClr val="282f39"/>
                </a:solidFill>
                <a:latin typeface="Arial"/>
                <a:ea typeface="DejaVu Sans"/>
              </a:rPr>
              <a:t>Modèle de scoring</a:t>
            </a:r>
            <a:endParaRPr b="0" lang="fr-FR" sz="1300" spc="-1" strike="noStrike">
              <a:latin typeface="Arial"/>
            </a:endParaRPr>
          </a:p>
          <a:p>
            <a:pPr>
              <a:lnSpc>
                <a:spcPct val="100000"/>
              </a:lnSpc>
            </a:pPr>
            <a:r>
              <a:rPr b="0" lang="fr-FR" sz="1200" spc="-1" strike="noStrike">
                <a:solidFill>
                  <a:srgbClr val="282f39"/>
                </a:solidFill>
                <a:latin typeface="Arial"/>
                <a:ea typeface="DejaVu Sans"/>
              </a:rPr>
              <a:t> </a:t>
            </a:r>
            <a:endParaRPr b="0" lang="fr-FR" sz="1200" spc="-1" strike="noStrike">
              <a:latin typeface="Arial"/>
            </a:endParaRPr>
          </a:p>
          <a:p>
            <a:pPr>
              <a:lnSpc>
                <a:spcPct val="100000"/>
              </a:lnSpc>
            </a:pPr>
            <a:r>
              <a:rPr b="0" lang="fr-FR" sz="1200" spc="-1" strike="noStrike">
                <a:solidFill>
                  <a:srgbClr val="282f39"/>
                </a:solidFill>
                <a:latin typeface="Arial"/>
                <a:ea typeface="DejaVu Sans"/>
              </a:rPr>
              <a:t>L’entreprise souhaite mettre en œuvre un outil de scoring crédit qui calcule la probabilité qu’unclient rembourse son crédit, puis classifie la demande en crédit accordé ou refusé. Elle souhaite donc développer un algorithme de classification en s'appuyant sur des sources de données variées(données comportementales, données provenant d'autres institutions financières, etc.)</a:t>
            </a:r>
            <a:endParaRPr b="0" lang="fr-FR" sz="1200" spc="-1" strike="noStrike">
              <a:latin typeface="Arial"/>
            </a:endParaRPr>
          </a:p>
          <a:p>
            <a:pPr>
              <a:lnSpc>
                <a:spcPct val="100000"/>
              </a:lnSpc>
            </a:pPr>
            <a:endParaRPr b="0" lang="fr-FR" sz="1200" spc="-1" strike="noStrike">
              <a:latin typeface="Arial"/>
            </a:endParaRPr>
          </a:p>
          <a:p>
            <a:pPr>
              <a:lnSpc>
                <a:spcPct val="100000"/>
              </a:lnSpc>
            </a:pPr>
            <a:r>
              <a:rPr b="0" lang="fr-FR" sz="1200" spc="-1" strike="noStrike">
                <a:solidFill>
                  <a:srgbClr val="282f39"/>
                </a:solidFill>
                <a:latin typeface="Arial"/>
                <a:ea typeface="DejaVu Sans"/>
              </a:rPr>
              <a:t>Les données originales sont téléchargeables sur Kaggle à cette </a:t>
            </a:r>
            <a:r>
              <a:rPr b="0" lang="fr-FR" sz="1200" spc="-1" strike="noStrike" u="sng">
                <a:solidFill>
                  <a:srgbClr val="1eb7ef"/>
                </a:solidFill>
                <a:uFillTx/>
                <a:latin typeface="Arial"/>
                <a:ea typeface="DejaVu Sans"/>
                <a:hlinkClick r:id="rId2"/>
              </a:rPr>
              <a:t>adresse</a:t>
            </a:r>
            <a:r>
              <a:rPr b="0" lang="fr-FR" sz="1200" spc="-1" strike="noStrike">
                <a:solidFill>
                  <a:srgbClr val="282f39"/>
                </a:solidFill>
                <a:latin typeface="Arial"/>
                <a:ea typeface="DejaVu Sans"/>
              </a:rPr>
              <a:t>.</a:t>
            </a:r>
            <a:endParaRPr b="0" lang="fr-FR" sz="1200" spc="-1" strike="noStrike">
              <a:latin typeface="Arial"/>
            </a:endParaRPr>
          </a:p>
          <a:p>
            <a:pPr>
              <a:lnSpc>
                <a:spcPct val="100000"/>
              </a:lnSpc>
            </a:pPr>
            <a:endParaRPr b="0" lang="fr-FR" sz="1200" spc="-1" strike="noStrike">
              <a:latin typeface="Arial"/>
            </a:endParaRPr>
          </a:p>
          <a:p>
            <a:pPr>
              <a:lnSpc>
                <a:spcPct val="100000"/>
              </a:lnSpc>
            </a:pPr>
            <a:r>
              <a:rPr b="0" lang="fr-FR" sz="1200" spc="-1" strike="noStrike">
                <a:solidFill>
                  <a:srgbClr val="282f39"/>
                </a:solidFill>
                <a:latin typeface="Arial"/>
                <a:ea typeface="DejaVu Sans"/>
              </a:rPr>
              <a:t> </a:t>
            </a:r>
            <a:r>
              <a:rPr b="1" lang="fr-FR" sz="1300" spc="-1" strike="noStrike">
                <a:solidFill>
                  <a:srgbClr val="282f39"/>
                </a:solidFill>
                <a:latin typeface="Arial"/>
                <a:ea typeface="DejaVu Sans"/>
              </a:rPr>
              <a:t>Dashboard interactif</a:t>
            </a:r>
            <a:endParaRPr b="0" lang="fr-FR" sz="1300" spc="-1" strike="noStrike">
              <a:latin typeface="Arial"/>
            </a:endParaRPr>
          </a:p>
        </p:txBody>
      </p:sp>
      <p:sp>
        <p:nvSpPr>
          <p:cNvPr id="65" name=""/>
          <p:cNvSpPr/>
          <p:nvPr/>
        </p:nvSpPr>
        <p:spPr>
          <a:xfrm>
            <a:off x="703440" y="3935880"/>
            <a:ext cx="9099720" cy="136944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endParaRPr b="0" lang="fr-FR" sz="1200" spc="-1" strike="noStrike">
              <a:latin typeface="Arial"/>
            </a:endParaRPr>
          </a:p>
          <a:p>
            <a:pPr>
              <a:lnSpc>
                <a:spcPct val="100000"/>
              </a:lnSpc>
            </a:pPr>
            <a:r>
              <a:rPr b="0" lang="fr-FR" sz="1200" spc="-1" strike="noStrike">
                <a:solidFill>
                  <a:srgbClr val="282f39"/>
                </a:solidFill>
                <a:latin typeface="Arial"/>
                <a:ea typeface="DejaVu Sans"/>
              </a:rPr>
              <a:t>De plus, les chargés de relation client ont fait remonter le fait que les clients sont de plus en plus demandeurs de transparence vis-à-vis des décisions d’octroi de crédit. Cette demande de transparence des clients va tout à fait dans le sens des valeurs que l’entreprise veut incarner. </a:t>
            </a:r>
            <a:r>
              <a:rPr b="1" lang="fr-FR" sz="1200" spc="-1" strike="noStrike">
                <a:solidFill>
                  <a:srgbClr val="282f39"/>
                </a:solidFill>
                <a:latin typeface="Arial"/>
                <a:ea typeface="DejaVu Sans"/>
              </a:rPr>
              <a:t>Prêt à dépenser</a:t>
            </a:r>
            <a:r>
              <a:rPr b="0" lang="fr-FR" sz="1200" spc="-1" strike="noStrike">
                <a:solidFill>
                  <a:srgbClr val="282f39"/>
                </a:solidFill>
                <a:latin typeface="Arial"/>
                <a:ea typeface="DejaVu Sans"/>
              </a:rPr>
              <a:t> décide donc de développer un dashboard interactif pour que les chargés de relation client puissent à la fois expliquer de façon la plus transparente possible les décisions d’octroi de crédit, mais également permettre à leurs clients de disposer de leurs informations personnelles et de les explorer facilement.</a:t>
            </a:r>
            <a:endParaRPr b="0" lang="fr-FR" sz="1200" spc="-1" strike="noStrike">
              <a:latin typeface="Arial"/>
            </a:endParaRPr>
          </a:p>
          <a:p>
            <a:pPr>
              <a:lnSpc>
                <a:spcPct val="100000"/>
              </a:lnSpc>
            </a:pPr>
            <a:endParaRPr b="0" lang="fr-FR" sz="1200" spc="-1" strike="noStrike">
              <a:latin typeface="Arial"/>
            </a:endParaRPr>
          </a:p>
        </p:txBody>
      </p:sp>
      <p:sp>
        <p:nvSpPr>
          <p:cNvPr id="66" name=""/>
          <p:cNvSpPr/>
          <p:nvPr/>
        </p:nvSpPr>
        <p:spPr>
          <a:xfrm>
            <a:off x="720000" y="5148360"/>
            <a:ext cx="5399640" cy="573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1200" spc="-1" strike="noStrike">
                <a:latin typeface="Arial"/>
              </a:rPr>
              <a:t>Le dashboard réalisé avec Streamlit est accessible en cliquant</a:t>
            </a:r>
            <a:r>
              <a:rPr b="0" lang="fr-FR" sz="1200" spc="-1" strike="noStrike" u="sng">
                <a:uFillTx/>
                <a:latin typeface="Arial"/>
              </a:rPr>
              <a:t> ici</a:t>
            </a:r>
            <a:endParaRPr b="0" lang="fr-FR" sz="1200" spc="-1" strike="noStrike">
              <a:latin typeface="Arial"/>
            </a:endParaRPr>
          </a:p>
          <a:p>
            <a:pPr>
              <a:lnSpc>
                <a:spcPct val="100000"/>
              </a:lnSpc>
            </a:pPr>
            <a:endParaRPr b="0" lang="fr-FR" sz="1000" spc="-1" strike="noStrike">
              <a:latin typeface="Arial"/>
            </a:endParaRPr>
          </a:p>
          <a:p>
            <a:pPr>
              <a:lnSpc>
                <a:spcPct val="100000"/>
              </a:lnSpc>
            </a:pPr>
            <a:r>
              <a:rPr b="0" lang="fr-FR" sz="1200" spc="-1" strike="noStrike">
                <a:latin typeface="Arial"/>
              </a:rPr>
              <a:t>Tous les programmes sont accessibles sur </a:t>
            </a:r>
            <a:r>
              <a:rPr b="0" lang="fr-FR" sz="1200" spc="-1" strike="noStrike" u="sng">
                <a:solidFill>
                  <a:srgbClr val="1eb7ef"/>
                </a:solidFill>
                <a:uFillTx/>
                <a:latin typeface="Arial"/>
                <a:hlinkClick r:id="rId3"/>
              </a:rPr>
              <a:t>Github</a:t>
            </a:r>
            <a:r>
              <a:rPr b="0" lang="fr-FR" sz="1200" spc="-1" strike="noStrike">
                <a:latin typeface="Arial"/>
              </a:rPr>
              <a:t>. </a:t>
            </a:r>
            <a:endParaRPr b="0" lang="fr-FR" sz="1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7" name="Rectangle 28"/>
          <p:cNvSpPr/>
          <p:nvPr/>
        </p:nvSpPr>
        <p:spPr>
          <a:xfrm rot="19061400">
            <a:off x="10305360" y="-893880"/>
            <a:ext cx="547200" cy="5368680"/>
          </a:xfrm>
          <a:custGeom>
            <a:avLst/>
            <a:gdLst>
              <a:gd name="textAreaLeft" fmla="*/ 0 w 547200"/>
              <a:gd name="textAreaRight" fmla="*/ 548640 w 547200"/>
              <a:gd name="textAreaTop" fmla="*/ 0 h 5368680"/>
              <a:gd name="textAreaBottom" fmla="*/ 5370120 h 5368680"/>
            </a:gdLst>
            <a:ahLst/>
            <a:rect l="textAreaLeft" t="textAreaTop" r="textAreaRight" b="textAreaBottom"/>
            <a:pathLst>
              <a:path w="548554" h="5370184">
                <a:moveTo>
                  <a:pt x="0" y="0"/>
                </a:moveTo>
                <a:lnTo>
                  <a:pt x="548554" y="489516"/>
                </a:lnTo>
                <a:cubicBezTo>
                  <a:pt x="545946" y="1923974"/>
                  <a:pt x="543337" y="3358433"/>
                  <a:pt x="540729" y="4792891"/>
                </a:cubicBezTo>
                <a:lnTo>
                  <a:pt x="8639" y="5370184"/>
                </a:lnTo>
                <a:cubicBezTo>
                  <a:pt x="5459" y="3239259"/>
                  <a:pt x="3180" y="2130925"/>
                  <a:pt x="0" y="0"/>
                </a:cubicBezTo>
                <a:close/>
              </a:path>
            </a:pathLst>
          </a:custGeom>
          <a:solidFill>
            <a:srgbClr val="b2b2b2"/>
          </a:solidFill>
          <a:ln>
            <a:noFill/>
          </a:ln>
        </p:spPr>
        <p:style>
          <a:lnRef idx="2">
            <a:schemeClr val="accent1">
              <a:shade val="50000"/>
            </a:schemeClr>
          </a:lnRef>
          <a:fillRef idx="1">
            <a:schemeClr val="accent1"/>
          </a:fillRef>
          <a:effectRef idx="0">
            <a:schemeClr val="accent1"/>
          </a:effectRef>
          <a:fontRef idx="minor"/>
        </p:style>
      </p:sp>
      <p:pic>
        <p:nvPicPr>
          <p:cNvPr id="68" name="" descr=""/>
          <p:cNvPicPr/>
          <p:nvPr/>
        </p:nvPicPr>
        <p:blipFill>
          <a:blip r:embed="rId1"/>
          <a:stretch/>
        </p:blipFill>
        <p:spPr>
          <a:xfrm>
            <a:off x="1620000" y="985320"/>
            <a:ext cx="6838920" cy="4070880"/>
          </a:xfrm>
          <a:prstGeom prst="rect">
            <a:avLst/>
          </a:prstGeom>
          <a:ln w="72000">
            <a:noFill/>
          </a:ln>
        </p:spPr>
      </p:pic>
      <p:sp>
        <p:nvSpPr>
          <p:cNvPr id="69" name="Rectangle 29"/>
          <p:cNvSpPr/>
          <p:nvPr/>
        </p:nvSpPr>
        <p:spPr>
          <a:xfrm rot="19061400">
            <a:off x="10681200" y="-732600"/>
            <a:ext cx="528840" cy="4314240"/>
          </a:xfrm>
          <a:custGeom>
            <a:avLst/>
            <a:gdLst>
              <a:gd name="textAreaLeft" fmla="*/ 0 w 528840"/>
              <a:gd name="textAreaRight" fmla="*/ 530280 w 528840"/>
              <a:gd name="textAreaTop" fmla="*/ 0 h 4314240"/>
              <a:gd name="textAreaBottom" fmla="*/ 4315680 h 4314240"/>
            </a:gdLst>
            <a:ahLst/>
            <a:rect l="textAreaLeft" t="textAreaTop" r="textAreaRight" b="textAreaBottom"/>
            <a:pathLst>
              <a:path w="530340" h="4315546">
                <a:moveTo>
                  <a:pt x="11748" y="0"/>
                </a:moveTo>
                <a:lnTo>
                  <a:pt x="530340" y="473694"/>
                </a:lnTo>
                <a:lnTo>
                  <a:pt x="524835" y="3727355"/>
                </a:lnTo>
                <a:lnTo>
                  <a:pt x="0" y="4315546"/>
                </a:lnTo>
                <a:cubicBezTo>
                  <a:pt x="6808" y="2189895"/>
                  <a:pt x="4940" y="2125651"/>
                  <a:pt x="11748" y="0"/>
                </a:cubicBezTo>
                <a:close/>
              </a:path>
            </a:pathLst>
          </a:custGeom>
          <a:solidFill>
            <a:srgbClr val="808080"/>
          </a:solidFill>
          <a:ln>
            <a:noFill/>
          </a:ln>
        </p:spPr>
        <p:style>
          <a:lnRef idx="2">
            <a:schemeClr val="accent1">
              <a:shade val="50000"/>
            </a:schemeClr>
          </a:lnRef>
          <a:fillRef idx="1">
            <a:schemeClr val="accent1"/>
          </a:fillRef>
          <a:effectRef idx="0">
            <a:schemeClr val="accent1"/>
          </a:effectRef>
          <a:fontRef idx="minor"/>
        </p:style>
      </p:sp>
      <p:sp>
        <p:nvSpPr>
          <p:cNvPr id="70" name=""/>
          <p:cNvSpPr/>
          <p:nvPr/>
        </p:nvSpPr>
        <p:spPr>
          <a:xfrm>
            <a:off x="11700000" y="6232680"/>
            <a:ext cx="331920" cy="42624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fld id="{D19BC269-3563-4EBD-A527-90BB134A9104}" type="slidenum">
              <a:rPr b="0" lang="fr-FR" sz="2400" spc="-1" strike="noStrike">
                <a:solidFill>
                  <a:srgbClr val="282f39"/>
                </a:solidFill>
                <a:latin typeface="Times New Roman"/>
                <a:ea typeface="DejaVu Sans"/>
              </a:rPr>
              <a:t>&lt;numéro&gt;</a:t>
            </a:fld>
            <a:endParaRPr b="0" lang="fr-FR" sz="2400" spc="-1" strike="noStrike">
              <a:latin typeface="Arial"/>
            </a:endParaRPr>
          </a:p>
        </p:txBody>
      </p:sp>
      <p:sp>
        <p:nvSpPr>
          <p:cNvPr id="71" name=""/>
          <p:cNvSpPr/>
          <p:nvPr/>
        </p:nvSpPr>
        <p:spPr>
          <a:xfrm>
            <a:off x="1440000" y="180000"/>
            <a:ext cx="5578920" cy="718920"/>
          </a:xfrm>
          <a:prstGeom prst="rect">
            <a:avLst/>
          </a:prstGeom>
          <a:gradFill rotWithShape="0">
            <a:gsLst>
              <a:gs pos="0">
                <a:srgbClr val="ec9ba4"/>
              </a:gs>
              <a:gs pos="100000">
                <a:srgbClr val="dee6ef"/>
              </a:gs>
            </a:gsLst>
            <a:lin ang="5340000"/>
          </a:gradFill>
          <a:ln w="72000">
            <a:noFill/>
          </a:ln>
          <a:effectLst>
            <a:outerShdw blurRad="0" dir="2700000" dist="101823" rotWithShape="0">
              <a:srgbClr val="808080"/>
            </a:outerShdw>
          </a:effectLst>
        </p:spPr>
        <p:style>
          <a:lnRef idx="0"/>
          <a:fillRef idx="0"/>
          <a:effectRef idx="0"/>
          <a:fontRef idx="minor"/>
        </p:style>
        <p:txBody>
          <a:bodyPr lIns="90000" rIns="90000" tIns="45000" bIns="45000" anchor="ctr">
            <a:noAutofit/>
          </a:bodyPr>
          <a:p>
            <a:pPr algn="ctr">
              <a:lnSpc>
                <a:spcPct val="100000"/>
              </a:lnSpc>
              <a:tabLst>
                <a:tab algn="l" pos="408240"/>
              </a:tabLst>
            </a:pPr>
            <a:r>
              <a:rPr b="0" lang="fr-FR" sz="2400" spc="-1" strike="noStrike">
                <a:solidFill>
                  <a:srgbClr val="282f39"/>
                </a:solidFill>
                <a:latin typeface="Bahnschrift SemiBold"/>
                <a:ea typeface="DejaVu Sans"/>
              </a:rPr>
              <a:t>II. Traitement des données</a:t>
            </a:r>
            <a:endParaRPr b="0" lang="fr-FR" sz="2400" spc="-1" strike="noStrike">
              <a:latin typeface="Arial"/>
            </a:endParaRPr>
          </a:p>
        </p:txBody>
      </p:sp>
      <p:sp>
        <p:nvSpPr>
          <p:cNvPr id="72" name=""/>
          <p:cNvSpPr/>
          <p:nvPr/>
        </p:nvSpPr>
        <p:spPr>
          <a:xfrm>
            <a:off x="180000" y="5040000"/>
            <a:ext cx="11338920" cy="213732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200" spc="-1" strike="noStrike">
                <a:solidFill>
                  <a:srgbClr val="282f39"/>
                </a:solidFill>
                <a:latin typeface="Arial"/>
                <a:ea typeface="DejaVu Sans"/>
              </a:rPr>
              <a:t>Les données sont réparties dans 7 fichiers .</a:t>
            </a:r>
            <a:endParaRPr b="0" lang="fr-FR" sz="1200" spc="-1" strike="noStrike">
              <a:latin typeface="Arial"/>
            </a:endParaRPr>
          </a:p>
          <a:p>
            <a:pPr>
              <a:lnSpc>
                <a:spcPct val="100000"/>
              </a:lnSpc>
            </a:pPr>
            <a:r>
              <a:rPr b="0" lang="fr-FR" sz="1200" spc="-1" strike="noStrike">
                <a:solidFill>
                  <a:srgbClr val="282f39"/>
                </a:solidFill>
                <a:latin typeface="Arial"/>
                <a:ea typeface="DejaVu Sans"/>
              </a:rPr>
              <a:t>La table « application » regroupe des informations personnelles ainsi que les données relatives au crédit demandé par les clients.Elle contient 2 jeux de données : l'application</a:t>
            </a:r>
            <a:r>
              <a:rPr b="1" lang="fr-FR" sz="1200" spc="-1" strike="noStrike">
                <a:solidFill>
                  <a:srgbClr val="282f39"/>
                </a:solidFill>
                <a:latin typeface="Arial"/>
                <a:ea typeface="DejaVu Sans"/>
              </a:rPr>
              <a:t> train</a:t>
            </a:r>
            <a:r>
              <a:rPr b="0" lang="fr-FR" sz="1200" spc="-1" strike="noStrike">
                <a:solidFill>
                  <a:srgbClr val="282f39"/>
                </a:solidFill>
                <a:latin typeface="Arial"/>
                <a:ea typeface="DejaVu Sans"/>
              </a:rPr>
              <a:t> regroupant 307 511 clients ayant demandé un crédit pour lesquels on connaît la finalité (accord ou refus de</a:t>
            </a:r>
            <a:r>
              <a:rPr b="1" lang="fr-FR" sz="1200" spc="-1" strike="noStrike">
                <a:solidFill>
                  <a:srgbClr val="282f39"/>
                </a:solidFill>
                <a:latin typeface="Arial"/>
                <a:ea typeface="DejaVu Sans"/>
              </a:rPr>
              <a:t> Prêt à Depenser</a:t>
            </a:r>
            <a:r>
              <a:rPr b="0" lang="fr-FR" sz="1200" spc="-1" strike="noStrike">
                <a:solidFill>
                  <a:srgbClr val="282f39"/>
                </a:solidFill>
                <a:latin typeface="Arial"/>
                <a:ea typeface="DejaVu Sans"/>
              </a:rPr>
              <a:t> )</a:t>
            </a:r>
            <a:endParaRPr b="0" lang="fr-FR" sz="1200" spc="-1" strike="noStrike">
              <a:latin typeface="Arial"/>
            </a:endParaRPr>
          </a:p>
          <a:p>
            <a:pPr>
              <a:lnSpc>
                <a:spcPct val="100000"/>
              </a:lnSpc>
            </a:pPr>
            <a:r>
              <a:rPr b="0" lang="fr-FR" sz="1200" spc="-1" strike="noStrike">
                <a:solidFill>
                  <a:srgbClr val="282f39"/>
                </a:solidFill>
                <a:latin typeface="Arial"/>
                <a:ea typeface="DejaVu Sans"/>
              </a:rPr>
              <a:t>L’application</a:t>
            </a:r>
            <a:r>
              <a:rPr b="1" lang="fr-FR" sz="1200" spc="-1" strike="noStrike">
                <a:solidFill>
                  <a:srgbClr val="282f39"/>
                </a:solidFill>
                <a:latin typeface="Arial"/>
                <a:ea typeface="DejaVu Sans"/>
              </a:rPr>
              <a:t> test </a:t>
            </a:r>
            <a:r>
              <a:rPr b="0" lang="fr-FR" sz="1200" spc="-1" strike="noStrike">
                <a:solidFill>
                  <a:srgbClr val="282f39"/>
                </a:solidFill>
                <a:latin typeface="Arial"/>
                <a:ea typeface="DejaVu Sans"/>
              </a:rPr>
              <a:t>qui contient les demandes en cours pour lesquelles la décision n’a pas encore été prise .</a:t>
            </a:r>
            <a:endParaRPr b="0" lang="fr-FR" sz="1200" spc="-1" strike="noStrike">
              <a:latin typeface="Arial"/>
            </a:endParaRPr>
          </a:p>
          <a:p>
            <a:pPr>
              <a:lnSpc>
                <a:spcPct val="100000"/>
              </a:lnSpc>
            </a:pPr>
            <a:r>
              <a:rPr b="0" lang="fr-FR" sz="1200" spc="-1" strike="noStrike">
                <a:solidFill>
                  <a:srgbClr val="282f39"/>
                </a:solidFill>
                <a:latin typeface="Arial"/>
                <a:ea typeface="DejaVu Sans"/>
              </a:rPr>
              <a:t>Les autres fichiers contiennent les données historiques de prêt de ces clients auprès de</a:t>
            </a:r>
            <a:r>
              <a:rPr b="1" lang="fr-FR" sz="1200" spc="-1" strike="noStrike">
                <a:solidFill>
                  <a:srgbClr val="282f39"/>
                </a:solidFill>
                <a:latin typeface="Arial"/>
                <a:ea typeface="DejaVu Sans"/>
              </a:rPr>
              <a:t> Prêt à Depenser </a:t>
            </a:r>
            <a:r>
              <a:rPr b="0" lang="fr-FR" sz="1200" spc="-1" strike="noStrike">
                <a:solidFill>
                  <a:srgbClr val="282f39"/>
                </a:solidFill>
                <a:latin typeface="Arial"/>
                <a:ea typeface="DejaVu Sans"/>
              </a:rPr>
              <a:t>( Previous_application) ou auprès d’autres organismes  de prêts (bureau )</a:t>
            </a:r>
            <a:endParaRPr b="0" lang="fr-FR" sz="1200" spc="-1" strike="noStrike">
              <a:latin typeface="Arial"/>
            </a:endParaRPr>
          </a:p>
          <a:p>
            <a:pPr>
              <a:lnSpc>
                <a:spcPct val="100000"/>
              </a:lnSpc>
            </a:pPr>
            <a:endParaRPr b="0" lang="fr-FR" sz="1200" spc="-1" strike="noStrike">
              <a:latin typeface="Arial"/>
            </a:endParaRPr>
          </a:p>
        </p:txBody>
      </p:sp>
      <p:sp>
        <p:nvSpPr>
          <p:cNvPr id="73" name=""/>
          <p:cNvSpPr/>
          <p:nvPr/>
        </p:nvSpPr>
        <p:spPr>
          <a:xfrm>
            <a:off x="1440000" y="985320"/>
            <a:ext cx="2878920" cy="27360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1" lang="fr-FR" sz="1300" spc="-1" strike="noStrike">
                <a:solidFill>
                  <a:srgbClr val="282f39"/>
                </a:solidFill>
                <a:latin typeface="Arial"/>
                <a:ea typeface="DejaVu Sans"/>
              </a:rPr>
              <a:t>Présentation des données</a:t>
            </a:r>
            <a:endParaRPr b="0" lang="fr-FR" sz="1300" spc="-1" strike="noStrike">
              <a:latin typeface="Arial"/>
            </a:endParaRPr>
          </a:p>
        </p:txBody>
      </p:sp>
      <p:pic>
        <p:nvPicPr>
          <p:cNvPr id="74" name="" descr=""/>
          <p:cNvPicPr/>
          <p:nvPr/>
        </p:nvPicPr>
        <p:blipFill>
          <a:blip r:embed="rId2"/>
          <a:stretch/>
        </p:blipFill>
        <p:spPr>
          <a:xfrm>
            <a:off x="11015280" y="0"/>
            <a:ext cx="1175760" cy="1078920"/>
          </a:xfrm>
          <a:prstGeom prst="rect">
            <a:avLst/>
          </a:prstGeom>
          <a:ln w="7200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5" name="Rectangle 34"/>
          <p:cNvSpPr/>
          <p:nvPr/>
        </p:nvSpPr>
        <p:spPr>
          <a:xfrm rot="19061400">
            <a:off x="10305360" y="-893880"/>
            <a:ext cx="547200" cy="5368680"/>
          </a:xfrm>
          <a:custGeom>
            <a:avLst/>
            <a:gdLst>
              <a:gd name="textAreaLeft" fmla="*/ 0 w 547200"/>
              <a:gd name="textAreaRight" fmla="*/ 548640 w 547200"/>
              <a:gd name="textAreaTop" fmla="*/ 0 h 5368680"/>
              <a:gd name="textAreaBottom" fmla="*/ 5370120 h 5368680"/>
            </a:gdLst>
            <a:ahLst/>
            <a:rect l="textAreaLeft" t="textAreaTop" r="textAreaRight" b="textAreaBottom"/>
            <a:pathLst>
              <a:path w="548554" h="5370184">
                <a:moveTo>
                  <a:pt x="0" y="0"/>
                </a:moveTo>
                <a:lnTo>
                  <a:pt x="548554" y="489516"/>
                </a:lnTo>
                <a:cubicBezTo>
                  <a:pt x="545946" y="1923974"/>
                  <a:pt x="543337" y="3358433"/>
                  <a:pt x="540729" y="4792891"/>
                </a:cubicBezTo>
                <a:lnTo>
                  <a:pt x="8639" y="5370184"/>
                </a:lnTo>
                <a:cubicBezTo>
                  <a:pt x="5459" y="3239259"/>
                  <a:pt x="3180" y="2130925"/>
                  <a:pt x="0" y="0"/>
                </a:cubicBezTo>
                <a:close/>
              </a:path>
            </a:pathLst>
          </a:custGeom>
          <a:solidFill>
            <a:srgbClr val="b2b2b2"/>
          </a:solidFill>
          <a:ln>
            <a:noFill/>
          </a:ln>
        </p:spPr>
        <p:style>
          <a:lnRef idx="2">
            <a:schemeClr val="accent1">
              <a:shade val="50000"/>
            </a:schemeClr>
          </a:lnRef>
          <a:fillRef idx="1">
            <a:schemeClr val="accent1"/>
          </a:fillRef>
          <a:effectRef idx="0">
            <a:schemeClr val="accent1"/>
          </a:effectRef>
          <a:fontRef idx="minor"/>
        </p:style>
      </p:sp>
      <p:sp>
        <p:nvSpPr>
          <p:cNvPr id="76" name="Rectangle 36"/>
          <p:cNvSpPr/>
          <p:nvPr/>
        </p:nvSpPr>
        <p:spPr>
          <a:xfrm rot="19061400">
            <a:off x="10681200" y="-732600"/>
            <a:ext cx="528840" cy="4314240"/>
          </a:xfrm>
          <a:custGeom>
            <a:avLst/>
            <a:gdLst>
              <a:gd name="textAreaLeft" fmla="*/ 0 w 528840"/>
              <a:gd name="textAreaRight" fmla="*/ 530280 w 528840"/>
              <a:gd name="textAreaTop" fmla="*/ 0 h 4314240"/>
              <a:gd name="textAreaBottom" fmla="*/ 4315680 h 4314240"/>
            </a:gdLst>
            <a:ahLst/>
            <a:rect l="textAreaLeft" t="textAreaTop" r="textAreaRight" b="textAreaBottom"/>
            <a:pathLst>
              <a:path w="530340" h="4315546">
                <a:moveTo>
                  <a:pt x="11748" y="0"/>
                </a:moveTo>
                <a:lnTo>
                  <a:pt x="530340" y="473694"/>
                </a:lnTo>
                <a:lnTo>
                  <a:pt x="524835" y="3727355"/>
                </a:lnTo>
                <a:lnTo>
                  <a:pt x="0" y="4315546"/>
                </a:lnTo>
                <a:cubicBezTo>
                  <a:pt x="6808" y="2189895"/>
                  <a:pt x="4940" y="2125651"/>
                  <a:pt x="11748" y="0"/>
                </a:cubicBezTo>
                <a:close/>
              </a:path>
            </a:pathLst>
          </a:custGeom>
          <a:solidFill>
            <a:srgbClr val="808080"/>
          </a:solidFill>
          <a:ln>
            <a:noFill/>
          </a:ln>
        </p:spPr>
        <p:style>
          <a:lnRef idx="2">
            <a:schemeClr val="accent1">
              <a:shade val="50000"/>
            </a:schemeClr>
          </a:lnRef>
          <a:fillRef idx="1">
            <a:schemeClr val="accent1"/>
          </a:fillRef>
          <a:effectRef idx="0">
            <a:schemeClr val="accent1"/>
          </a:effectRef>
          <a:fontRef idx="minor"/>
        </p:style>
      </p:sp>
      <p:sp>
        <p:nvSpPr>
          <p:cNvPr id="77" name=""/>
          <p:cNvSpPr/>
          <p:nvPr/>
        </p:nvSpPr>
        <p:spPr>
          <a:xfrm>
            <a:off x="11700000" y="6232680"/>
            <a:ext cx="331920" cy="42624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fld id="{BDA41567-0A09-494F-B3FD-221FF27555CB}" type="slidenum">
              <a:rPr b="0" lang="fr-FR" sz="2400" spc="-1" strike="noStrike">
                <a:solidFill>
                  <a:srgbClr val="282f39"/>
                </a:solidFill>
                <a:latin typeface="Times New Roman"/>
                <a:ea typeface="DejaVu Sans"/>
              </a:rPr>
              <a:t>&lt;numéro&gt;</a:t>
            </a:fld>
            <a:endParaRPr b="0" lang="fr-FR" sz="2400" spc="-1" strike="noStrike">
              <a:latin typeface="Arial"/>
            </a:endParaRPr>
          </a:p>
        </p:txBody>
      </p:sp>
      <p:pic>
        <p:nvPicPr>
          <p:cNvPr id="78" name="" descr=""/>
          <p:cNvPicPr/>
          <p:nvPr/>
        </p:nvPicPr>
        <p:blipFill>
          <a:blip r:embed="rId1"/>
          <a:stretch/>
        </p:blipFill>
        <p:spPr>
          <a:xfrm>
            <a:off x="10980000" y="0"/>
            <a:ext cx="1175760" cy="1078920"/>
          </a:xfrm>
          <a:prstGeom prst="rect">
            <a:avLst/>
          </a:prstGeom>
          <a:ln w="72000">
            <a:noFill/>
          </a:ln>
        </p:spPr>
      </p:pic>
      <p:sp>
        <p:nvSpPr>
          <p:cNvPr id="79" name=""/>
          <p:cNvSpPr/>
          <p:nvPr/>
        </p:nvSpPr>
        <p:spPr>
          <a:xfrm>
            <a:off x="360000" y="1260000"/>
            <a:ext cx="9599040" cy="3787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1000" spc="-1" strike="noStrike">
                <a:latin typeface="Arial"/>
              </a:rPr>
              <a:t>Les données ne peuvent pas être utilisées directement. Il y a lieu de vérifier si elles ne comportent pas de valeurs manquantes ou aberrantes. C’est l’étape du pré-traitement des données – </a:t>
            </a:r>
            <a:r>
              <a:rPr b="1" lang="fr-FR" sz="1000" spc="-1" strike="noStrike">
                <a:latin typeface="Arial"/>
              </a:rPr>
              <a:t>Data</a:t>
            </a:r>
            <a:r>
              <a:rPr b="0" lang="fr-FR" sz="1000" spc="-1" strike="noStrike">
                <a:latin typeface="Arial"/>
              </a:rPr>
              <a:t> </a:t>
            </a:r>
            <a:r>
              <a:rPr b="1" lang="fr-FR" sz="1000" spc="-1" strike="noStrike">
                <a:latin typeface="Arial"/>
              </a:rPr>
              <a:t>preprocessing -</a:t>
            </a:r>
            <a:r>
              <a:rPr b="0" lang="fr-FR" sz="1000" spc="-1" strike="noStrike">
                <a:latin typeface="Arial"/>
              </a:rPr>
              <a:t> qui commence par la phase de </a:t>
            </a:r>
            <a:r>
              <a:rPr b="1" lang="fr-FR" sz="1000" spc="-1" strike="noStrike">
                <a:latin typeface="Arial"/>
              </a:rPr>
              <a:t>nettoyage</a:t>
            </a:r>
            <a:r>
              <a:rPr b="0" lang="fr-FR" sz="1000" spc="-1" strike="noStrike">
                <a:latin typeface="Arial"/>
              </a:rPr>
              <a:t> des données. Ces erreurs peuvent survenir lors de l’encodage ou lors de l’acquisition de données lorsqu’il y a du bruit. Il peut s’agir de valeur incomplète manquante ou erronées.</a:t>
            </a:r>
            <a:endParaRPr b="0" lang="fr-FR" sz="1000" spc="-1" strike="noStrike">
              <a:latin typeface="Arial"/>
            </a:endParaRPr>
          </a:p>
          <a:p>
            <a:pPr>
              <a:lnSpc>
                <a:spcPct val="100000"/>
              </a:lnSpc>
            </a:pPr>
            <a:endParaRPr b="0" lang="fr-FR" sz="1000" spc="-1" strike="noStrike">
              <a:latin typeface="Arial"/>
            </a:endParaRPr>
          </a:p>
          <a:p>
            <a:pPr>
              <a:lnSpc>
                <a:spcPct val="100000"/>
              </a:lnSpc>
            </a:pPr>
            <a:r>
              <a:rPr b="0" lang="fr-FR" sz="1000" spc="-1" strike="noStrike">
                <a:latin typeface="Arial"/>
              </a:rPr>
              <a:t>J’ai écarté les variables comportant plus de 10 %  de valeurs manquantes. </a:t>
            </a:r>
            <a:endParaRPr b="0" lang="fr-FR" sz="1000" spc="-1" strike="noStrike">
              <a:latin typeface="Arial"/>
            </a:endParaRPr>
          </a:p>
          <a:p>
            <a:pPr>
              <a:lnSpc>
                <a:spcPct val="100000"/>
              </a:lnSpc>
            </a:pPr>
            <a:r>
              <a:rPr b="0" lang="fr-FR" sz="1000" spc="-1" strike="noStrike">
                <a:latin typeface="Arial"/>
              </a:rPr>
              <a:t>Les variables numériques avec moins de 10 % de données manquantes ont été complétées avec la valeur de leur plus proches voisins ( KnnImputer) </a:t>
            </a:r>
            <a:endParaRPr b="0" lang="fr-FR" sz="1000" spc="-1" strike="noStrike">
              <a:latin typeface="Arial"/>
            </a:endParaRPr>
          </a:p>
          <a:p>
            <a:pPr>
              <a:lnSpc>
                <a:spcPct val="100000"/>
              </a:lnSpc>
            </a:pPr>
            <a:r>
              <a:rPr b="0" lang="fr-FR" sz="1000" spc="-1" strike="noStrike">
                <a:latin typeface="Arial"/>
              </a:rPr>
              <a:t>Les variables catégorielles avec moins de 10 % de données manquantes ont été complétées avec la valeur de modalité la plus fréquente.</a:t>
            </a:r>
            <a:endParaRPr b="0" lang="fr-FR" sz="1000" spc="-1" strike="noStrike">
              <a:latin typeface="Arial"/>
            </a:endParaRPr>
          </a:p>
          <a:p>
            <a:pPr>
              <a:lnSpc>
                <a:spcPct val="100000"/>
              </a:lnSpc>
            </a:pPr>
            <a:endParaRPr b="0" lang="fr-FR" sz="1000" spc="-1" strike="noStrike">
              <a:latin typeface="Arial"/>
            </a:endParaRPr>
          </a:p>
          <a:p>
            <a:pPr>
              <a:lnSpc>
                <a:spcPct val="100000"/>
              </a:lnSpc>
            </a:pPr>
            <a:r>
              <a:rPr b="0" lang="fr-FR" sz="1000" spc="-1" strike="noStrike">
                <a:latin typeface="Arial"/>
              </a:rPr>
              <a:t>Une autre étape importante du pré-traitement est la réduction de données </a:t>
            </a:r>
            <a:r>
              <a:rPr b="1" lang="fr-FR" sz="1000" spc="-1" strike="noStrike">
                <a:latin typeface="Arial"/>
              </a:rPr>
              <a:t> </a:t>
            </a:r>
            <a:r>
              <a:rPr b="0" lang="fr-FR" sz="1000" spc="-1" strike="noStrike">
                <a:latin typeface="Arial"/>
              </a:rPr>
              <a:t>qui consiste à écarter les données qui ne seraient pas utiles pour notre modèle. La sélection des caractéristiques </a:t>
            </a:r>
            <a:r>
              <a:rPr b="1" lang="fr-FR" sz="1000" spc="-1" strike="noStrike">
                <a:latin typeface="Arial"/>
              </a:rPr>
              <a:t>- features selection –</a:t>
            </a:r>
            <a:r>
              <a:rPr b="1" i="1" lang="fr-FR" sz="1000" spc="-1" strike="noStrike">
                <a:latin typeface="Arial"/>
              </a:rPr>
              <a:t> </a:t>
            </a:r>
            <a:r>
              <a:rPr b="0" lang="fr-FR" sz="1000" spc="-1" strike="noStrike">
                <a:latin typeface="Arial"/>
              </a:rPr>
              <a:t>permet de faire le tri et de ne conserver que les variables d’entrée les plus pertinentes .</a:t>
            </a:r>
            <a:endParaRPr b="0" lang="fr-FR" sz="1000" spc="-1" strike="noStrike">
              <a:latin typeface="Arial"/>
            </a:endParaRPr>
          </a:p>
          <a:p>
            <a:pPr>
              <a:lnSpc>
                <a:spcPct val="100000"/>
              </a:lnSpc>
            </a:pPr>
            <a:endParaRPr b="0" lang="fr-FR" sz="1000" spc="-1" strike="noStrike">
              <a:latin typeface="Arial"/>
            </a:endParaRPr>
          </a:p>
          <a:p>
            <a:pPr>
              <a:lnSpc>
                <a:spcPct val="100000"/>
              </a:lnSpc>
            </a:pPr>
            <a:r>
              <a:rPr b="0" lang="fr-FR" sz="1000" spc="-1" strike="noStrike">
                <a:latin typeface="Arial"/>
              </a:rPr>
              <a:t>Les entrées à variance nulle ou faible n’ont pas d’intêret pour notre modèle car elles n’interagissent pas ou peu avec notre variable cible. De même les variables qui sont fortement corrélées entre elles peuvent dégrader les performances du modèle.(utilisation de selecteur VarianceThreshold)</a:t>
            </a:r>
            <a:endParaRPr b="0" lang="fr-FR" sz="1000" spc="-1" strike="noStrike">
              <a:latin typeface="Arial"/>
            </a:endParaRPr>
          </a:p>
          <a:p>
            <a:pPr>
              <a:lnSpc>
                <a:spcPct val="100000"/>
              </a:lnSpc>
            </a:pPr>
            <a:endParaRPr b="0" lang="fr-FR" sz="1000" spc="-1" strike="noStrike">
              <a:latin typeface="Arial"/>
            </a:endParaRPr>
          </a:p>
          <a:p>
            <a:pPr>
              <a:lnSpc>
                <a:spcPct val="100000"/>
              </a:lnSpc>
            </a:pPr>
            <a:r>
              <a:rPr b="0" lang="fr-FR" sz="1000" spc="-1" strike="noStrike">
                <a:latin typeface="Arial"/>
              </a:rPr>
              <a:t>Enfin les étapes de </a:t>
            </a:r>
            <a:r>
              <a:rPr b="1" lang="fr-FR" sz="1000" spc="-1" strike="noStrike">
                <a:latin typeface="Arial"/>
              </a:rPr>
              <a:t>transformation</a:t>
            </a:r>
            <a:r>
              <a:rPr b="0" lang="fr-FR" sz="1000" spc="-1" strike="noStrike">
                <a:latin typeface="Arial"/>
              </a:rPr>
              <a:t> de données sont essentielles pour obtenir les meilleures performances du modèle.Lorsque les variables d'un jeu de données ont des ordres de grandeur différents, ces derniers peuvent fausser les estimations des algorithmes d'apprentissage automatique. J’ai effectué une</a:t>
            </a:r>
            <a:r>
              <a:rPr b="1" lang="fr-FR" sz="1000" spc="-1" strike="noStrike">
                <a:latin typeface="Arial"/>
              </a:rPr>
              <a:t> normalisation /standardisation</a:t>
            </a:r>
            <a:r>
              <a:rPr b="0" lang="fr-FR" sz="1000" spc="-1" strike="noStrike">
                <a:latin typeface="Arial"/>
              </a:rPr>
              <a:t> des données numériques afin qu’elles soient comparables sur une échelle commune avec le transformer StandardScaler qui centre et réduit les données(espérance nulle , variance =1 et écart-type =1)</a:t>
            </a:r>
            <a:endParaRPr b="0" lang="fr-FR" sz="1000" spc="-1" strike="noStrike">
              <a:latin typeface="Arial"/>
            </a:endParaRPr>
          </a:p>
          <a:p>
            <a:pPr>
              <a:lnSpc>
                <a:spcPct val="100000"/>
              </a:lnSpc>
            </a:pPr>
            <a:endParaRPr b="0" lang="fr-FR" sz="1000" spc="-1" strike="noStrike">
              <a:latin typeface="Arial"/>
            </a:endParaRPr>
          </a:p>
          <a:p>
            <a:pPr>
              <a:lnSpc>
                <a:spcPct val="100000"/>
              </a:lnSpc>
            </a:pPr>
            <a:r>
              <a:rPr b="0" lang="fr-FR" sz="1000" spc="-1" strike="noStrike">
                <a:latin typeface="Arial"/>
              </a:rPr>
              <a:t>De même, les variables continues avec de nombreuses modalités peuvent être découpées et regroupées dans des intervalles;ce qui permet de réduire le nombre de modalités d’une variable et de supprimer les  valeurs aberrantes présentes.On parle de discrétisation parce qu’en imposant le nombre de modalités, ces variables sont devenues des </a:t>
            </a:r>
            <a:r>
              <a:rPr b="1" lang="fr-FR" sz="1000" spc="-1" strike="noStrike">
                <a:latin typeface="Arial"/>
              </a:rPr>
              <a:t>variables discrètes</a:t>
            </a:r>
            <a:r>
              <a:rPr b="0" lang="fr-FR" sz="1000" spc="-1" strike="noStrike">
                <a:latin typeface="Arial"/>
              </a:rPr>
              <a:t>.</a:t>
            </a:r>
            <a:endParaRPr b="0" lang="fr-FR" sz="1000" spc="-1" strike="noStrike">
              <a:latin typeface="Arial"/>
            </a:endParaRPr>
          </a:p>
          <a:p>
            <a:pPr>
              <a:lnSpc>
                <a:spcPct val="100000"/>
              </a:lnSpc>
            </a:pPr>
            <a:endParaRPr b="0" lang="fr-FR" sz="1000" spc="-1" strike="noStrike">
              <a:latin typeface="Arial"/>
            </a:endParaRPr>
          </a:p>
          <a:p>
            <a:pPr>
              <a:lnSpc>
                <a:spcPct val="100000"/>
              </a:lnSpc>
            </a:pPr>
            <a:r>
              <a:rPr b="0" lang="fr-FR" sz="1000" spc="-1" strike="noStrike">
                <a:latin typeface="Arial"/>
              </a:rPr>
              <a:t>Nous obtenons un jeu de données d'entraînement de 307.511 clients décrits par  55 variables</a:t>
            </a:r>
            <a:r>
              <a:rPr b="0" lang="fr-FR" sz="1200" spc="-1" strike="noStrike">
                <a:latin typeface="Arial"/>
              </a:rPr>
              <a:t> .</a:t>
            </a:r>
            <a:endParaRPr b="0" lang="fr-FR" sz="1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0" name="Rectangle 39"/>
          <p:cNvSpPr/>
          <p:nvPr/>
        </p:nvSpPr>
        <p:spPr>
          <a:xfrm rot="19061400">
            <a:off x="10681200" y="-732600"/>
            <a:ext cx="528840" cy="4314240"/>
          </a:xfrm>
          <a:custGeom>
            <a:avLst/>
            <a:gdLst>
              <a:gd name="textAreaLeft" fmla="*/ 0 w 528840"/>
              <a:gd name="textAreaRight" fmla="*/ 530280 w 528840"/>
              <a:gd name="textAreaTop" fmla="*/ 0 h 4314240"/>
              <a:gd name="textAreaBottom" fmla="*/ 4315680 h 4314240"/>
            </a:gdLst>
            <a:ahLst/>
            <a:rect l="textAreaLeft" t="textAreaTop" r="textAreaRight" b="textAreaBottom"/>
            <a:pathLst>
              <a:path w="530340" h="4315546">
                <a:moveTo>
                  <a:pt x="11748" y="0"/>
                </a:moveTo>
                <a:lnTo>
                  <a:pt x="530340" y="473694"/>
                </a:lnTo>
                <a:lnTo>
                  <a:pt x="524835" y="3727355"/>
                </a:lnTo>
                <a:lnTo>
                  <a:pt x="0" y="4315546"/>
                </a:lnTo>
                <a:cubicBezTo>
                  <a:pt x="6808" y="2189895"/>
                  <a:pt x="4940" y="2125651"/>
                  <a:pt x="11748" y="0"/>
                </a:cubicBezTo>
                <a:close/>
              </a:path>
            </a:pathLst>
          </a:custGeom>
          <a:solidFill>
            <a:srgbClr val="808080"/>
          </a:solidFill>
          <a:ln>
            <a:noFill/>
          </a:ln>
        </p:spPr>
        <p:style>
          <a:lnRef idx="2">
            <a:schemeClr val="accent1">
              <a:shade val="50000"/>
            </a:schemeClr>
          </a:lnRef>
          <a:fillRef idx="1">
            <a:schemeClr val="accent1"/>
          </a:fillRef>
          <a:effectRef idx="0">
            <a:schemeClr val="accent1"/>
          </a:effectRef>
          <a:fontRef idx="minor"/>
        </p:style>
      </p:sp>
      <p:sp>
        <p:nvSpPr>
          <p:cNvPr id="81" name=""/>
          <p:cNvSpPr/>
          <p:nvPr/>
        </p:nvSpPr>
        <p:spPr>
          <a:xfrm>
            <a:off x="11520000" y="6232680"/>
            <a:ext cx="511920" cy="42624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fld id="{E11540E5-F4A0-43FF-AE2C-B54C4EEB298C}" type="slidenum">
              <a:rPr b="0" lang="fr-FR" sz="2400" spc="-1" strike="noStrike">
                <a:solidFill>
                  <a:srgbClr val="282f39"/>
                </a:solidFill>
                <a:latin typeface="Times New Roman"/>
                <a:ea typeface="DejaVu Sans"/>
              </a:rPr>
              <a:t>&lt;numéro&gt;</a:t>
            </a:fld>
            <a:endParaRPr b="0" lang="fr-FR" sz="2400" spc="-1" strike="noStrike">
              <a:latin typeface="Arial"/>
            </a:endParaRPr>
          </a:p>
        </p:txBody>
      </p:sp>
      <p:pic>
        <p:nvPicPr>
          <p:cNvPr id="82" name="" descr=""/>
          <p:cNvPicPr/>
          <p:nvPr/>
        </p:nvPicPr>
        <p:blipFill>
          <a:blip r:embed="rId1"/>
          <a:stretch/>
        </p:blipFill>
        <p:spPr>
          <a:xfrm>
            <a:off x="10980000" y="0"/>
            <a:ext cx="1175760" cy="1078920"/>
          </a:xfrm>
          <a:prstGeom prst="rect">
            <a:avLst/>
          </a:prstGeom>
          <a:ln w="72000">
            <a:noFill/>
          </a:ln>
        </p:spPr>
      </p:pic>
      <p:sp>
        <p:nvSpPr>
          <p:cNvPr id="83" name="Rectangle 40"/>
          <p:cNvSpPr/>
          <p:nvPr/>
        </p:nvSpPr>
        <p:spPr>
          <a:xfrm rot="19061400">
            <a:off x="10305360" y="-893880"/>
            <a:ext cx="547200" cy="5368680"/>
          </a:xfrm>
          <a:custGeom>
            <a:avLst/>
            <a:gdLst>
              <a:gd name="textAreaLeft" fmla="*/ 0 w 547200"/>
              <a:gd name="textAreaRight" fmla="*/ 548640 w 547200"/>
              <a:gd name="textAreaTop" fmla="*/ 0 h 5368680"/>
              <a:gd name="textAreaBottom" fmla="*/ 5370120 h 5368680"/>
            </a:gdLst>
            <a:ahLst/>
            <a:rect l="textAreaLeft" t="textAreaTop" r="textAreaRight" b="textAreaBottom"/>
            <a:pathLst>
              <a:path w="548554" h="5370184">
                <a:moveTo>
                  <a:pt x="0" y="0"/>
                </a:moveTo>
                <a:lnTo>
                  <a:pt x="548554" y="489516"/>
                </a:lnTo>
                <a:cubicBezTo>
                  <a:pt x="545946" y="1923974"/>
                  <a:pt x="543337" y="3358433"/>
                  <a:pt x="540729" y="4792891"/>
                </a:cubicBezTo>
                <a:lnTo>
                  <a:pt x="8639" y="5370184"/>
                </a:lnTo>
                <a:cubicBezTo>
                  <a:pt x="5459" y="3239259"/>
                  <a:pt x="3180" y="2130925"/>
                  <a:pt x="0" y="0"/>
                </a:cubicBezTo>
                <a:close/>
              </a:path>
            </a:pathLst>
          </a:custGeom>
          <a:solidFill>
            <a:srgbClr val="b2b2b2"/>
          </a:solidFill>
          <a:ln>
            <a:noFill/>
          </a:ln>
        </p:spPr>
        <p:style>
          <a:lnRef idx="2">
            <a:schemeClr val="accent1">
              <a:shade val="50000"/>
            </a:schemeClr>
          </a:lnRef>
          <a:fillRef idx="1">
            <a:schemeClr val="accent1"/>
          </a:fillRef>
          <a:effectRef idx="0">
            <a:schemeClr val="accent1"/>
          </a:effectRef>
          <a:fontRef idx="minor"/>
        </p:style>
      </p:sp>
      <p:sp>
        <p:nvSpPr>
          <p:cNvPr id="84" name=""/>
          <p:cNvSpPr/>
          <p:nvPr/>
        </p:nvSpPr>
        <p:spPr>
          <a:xfrm>
            <a:off x="360720" y="2664360"/>
            <a:ext cx="10618920" cy="363528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000" spc="-1" strike="noStrike">
                <a:solidFill>
                  <a:srgbClr val="282f39"/>
                </a:solidFill>
                <a:latin typeface="Arial"/>
                <a:ea typeface="DejaVu Sans"/>
              </a:rPr>
              <a:t>Il y a 8,1 % de clients en difficulté de paiement contre 91.9% sans difficulté. En ML, cette différence importante de classes peut nuire à la fiabilité des prédictions .</a:t>
            </a:r>
            <a:endParaRPr b="0" lang="fr-FR" sz="1000" spc="-1" strike="noStrike">
              <a:latin typeface="Arial"/>
            </a:endParaRPr>
          </a:p>
          <a:p>
            <a:pPr>
              <a:lnSpc>
                <a:spcPct val="100000"/>
              </a:lnSpc>
            </a:pPr>
            <a:endParaRPr b="0" lang="fr-FR" sz="1000" spc="-1" strike="noStrike">
              <a:latin typeface="Arial"/>
            </a:endParaRPr>
          </a:p>
          <a:p>
            <a:pPr>
              <a:lnSpc>
                <a:spcPct val="100000"/>
              </a:lnSpc>
            </a:pPr>
            <a:r>
              <a:rPr b="0" lang="fr-FR" sz="1000" spc="-1" strike="noStrike">
                <a:solidFill>
                  <a:srgbClr val="282f39"/>
                </a:solidFill>
                <a:latin typeface="Arial"/>
                <a:ea typeface="DejaVu Sans"/>
              </a:rPr>
              <a:t>1. </a:t>
            </a:r>
            <a:r>
              <a:rPr b="1" lang="fr-FR" sz="1000" spc="-1" strike="noStrike">
                <a:solidFill>
                  <a:srgbClr val="282f39"/>
                </a:solidFill>
                <a:latin typeface="Arial"/>
                <a:ea typeface="DejaVu Sans"/>
              </a:rPr>
              <a:t>solution au niveau des données.</a:t>
            </a:r>
            <a:endParaRPr b="0" lang="fr-FR" sz="1000" spc="-1" strike="noStrike">
              <a:latin typeface="Arial"/>
            </a:endParaRPr>
          </a:p>
          <a:p>
            <a:pPr>
              <a:lnSpc>
                <a:spcPct val="100000"/>
              </a:lnSpc>
            </a:pPr>
            <a:endParaRPr b="0" lang="fr-FR" sz="1000" spc="-1" strike="noStrike">
              <a:latin typeface="Arial"/>
            </a:endParaRPr>
          </a:p>
          <a:p>
            <a:pPr>
              <a:lnSpc>
                <a:spcPct val="100000"/>
              </a:lnSpc>
            </a:pPr>
            <a:r>
              <a:rPr b="0" lang="fr-FR" sz="1000" spc="-1" strike="noStrike">
                <a:solidFill>
                  <a:srgbClr val="282f39"/>
                </a:solidFill>
                <a:latin typeface="Arial"/>
                <a:ea typeface="DejaVu Sans"/>
              </a:rPr>
              <a:t>On peut ré-équilibrer les classes en augmentant artificiellement le nombre de données dans la classe minoritaire (upsampling ou sur-échantillonnage) ou en réduisant dans la classe majoritaire ( downsampling ou sous-échantillonnage)</a:t>
            </a:r>
            <a:endParaRPr b="0" lang="fr-FR" sz="1000" spc="-1" strike="noStrike">
              <a:latin typeface="Arial"/>
            </a:endParaRPr>
          </a:p>
          <a:p>
            <a:pPr>
              <a:lnSpc>
                <a:spcPct val="100000"/>
              </a:lnSpc>
            </a:pPr>
            <a:endParaRPr b="0" lang="fr-FR" sz="1000" spc="-1" strike="noStrike">
              <a:latin typeface="Arial"/>
            </a:endParaRPr>
          </a:p>
          <a:p>
            <a:pPr marL="216000" indent="-216000">
              <a:lnSpc>
                <a:spcPct val="100000"/>
              </a:lnSpc>
              <a:buClr>
                <a:srgbClr val="282f39"/>
              </a:buClr>
              <a:buFont typeface="Wingdings" charset="2"/>
              <a:buChar char=""/>
            </a:pPr>
            <a:r>
              <a:rPr b="1" lang="fr-FR" sz="1200" spc="-1" strike="noStrike">
                <a:solidFill>
                  <a:srgbClr val="282f39"/>
                </a:solidFill>
                <a:latin typeface="Arial"/>
                <a:ea typeface="DejaVu Sans"/>
              </a:rPr>
              <a:t>RandomOverSampler</a:t>
            </a:r>
            <a:r>
              <a:rPr b="0" lang="fr-FR" sz="1000" spc="-1" strike="noStrike">
                <a:solidFill>
                  <a:srgbClr val="282f39"/>
                </a:solidFill>
                <a:latin typeface="Arial"/>
                <a:ea typeface="DejaVu Sans"/>
              </a:rPr>
              <a:t> : on va créer de nouveaux points à partir de points existants de la classe minoritaire  </a:t>
            </a:r>
            <a:endParaRPr b="0" lang="fr-FR" sz="1000" spc="-1" strike="noStrike">
              <a:latin typeface="Arial"/>
            </a:endParaRPr>
          </a:p>
          <a:p>
            <a:pPr marL="216000" indent="-216000">
              <a:lnSpc>
                <a:spcPct val="100000"/>
              </a:lnSpc>
              <a:buClr>
                <a:srgbClr val="282f39"/>
              </a:buClr>
              <a:buFont typeface="Wingdings" charset="2"/>
              <a:buChar char=""/>
              <a:tabLst>
                <a:tab algn="l" pos="408240"/>
              </a:tabLst>
            </a:pPr>
            <a:r>
              <a:rPr b="1" lang="fr-FR" sz="1000" spc="-1" strike="noStrike">
                <a:solidFill>
                  <a:srgbClr val="282f39"/>
                </a:solidFill>
                <a:latin typeface="Arial"/>
                <a:ea typeface="DejaVu Sans"/>
              </a:rPr>
              <a:t>SMOTE</a:t>
            </a:r>
            <a:r>
              <a:rPr b="0" lang="fr-FR" sz="1000" spc="-1" strike="noStrike">
                <a:solidFill>
                  <a:srgbClr val="282f39"/>
                </a:solidFill>
                <a:latin typeface="Arial"/>
                <a:ea typeface="DejaVu Sans"/>
              </a:rPr>
              <a:t> : Synthetic Minority Oversampling Technic ou suréchantillonnage minoritaire synthétique et variantes </a:t>
            </a:r>
            <a:r>
              <a:rPr b="1" lang="fr-FR" sz="1200" spc="-1" strike="noStrike">
                <a:solidFill>
                  <a:srgbClr val="282f39"/>
                </a:solidFill>
                <a:latin typeface="Arial"/>
                <a:ea typeface="DejaVu Sans"/>
              </a:rPr>
              <a:t>Borderline SMOTE</a:t>
            </a:r>
            <a:r>
              <a:rPr b="0" lang="fr-FR" sz="1200" spc="-1" strike="noStrike">
                <a:solidFill>
                  <a:srgbClr val="282f39"/>
                </a:solidFill>
                <a:latin typeface="Arial"/>
                <a:ea typeface="DejaVu Sans"/>
              </a:rPr>
              <a:t>  et </a:t>
            </a:r>
            <a:r>
              <a:rPr b="1" lang="fr-FR" sz="1200" spc="-1" strike="noStrike">
                <a:solidFill>
                  <a:srgbClr val="282f39"/>
                </a:solidFill>
                <a:latin typeface="Arial"/>
                <a:ea typeface="DejaVu Sans"/>
              </a:rPr>
              <a:t>Borderline SVMSMOTE</a:t>
            </a:r>
            <a:r>
              <a:rPr b="0" lang="fr-FR" sz="1200" spc="-1" strike="noStrike">
                <a:solidFill>
                  <a:srgbClr val="282f39"/>
                </a:solidFill>
                <a:latin typeface="Arial"/>
                <a:ea typeface="DejaVu Sans"/>
              </a:rPr>
              <a:t> </a:t>
            </a:r>
            <a:endParaRPr b="0" lang="fr-FR" sz="1200" spc="-1" strike="noStrike">
              <a:latin typeface="Arial"/>
            </a:endParaRPr>
          </a:p>
          <a:p>
            <a:pPr marL="216000" indent="-216000">
              <a:lnSpc>
                <a:spcPct val="100000"/>
              </a:lnSpc>
              <a:buClr>
                <a:srgbClr val="282f39"/>
              </a:buClr>
              <a:buFont typeface="Wingdings" charset="2"/>
              <a:buChar char=""/>
              <a:tabLst>
                <a:tab algn="l" pos="408240"/>
              </a:tabLst>
            </a:pPr>
            <a:r>
              <a:rPr b="0" lang="fr-FR" sz="1000" spc="-1" strike="noStrike">
                <a:solidFill>
                  <a:srgbClr val="282f39"/>
                </a:solidFill>
                <a:latin typeface="Arial"/>
                <a:ea typeface="DejaVu Sans"/>
              </a:rPr>
              <a:t>A</a:t>
            </a:r>
            <a:r>
              <a:rPr b="1" lang="fr-FR" sz="1000" spc="-1" strike="noStrike">
                <a:solidFill>
                  <a:srgbClr val="282f39"/>
                </a:solidFill>
                <a:latin typeface="Arial"/>
                <a:ea typeface="DejaVu Sans"/>
              </a:rPr>
              <a:t>DASYN</a:t>
            </a:r>
            <a:r>
              <a:rPr b="0" lang="fr-FR" sz="1000" spc="-1" strike="noStrike">
                <a:solidFill>
                  <a:srgbClr val="282f39"/>
                </a:solidFill>
                <a:latin typeface="Arial"/>
                <a:ea typeface="DejaVu Sans"/>
              </a:rPr>
              <a:t> : ADAptive SYNthetic sampling .Ici le nombre d' échantillons synthétiques généré est proportionnel au nombre d'échantillons sélectionnés qui ne sont pas de la classe minoritaire. </a:t>
            </a:r>
            <a:endParaRPr b="0" lang="fr-FR" sz="1000" spc="-1" strike="noStrike">
              <a:latin typeface="Arial"/>
            </a:endParaRPr>
          </a:p>
          <a:p>
            <a:pPr>
              <a:lnSpc>
                <a:spcPct val="100000"/>
              </a:lnSpc>
              <a:tabLst>
                <a:tab algn="l" pos="408240"/>
              </a:tabLst>
            </a:pPr>
            <a:r>
              <a:rPr b="0" lang="fr-FR" sz="1000" spc="-1" strike="noStrike">
                <a:solidFill>
                  <a:srgbClr val="282f39"/>
                </a:solidFill>
                <a:latin typeface="Arial"/>
                <a:ea typeface="DejaVu Sans"/>
              </a:rPr>
              <a:t> </a:t>
            </a:r>
            <a:endParaRPr b="0" lang="fr-FR" sz="1000" spc="-1" strike="noStrike">
              <a:latin typeface="Arial"/>
            </a:endParaRPr>
          </a:p>
          <a:p>
            <a:pPr marL="216000" indent="-216000">
              <a:lnSpc>
                <a:spcPct val="100000"/>
              </a:lnSpc>
              <a:buClr>
                <a:srgbClr val="282f39"/>
              </a:buClr>
              <a:buFont typeface="Wingdings" charset="2"/>
              <a:buChar char=""/>
              <a:tabLst>
                <a:tab algn="l" pos="408240"/>
              </a:tabLst>
            </a:pPr>
            <a:r>
              <a:rPr b="1" lang="fr-FR" sz="1200" spc="-1" strike="noStrike">
                <a:solidFill>
                  <a:srgbClr val="282f39"/>
                </a:solidFill>
                <a:latin typeface="Arial"/>
                <a:ea typeface="DejaVu Sans"/>
              </a:rPr>
              <a:t>RandomUnderSampler</a:t>
            </a:r>
            <a:r>
              <a:rPr b="0" lang="fr-FR" sz="1000" spc="-1" strike="noStrike">
                <a:solidFill>
                  <a:srgbClr val="282f39"/>
                </a:solidFill>
                <a:latin typeface="Arial"/>
                <a:ea typeface="DejaVu Sans"/>
              </a:rPr>
              <a:t>: On peut retirer aléatoirement des points de la classe majoritaire pour réduire le déséquilibre. </a:t>
            </a:r>
            <a:endParaRPr b="0" lang="fr-FR" sz="1000" spc="-1" strike="noStrike">
              <a:latin typeface="Arial"/>
            </a:endParaRPr>
          </a:p>
          <a:p>
            <a:pPr marL="216000" indent="-216000">
              <a:lnSpc>
                <a:spcPct val="100000"/>
              </a:lnSpc>
              <a:buClr>
                <a:srgbClr val="282f39"/>
              </a:buClr>
              <a:buFont typeface="Wingdings" charset="2"/>
              <a:buChar char=""/>
              <a:tabLst>
                <a:tab algn="l" pos="408240"/>
              </a:tabLst>
            </a:pPr>
            <a:r>
              <a:rPr b="1" lang="fr-FR" sz="1000" spc="-1" strike="noStrike">
                <a:solidFill>
                  <a:srgbClr val="282f39"/>
                </a:solidFill>
                <a:latin typeface="Arial"/>
                <a:ea typeface="DejaVu Sans"/>
              </a:rPr>
              <a:t>NEARMISS </a:t>
            </a:r>
            <a:r>
              <a:rPr b="0" lang="fr-FR" sz="1000" spc="-1" strike="noStrike">
                <a:solidFill>
                  <a:srgbClr val="282f39"/>
                </a:solidFill>
                <a:latin typeface="Arial"/>
                <a:ea typeface="DejaVu Sans"/>
              </a:rPr>
              <a:t>Son principe est de supprimer les observations de la classe majoritaire lorsque des observations associées à des classes différentes sont proches l’une de l’autre.</a:t>
            </a:r>
            <a:endParaRPr b="0" lang="fr-FR" sz="1000" spc="-1" strike="noStrike">
              <a:latin typeface="Arial"/>
            </a:endParaRPr>
          </a:p>
          <a:p>
            <a:pPr>
              <a:lnSpc>
                <a:spcPct val="100000"/>
              </a:lnSpc>
              <a:tabLst>
                <a:tab algn="l" pos="408240"/>
              </a:tabLst>
            </a:pPr>
            <a:endParaRPr b="0" lang="fr-FR" sz="1000" spc="-1" strike="noStrike">
              <a:latin typeface="Arial"/>
            </a:endParaRPr>
          </a:p>
          <a:p>
            <a:pPr>
              <a:lnSpc>
                <a:spcPct val="100000"/>
              </a:lnSpc>
              <a:tabLst>
                <a:tab algn="l" pos="408240"/>
              </a:tabLst>
            </a:pPr>
            <a:r>
              <a:rPr b="0" lang="fr-FR" sz="1000" spc="-1" strike="noStrike">
                <a:solidFill>
                  <a:srgbClr val="282f39"/>
                </a:solidFill>
                <a:latin typeface="Arial"/>
                <a:ea typeface="DejaVu Sans"/>
              </a:rPr>
              <a:t>2. </a:t>
            </a:r>
            <a:r>
              <a:rPr b="1" lang="fr-FR" sz="1000" spc="-1" strike="noStrike">
                <a:solidFill>
                  <a:srgbClr val="282f39"/>
                </a:solidFill>
                <a:latin typeface="Arial"/>
                <a:ea typeface="DejaVu Sans"/>
              </a:rPr>
              <a:t>solution de résolution au niveau des algorithmes.</a:t>
            </a:r>
            <a:endParaRPr b="0" lang="fr-FR" sz="1000" spc="-1" strike="noStrike">
              <a:latin typeface="Arial"/>
            </a:endParaRPr>
          </a:p>
          <a:p>
            <a:pPr>
              <a:lnSpc>
                <a:spcPct val="100000"/>
              </a:lnSpc>
              <a:tabLst>
                <a:tab algn="l" pos="408240"/>
              </a:tabLst>
            </a:pPr>
            <a:endParaRPr b="0" lang="fr-FR" sz="1000" spc="-1" strike="noStrike">
              <a:latin typeface="Arial"/>
            </a:endParaRPr>
          </a:p>
          <a:p>
            <a:pPr>
              <a:lnSpc>
                <a:spcPct val="100000"/>
              </a:lnSpc>
              <a:tabLst>
                <a:tab algn="l" pos="408240"/>
              </a:tabLst>
            </a:pPr>
            <a:r>
              <a:rPr b="0" lang="fr-FR" sz="1000" spc="-1" strike="noStrike">
                <a:solidFill>
                  <a:srgbClr val="282f39"/>
                </a:solidFill>
                <a:latin typeface="Arial"/>
                <a:ea typeface="DejaVu Sans"/>
              </a:rPr>
              <a:t>On affecte un poids plus important à la classe minoritaire.( apprentissage sensible aux coûts) On  apprend à notre modèle que le fait de bien classer un point de la classe minoritaire est plus important que de bien classer un point de la classe majoritaire. Cela signifie qu’une erreur de classification d’un point de la classe minoritaire est considérée par le modèle comme étant plus grave qu’une erreur de classification sur la classe majoritaire. Et comme l'objectif du modèle est de toujours d’optimiser le paramètre prédéfini, l’algorithme va donner plus d’importance à la classe minoritaire et donc à améliorer les prédictions sur celle-ci. Ce qui dans notre cas est.le but recherché.</a:t>
            </a:r>
            <a:endParaRPr b="0" lang="fr-FR" sz="1000" spc="-1" strike="noStrike">
              <a:latin typeface="Arial"/>
            </a:endParaRPr>
          </a:p>
          <a:p>
            <a:pPr>
              <a:lnSpc>
                <a:spcPct val="100000"/>
              </a:lnSpc>
              <a:tabLst>
                <a:tab algn="l" pos="408240"/>
              </a:tabLst>
            </a:pPr>
            <a:endParaRPr b="0" lang="fr-FR" sz="1000" spc="-1" strike="noStrike">
              <a:latin typeface="Arial"/>
            </a:endParaRPr>
          </a:p>
          <a:p>
            <a:pPr>
              <a:lnSpc>
                <a:spcPct val="100000"/>
              </a:lnSpc>
              <a:tabLst>
                <a:tab algn="l" pos="408240"/>
              </a:tabLst>
            </a:pPr>
            <a:endParaRPr b="0" lang="fr-FR" sz="1000" spc="-1" strike="noStrike">
              <a:latin typeface="Arial"/>
            </a:endParaRPr>
          </a:p>
        </p:txBody>
      </p:sp>
      <p:pic>
        <p:nvPicPr>
          <p:cNvPr id="85" name="" descr=""/>
          <p:cNvPicPr/>
          <p:nvPr/>
        </p:nvPicPr>
        <p:blipFill>
          <a:blip r:embed="rId2"/>
          <a:stretch/>
        </p:blipFill>
        <p:spPr>
          <a:xfrm>
            <a:off x="1306440" y="968760"/>
            <a:ext cx="4453200" cy="1550880"/>
          </a:xfrm>
          <a:prstGeom prst="rect">
            <a:avLst/>
          </a:prstGeom>
          <a:ln w="72000">
            <a:noFill/>
          </a:ln>
        </p:spPr>
      </p:pic>
      <p:sp>
        <p:nvSpPr>
          <p:cNvPr id="86" name=""/>
          <p:cNvSpPr/>
          <p:nvPr/>
        </p:nvSpPr>
        <p:spPr>
          <a:xfrm>
            <a:off x="540000" y="720000"/>
            <a:ext cx="6658920" cy="53964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000" spc="-1" strike="noStrike">
                <a:solidFill>
                  <a:srgbClr val="282f39"/>
                </a:solidFill>
                <a:latin typeface="Arial"/>
                <a:ea typeface="DejaVu Sans"/>
              </a:rPr>
              <a:t>Nombre de clients « sans difficulté » Vs Nombre de clients « avec difficultés de paiement »</a:t>
            </a:r>
            <a:endParaRPr b="0" lang="fr-FR" sz="1000" spc="-1" strike="noStrike">
              <a:latin typeface="Arial"/>
            </a:endParaRPr>
          </a:p>
        </p:txBody>
      </p:sp>
      <p:sp>
        <p:nvSpPr>
          <p:cNvPr id="87" name=""/>
          <p:cNvSpPr/>
          <p:nvPr/>
        </p:nvSpPr>
        <p:spPr>
          <a:xfrm>
            <a:off x="2160000" y="180000"/>
            <a:ext cx="4319640" cy="358920"/>
          </a:xfrm>
          <a:prstGeom prst="rect">
            <a:avLst/>
          </a:prstGeom>
          <a:gradFill rotWithShape="0">
            <a:gsLst>
              <a:gs pos="0">
                <a:srgbClr val="ffde59"/>
              </a:gs>
              <a:gs pos="100000">
                <a:srgbClr val="dee6ef"/>
              </a:gs>
            </a:gsLst>
            <a:lin ang="5340000"/>
          </a:gradFill>
          <a:ln w="72000">
            <a:noFill/>
          </a:ln>
          <a:effectLst>
            <a:outerShdw blurRad="0" dir="2700000" dist="101823" rotWithShape="0">
              <a:srgbClr val="808080"/>
            </a:outerShdw>
          </a:effectLst>
        </p:spPr>
        <p:style>
          <a:lnRef idx="0"/>
          <a:fillRef idx="0"/>
          <a:effectRef idx="0"/>
          <a:fontRef idx="minor"/>
        </p:style>
        <p:txBody>
          <a:bodyPr lIns="90000" rIns="90000" tIns="45000" bIns="45000" anchor="ctr">
            <a:noAutofit/>
          </a:bodyPr>
          <a:p>
            <a:pPr>
              <a:lnSpc>
                <a:spcPct val="100000"/>
              </a:lnSpc>
            </a:pPr>
            <a:r>
              <a:rPr b="0" lang="fr-FR" sz="1400" spc="-1" strike="noStrike">
                <a:solidFill>
                  <a:srgbClr val="282f39"/>
                </a:solidFill>
                <a:latin typeface="Bahnschrift SemiBold"/>
                <a:ea typeface="DejaVu Sans"/>
              </a:rPr>
              <a:t>III. Déséquilibre des classes et métriques</a:t>
            </a:r>
            <a:endParaRPr b="0" lang="fr-FR"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8" name="Rectangle 41"/>
          <p:cNvSpPr/>
          <p:nvPr/>
        </p:nvSpPr>
        <p:spPr>
          <a:xfrm rot="19061400">
            <a:off x="10681200" y="-732600"/>
            <a:ext cx="528840" cy="4314240"/>
          </a:xfrm>
          <a:custGeom>
            <a:avLst/>
            <a:gdLst>
              <a:gd name="textAreaLeft" fmla="*/ 0 w 528840"/>
              <a:gd name="textAreaRight" fmla="*/ 530280 w 528840"/>
              <a:gd name="textAreaTop" fmla="*/ 0 h 4314240"/>
              <a:gd name="textAreaBottom" fmla="*/ 4315680 h 4314240"/>
            </a:gdLst>
            <a:ahLst/>
            <a:rect l="textAreaLeft" t="textAreaTop" r="textAreaRight" b="textAreaBottom"/>
            <a:pathLst>
              <a:path w="530340" h="4315546">
                <a:moveTo>
                  <a:pt x="11748" y="0"/>
                </a:moveTo>
                <a:lnTo>
                  <a:pt x="530340" y="473694"/>
                </a:lnTo>
                <a:lnTo>
                  <a:pt x="524835" y="3727355"/>
                </a:lnTo>
                <a:lnTo>
                  <a:pt x="0" y="4315546"/>
                </a:lnTo>
                <a:cubicBezTo>
                  <a:pt x="6808" y="2189895"/>
                  <a:pt x="4940" y="2125651"/>
                  <a:pt x="11748" y="0"/>
                </a:cubicBezTo>
                <a:close/>
              </a:path>
            </a:pathLst>
          </a:custGeom>
          <a:solidFill>
            <a:srgbClr val="808080"/>
          </a:solidFill>
          <a:ln>
            <a:noFill/>
          </a:ln>
        </p:spPr>
        <p:style>
          <a:lnRef idx="2">
            <a:schemeClr val="accent1">
              <a:shade val="50000"/>
            </a:schemeClr>
          </a:lnRef>
          <a:fillRef idx="1">
            <a:schemeClr val="accent1"/>
          </a:fillRef>
          <a:effectRef idx="0">
            <a:schemeClr val="accent1"/>
          </a:effectRef>
          <a:fontRef idx="minor"/>
        </p:style>
      </p:sp>
      <p:sp>
        <p:nvSpPr>
          <p:cNvPr id="89" name=""/>
          <p:cNvSpPr/>
          <p:nvPr/>
        </p:nvSpPr>
        <p:spPr>
          <a:xfrm>
            <a:off x="11520000" y="6232680"/>
            <a:ext cx="511920" cy="42624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fld id="{E6BBBD91-2ACC-489A-B391-EC60C1838E2D}" type="slidenum">
              <a:rPr b="0" lang="fr-FR" sz="2400" spc="-1" strike="noStrike">
                <a:solidFill>
                  <a:srgbClr val="282f39"/>
                </a:solidFill>
                <a:latin typeface="Times New Roman"/>
                <a:ea typeface="DejaVu Sans"/>
              </a:rPr>
              <a:t>&lt;numéro&gt;</a:t>
            </a:fld>
            <a:endParaRPr b="0" lang="fr-FR" sz="2400" spc="-1" strike="noStrike">
              <a:latin typeface="Arial"/>
            </a:endParaRPr>
          </a:p>
        </p:txBody>
      </p:sp>
      <p:pic>
        <p:nvPicPr>
          <p:cNvPr id="90" name="" descr=""/>
          <p:cNvPicPr/>
          <p:nvPr/>
        </p:nvPicPr>
        <p:blipFill>
          <a:blip r:embed="rId1"/>
          <a:stretch/>
        </p:blipFill>
        <p:spPr>
          <a:xfrm>
            <a:off x="10980000" y="0"/>
            <a:ext cx="1175760" cy="1078920"/>
          </a:xfrm>
          <a:prstGeom prst="rect">
            <a:avLst/>
          </a:prstGeom>
          <a:ln w="72000">
            <a:noFill/>
          </a:ln>
        </p:spPr>
      </p:pic>
      <p:sp>
        <p:nvSpPr>
          <p:cNvPr id="91" name="Rectangle 42"/>
          <p:cNvSpPr/>
          <p:nvPr/>
        </p:nvSpPr>
        <p:spPr>
          <a:xfrm rot="19061400">
            <a:off x="10305360" y="-893880"/>
            <a:ext cx="547200" cy="5368680"/>
          </a:xfrm>
          <a:custGeom>
            <a:avLst/>
            <a:gdLst>
              <a:gd name="textAreaLeft" fmla="*/ 0 w 547200"/>
              <a:gd name="textAreaRight" fmla="*/ 548640 w 547200"/>
              <a:gd name="textAreaTop" fmla="*/ 0 h 5368680"/>
              <a:gd name="textAreaBottom" fmla="*/ 5370120 h 5368680"/>
            </a:gdLst>
            <a:ahLst/>
            <a:rect l="textAreaLeft" t="textAreaTop" r="textAreaRight" b="textAreaBottom"/>
            <a:pathLst>
              <a:path w="548554" h="5370184">
                <a:moveTo>
                  <a:pt x="0" y="0"/>
                </a:moveTo>
                <a:lnTo>
                  <a:pt x="548554" y="489516"/>
                </a:lnTo>
                <a:cubicBezTo>
                  <a:pt x="545946" y="1923974"/>
                  <a:pt x="543337" y="3358433"/>
                  <a:pt x="540729" y="4792891"/>
                </a:cubicBezTo>
                <a:lnTo>
                  <a:pt x="8639" y="5370184"/>
                </a:lnTo>
                <a:cubicBezTo>
                  <a:pt x="5459" y="3239259"/>
                  <a:pt x="3180" y="2130925"/>
                  <a:pt x="0" y="0"/>
                </a:cubicBezTo>
                <a:close/>
              </a:path>
            </a:pathLst>
          </a:custGeom>
          <a:solidFill>
            <a:srgbClr val="b2b2b2"/>
          </a:solidFill>
          <a:ln>
            <a:noFill/>
          </a:ln>
        </p:spPr>
        <p:style>
          <a:lnRef idx="2">
            <a:schemeClr val="accent1">
              <a:shade val="50000"/>
            </a:schemeClr>
          </a:lnRef>
          <a:fillRef idx="1">
            <a:schemeClr val="accent1"/>
          </a:fillRef>
          <a:effectRef idx="0">
            <a:schemeClr val="accent1"/>
          </a:effectRef>
          <a:fontRef idx="minor"/>
        </p:style>
      </p:sp>
      <p:sp>
        <p:nvSpPr>
          <p:cNvPr id="92" name=""/>
          <p:cNvSpPr/>
          <p:nvPr/>
        </p:nvSpPr>
        <p:spPr>
          <a:xfrm>
            <a:off x="66240" y="164160"/>
            <a:ext cx="9297720" cy="215892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000" spc="-1" strike="noStrike">
                <a:solidFill>
                  <a:srgbClr val="282f39"/>
                </a:solidFill>
                <a:latin typeface="Arial"/>
                <a:ea typeface="DejaVu Sans"/>
              </a:rPr>
              <a:t>Avec des données déséquilibrées, il faut opter pour des métriques qui sont moins influencées par la classe majoritaire tels que le </a:t>
            </a:r>
            <a:r>
              <a:rPr b="1" lang="fr-FR" sz="1000" spc="-1" strike="noStrike">
                <a:solidFill>
                  <a:srgbClr val="282f39"/>
                </a:solidFill>
                <a:latin typeface="Arial"/>
                <a:ea typeface="DejaVu Sans"/>
              </a:rPr>
              <a:t>recall</a:t>
            </a:r>
            <a:r>
              <a:rPr b="0" lang="fr-FR" sz="1000" spc="-1" strike="noStrike">
                <a:solidFill>
                  <a:srgbClr val="282f39"/>
                </a:solidFill>
                <a:latin typeface="Arial"/>
                <a:ea typeface="DejaVu Sans"/>
              </a:rPr>
              <a:t> et le</a:t>
            </a:r>
            <a:r>
              <a:rPr b="1" lang="fr-FR" sz="1000" spc="-1" strike="noStrike">
                <a:solidFill>
                  <a:srgbClr val="282f39"/>
                </a:solidFill>
                <a:latin typeface="Arial"/>
                <a:ea typeface="DejaVu Sans"/>
              </a:rPr>
              <a:t> F-score</a:t>
            </a:r>
            <a:r>
              <a:rPr b="0" lang="fr-FR" sz="1000" spc="-1" strike="noStrike">
                <a:solidFill>
                  <a:srgbClr val="282f39"/>
                </a:solidFill>
                <a:latin typeface="Arial"/>
                <a:ea typeface="DejaVu Sans"/>
              </a:rPr>
              <a:t>.Si on ne le fait pas ,on peut penser que le modèle donne de bons résultats parce que le score est élevé alors que les prédictions ne sont correctes que pour la classe majoritaire et qu'une grande partie des points de la classe minoritaire sont mal classifiés. Le score est affecté par le déséquilibre des classes. De plus dans notre cas, une erreur de prédiction est plus dommageable que l'autre.</a:t>
            </a:r>
            <a:endParaRPr b="0" lang="fr-FR" sz="1000" spc="-1" strike="noStrike">
              <a:latin typeface="Arial"/>
            </a:endParaRPr>
          </a:p>
          <a:p>
            <a:pPr>
              <a:lnSpc>
                <a:spcPct val="100000"/>
              </a:lnSpc>
            </a:pPr>
            <a:endParaRPr b="0" lang="fr-FR" sz="1000" spc="-1" strike="noStrike">
              <a:latin typeface="Arial"/>
            </a:endParaRPr>
          </a:p>
          <a:p>
            <a:pPr>
              <a:lnSpc>
                <a:spcPct val="100000"/>
              </a:lnSpc>
            </a:pPr>
            <a:endParaRPr b="0" lang="fr-FR" sz="1000" spc="-1" strike="noStrike">
              <a:latin typeface="Arial"/>
            </a:endParaRPr>
          </a:p>
        </p:txBody>
      </p:sp>
      <p:sp>
        <p:nvSpPr>
          <p:cNvPr id="93" name=""/>
          <p:cNvSpPr/>
          <p:nvPr/>
        </p:nvSpPr>
        <p:spPr>
          <a:xfrm>
            <a:off x="57960" y="908280"/>
            <a:ext cx="9547920" cy="71136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000" spc="-1" strike="noStrike">
                <a:solidFill>
                  <a:srgbClr val="282f39"/>
                </a:solidFill>
                <a:latin typeface="Arial"/>
                <a:ea typeface="DejaVu Sans"/>
              </a:rPr>
              <a:t>Les faux positifs sont de bons clients marqués comme mauvais.Le prêt ne leur est pas accordé.La banque perd le client ( erreur de type 1 )</a:t>
            </a:r>
            <a:endParaRPr b="0" lang="fr-FR" sz="1000" spc="-1" strike="noStrike">
              <a:latin typeface="Arial"/>
            </a:endParaRPr>
          </a:p>
          <a:p>
            <a:pPr>
              <a:lnSpc>
                <a:spcPct val="100000"/>
              </a:lnSpc>
            </a:pPr>
            <a:endParaRPr b="0" lang="fr-FR" sz="1000" spc="-1" strike="noStrike">
              <a:latin typeface="Arial"/>
            </a:endParaRPr>
          </a:p>
          <a:p>
            <a:pPr>
              <a:lnSpc>
                <a:spcPct val="100000"/>
              </a:lnSpc>
            </a:pPr>
            <a:r>
              <a:rPr b="1" lang="fr-FR" sz="1000" spc="-1" strike="noStrike">
                <a:solidFill>
                  <a:srgbClr val="282f39"/>
                </a:solidFill>
                <a:latin typeface="Arial"/>
                <a:ea typeface="DejaVu Sans"/>
              </a:rPr>
              <a:t>Les faux négatifs sont de mauvais clients marqués comme bons . Le prêt leur est accordé. Cela représente une perte financière pour la société de crédit (erreur de type 2)</a:t>
            </a:r>
            <a:endParaRPr b="0" lang="fr-FR" sz="1000" spc="-1" strike="noStrike">
              <a:latin typeface="Arial"/>
            </a:endParaRPr>
          </a:p>
        </p:txBody>
      </p:sp>
      <p:sp>
        <p:nvSpPr>
          <p:cNvPr id="94" name=""/>
          <p:cNvSpPr/>
          <p:nvPr/>
        </p:nvSpPr>
        <p:spPr>
          <a:xfrm>
            <a:off x="57960" y="1630800"/>
            <a:ext cx="10740960" cy="430884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000" spc="-1" strike="noStrike">
                <a:solidFill>
                  <a:srgbClr val="282f39"/>
                </a:solidFill>
                <a:latin typeface="Arial"/>
                <a:ea typeface="DejaVu Sans"/>
              </a:rPr>
              <a:t>la mesure</a:t>
            </a:r>
            <a:r>
              <a:rPr b="1" lang="fr-FR" sz="1000" spc="-1" strike="noStrike">
                <a:solidFill>
                  <a:srgbClr val="282f39"/>
                </a:solidFill>
                <a:latin typeface="Arial"/>
                <a:ea typeface="DejaVu Sans"/>
              </a:rPr>
              <a:t> Fbeta</a:t>
            </a:r>
            <a:r>
              <a:rPr b="0" lang="fr-FR" sz="1000" spc="-1" strike="noStrike">
                <a:solidFill>
                  <a:srgbClr val="282f39"/>
                </a:solidFill>
                <a:latin typeface="Arial"/>
                <a:ea typeface="DejaVu Sans"/>
              </a:rPr>
              <a:t> calcule une moyenne harmonique pondérée de précision et de rappel tout en privilégiant les scores de rappel supérieurs aux scores de précision.Le modèle minimise les erreurs de classification pour la classe positive tout en privilégiant les modèles qui minimisent les faux négatifs plutôt que les faux positifs.</a:t>
            </a:r>
            <a:endParaRPr b="0" lang="fr-FR" sz="1000" spc="-1" strike="noStrike">
              <a:latin typeface="Arial"/>
            </a:endParaRPr>
          </a:p>
          <a:p>
            <a:pPr>
              <a:lnSpc>
                <a:spcPct val="100000"/>
              </a:lnSpc>
            </a:pPr>
            <a:endParaRPr b="0" lang="fr-FR" sz="1000" spc="-1" strike="noStrike">
              <a:latin typeface="Arial"/>
            </a:endParaRPr>
          </a:p>
          <a:p>
            <a:pPr>
              <a:lnSpc>
                <a:spcPct val="100000"/>
              </a:lnSpc>
            </a:pPr>
            <a:r>
              <a:rPr b="0" lang="fr-FR" sz="1000" spc="-1" strike="noStrike">
                <a:solidFill>
                  <a:srgbClr val="282f39"/>
                </a:solidFill>
                <a:latin typeface="Arial"/>
                <a:ea typeface="DejaVu Sans"/>
              </a:rPr>
              <a:t>La </a:t>
            </a:r>
            <a:r>
              <a:rPr b="1" lang="fr-FR" sz="1000" spc="-1" strike="noStrike">
                <a:solidFill>
                  <a:srgbClr val="282f39"/>
                </a:solidFill>
                <a:latin typeface="Arial"/>
                <a:ea typeface="DejaVu Sans"/>
              </a:rPr>
              <a:t>précision</a:t>
            </a:r>
            <a:r>
              <a:rPr b="0" lang="fr-FR" sz="1000" spc="-1" strike="noStrike">
                <a:solidFill>
                  <a:srgbClr val="282f39"/>
                </a:solidFill>
                <a:latin typeface="Arial"/>
                <a:ea typeface="DejaVu Sans"/>
              </a:rPr>
              <a:t> est le nombre de résultats positifs corrects divisé par le nombre de tous les résultats positifs.</a:t>
            </a:r>
            <a:endParaRPr b="0" lang="fr-FR" sz="1000" spc="-1" strike="noStrike">
              <a:latin typeface="Arial"/>
            </a:endParaRPr>
          </a:p>
          <a:p>
            <a:pPr>
              <a:lnSpc>
                <a:spcPct val="100000"/>
              </a:lnSpc>
            </a:pPr>
            <a:endParaRPr b="0" lang="fr-FR" sz="1000" spc="-1" strike="noStrike">
              <a:latin typeface="Arial"/>
            </a:endParaRPr>
          </a:p>
          <a:p>
            <a:pPr>
              <a:lnSpc>
                <a:spcPct val="100000"/>
              </a:lnSpc>
            </a:pPr>
            <a:r>
              <a:rPr b="0" lang="fr-FR" sz="1000" spc="-1" strike="noStrike">
                <a:solidFill>
                  <a:srgbClr val="282f39"/>
                </a:solidFill>
                <a:latin typeface="Arial"/>
                <a:ea typeface="DejaVu Sans"/>
              </a:rPr>
              <a:t>Le</a:t>
            </a:r>
            <a:r>
              <a:rPr b="1" lang="fr-FR" sz="1000" spc="-1" strike="noStrike">
                <a:solidFill>
                  <a:srgbClr val="282f39"/>
                </a:solidFill>
                <a:latin typeface="Arial"/>
                <a:ea typeface="DejaVu Sans"/>
              </a:rPr>
              <a:t> rappel</a:t>
            </a:r>
            <a:r>
              <a:rPr b="0" lang="fr-FR" sz="1000" spc="-1" strike="noStrike">
                <a:solidFill>
                  <a:srgbClr val="282f39"/>
                </a:solidFill>
                <a:latin typeface="Arial"/>
                <a:ea typeface="DejaVu Sans"/>
              </a:rPr>
              <a:t>(recall) est le nombre de résultats positifs corrects divisé par le nombre de résultats positifs qui auraient dû être renvoyés .</a:t>
            </a:r>
            <a:endParaRPr b="0" lang="fr-FR" sz="1000" spc="-1" strike="noStrike">
              <a:latin typeface="Arial"/>
            </a:endParaRPr>
          </a:p>
          <a:p>
            <a:pPr>
              <a:lnSpc>
                <a:spcPct val="100000"/>
              </a:lnSpc>
            </a:pPr>
            <a:endParaRPr b="0" lang="fr-FR" sz="1000" spc="-1" strike="noStrike">
              <a:latin typeface="Arial"/>
            </a:endParaRPr>
          </a:p>
          <a:p>
            <a:pPr>
              <a:lnSpc>
                <a:spcPct val="100000"/>
              </a:lnSpc>
            </a:pPr>
            <a:r>
              <a:rPr b="0" lang="fr-FR" sz="1000" spc="-1" strike="noStrike">
                <a:solidFill>
                  <a:srgbClr val="282f39"/>
                </a:solidFill>
                <a:latin typeface="Arial"/>
                <a:ea typeface="Microsoft YaHei"/>
              </a:rPr>
              <a:t>Le</a:t>
            </a:r>
            <a:r>
              <a:rPr b="1" lang="fr-FR" sz="1000" spc="-1" strike="noStrike">
                <a:solidFill>
                  <a:srgbClr val="282f39"/>
                </a:solidFill>
                <a:latin typeface="Arial"/>
                <a:ea typeface="Microsoft YaHei"/>
              </a:rPr>
              <a:t> score F1</a:t>
            </a:r>
            <a:r>
              <a:rPr b="0" lang="fr-FR" sz="1000" spc="-1" strike="noStrike">
                <a:solidFill>
                  <a:srgbClr val="282f39"/>
                </a:solidFill>
                <a:latin typeface="Arial"/>
                <a:ea typeface="Microsoft YaHei"/>
              </a:rPr>
              <a:t> est une mesure de la précision d'un test. Il prend en compte à la fois la précision et le rappel du test pour calculer le score. Le score F1 peut être interprété comme une moyenne pondérée de la précision et du rappel.  </a:t>
            </a:r>
            <a:r>
              <a:rPr b="1" lang="fr-FR" sz="1000" spc="-1" strike="noStrike">
                <a:solidFill>
                  <a:srgbClr val="282f39"/>
                </a:solidFill>
                <a:latin typeface="Arial"/>
                <a:ea typeface="Microsoft YaHei"/>
              </a:rPr>
              <a:t>F1 score = 2 * ((precision * recall) / (precision + recall))</a:t>
            </a:r>
            <a:endParaRPr b="0" lang="fr-FR" sz="1000" spc="-1" strike="noStrike">
              <a:latin typeface="Arial"/>
            </a:endParaRPr>
          </a:p>
          <a:p>
            <a:pPr>
              <a:lnSpc>
                <a:spcPct val="100000"/>
              </a:lnSpc>
            </a:pPr>
            <a:endParaRPr b="0" lang="fr-FR" sz="1000" spc="-1" strike="noStrike">
              <a:latin typeface="Arial"/>
            </a:endParaRPr>
          </a:p>
          <a:p>
            <a:pPr>
              <a:lnSpc>
                <a:spcPct val="100000"/>
              </a:lnSpc>
            </a:pPr>
            <a:r>
              <a:rPr b="0" lang="fr-FR" sz="1000" spc="-1" strike="noStrike">
                <a:solidFill>
                  <a:srgbClr val="282f39"/>
                </a:solidFill>
                <a:latin typeface="Arial"/>
                <a:ea typeface="Microsoft YaHei"/>
              </a:rPr>
              <a:t>L</a:t>
            </a:r>
            <a:r>
              <a:rPr b="1" lang="fr-FR" sz="1000" spc="-1" strike="noStrike">
                <a:solidFill>
                  <a:srgbClr val="282f39"/>
                </a:solidFill>
                <a:latin typeface="Arial"/>
                <a:ea typeface="Microsoft YaHei"/>
              </a:rPr>
              <a:t>'accuracy</a:t>
            </a:r>
            <a:r>
              <a:rPr b="0" lang="fr-FR" sz="1000" spc="-1" strike="noStrike">
                <a:solidFill>
                  <a:srgbClr val="282f39"/>
                </a:solidFill>
                <a:latin typeface="Arial"/>
                <a:ea typeface="Microsoft YaHei"/>
              </a:rPr>
              <a:t> décrit la performance du modèle sur les individus positifs et négatifs de façon symétrique. Elle mesure le taux de prédictions correctes sur l’ensemble des individus .</a:t>
            </a:r>
            <a:endParaRPr b="0" lang="fr-FR" sz="1000" spc="-1" strike="noStrike">
              <a:latin typeface="Arial"/>
            </a:endParaRPr>
          </a:p>
          <a:p>
            <a:pPr>
              <a:lnSpc>
                <a:spcPct val="100000"/>
              </a:lnSpc>
            </a:pPr>
            <a:endParaRPr b="0" lang="fr-FR" sz="1000" spc="-1" strike="noStrike">
              <a:latin typeface="Arial"/>
            </a:endParaRPr>
          </a:p>
          <a:p>
            <a:pPr>
              <a:lnSpc>
                <a:spcPct val="100000"/>
              </a:lnSpc>
            </a:pPr>
            <a:r>
              <a:rPr b="0" lang="fr-FR" sz="1000" spc="-1" strike="noStrike">
                <a:solidFill>
                  <a:srgbClr val="282f39"/>
                </a:solidFill>
                <a:latin typeface="Arial"/>
                <a:ea typeface="Microsoft YaHei"/>
              </a:rPr>
              <a:t>La </a:t>
            </a:r>
            <a:r>
              <a:rPr b="1" lang="fr-FR" sz="1000" spc="-1" strike="noStrike">
                <a:solidFill>
                  <a:srgbClr val="282f39"/>
                </a:solidFill>
                <a:latin typeface="Arial"/>
                <a:ea typeface="Microsoft YaHei"/>
              </a:rPr>
              <a:t>courbe ROC</a:t>
            </a:r>
            <a:r>
              <a:rPr b="0" lang="fr-FR" sz="1000" spc="-1" strike="noStrike">
                <a:solidFill>
                  <a:srgbClr val="282f39"/>
                </a:solidFill>
                <a:latin typeface="Arial"/>
                <a:ea typeface="Microsoft YaHei"/>
              </a:rPr>
              <a:t> (Receiver Operating Charasteristic) et l’</a:t>
            </a:r>
            <a:r>
              <a:rPr b="1" lang="fr-FR" sz="1000" spc="-1" strike="noStrike">
                <a:solidFill>
                  <a:srgbClr val="282f39"/>
                </a:solidFill>
                <a:latin typeface="Arial"/>
                <a:ea typeface="Microsoft YaHei"/>
              </a:rPr>
              <a:t>AUC </a:t>
            </a:r>
            <a:r>
              <a:rPr b="0" lang="fr-FR" sz="1000" spc="-1" strike="noStrike">
                <a:solidFill>
                  <a:srgbClr val="282f39"/>
                </a:solidFill>
                <a:latin typeface="Arial"/>
                <a:ea typeface="Microsoft YaHei"/>
              </a:rPr>
              <a:t>(Area Under Curve, soit l’aire sous la courbe) sont deux indicateurs permettant d’analyser un modèle et en particulier son seuil de détection. La courbe ROC (ou courbe des caractéristiques de fonctionnement du récepteur ) est une mesure graphique pour évaluer les performances ou la précision d’un classificateur, qui correspond à la proportion totale d’observations correctement classées.</a:t>
            </a:r>
            <a:endParaRPr b="0" lang="fr-FR" sz="1000" spc="-1" strike="noStrike">
              <a:latin typeface="Arial"/>
            </a:endParaRPr>
          </a:p>
          <a:p>
            <a:pPr>
              <a:lnSpc>
                <a:spcPct val="100000"/>
              </a:lnSpc>
            </a:pPr>
            <a:endParaRPr b="0" lang="fr-FR" sz="1000" spc="-1" strike="noStrike">
              <a:latin typeface="Arial"/>
            </a:endParaRPr>
          </a:p>
          <a:p>
            <a:pPr>
              <a:lnSpc>
                <a:spcPct val="100000"/>
              </a:lnSpc>
            </a:pPr>
            <a:endParaRPr b="0" lang="fr-FR" sz="1100" spc="-1" strike="noStrike">
              <a:latin typeface="Arial"/>
            </a:endParaRPr>
          </a:p>
          <a:p>
            <a:pPr>
              <a:lnSpc>
                <a:spcPct val="100000"/>
              </a:lnSpc>
            </a:pPr>
            <a:endParaRPr b="0" lang="fr-FR" sz="1100" spc="-1" strike="noStrike">
              <a:latin typeface="Arial"/>
            </a:endParaRPr>
          </a:p>
        </p:txBody>
      </p:sp>
      <p:pic>
        <p:nvPicPr>
          <p:cNvPr id="95" name="" descr=""/>
          <p:cNvPicPr/>
          <p:nvPr/>
        </p:nvPicPr>
        <p:blipFill>
          <a:blip r:embed="rId2"/>
          <a:stretch/>
        </p:blipFill>
        <p:spPr>
          <a:xfrm>
            <a:off x="1440000" y="4158000"/>
            <a:ext cx="5796720" cy="269964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6" name="Rectangle 31"/>
          <p:cNvSpPr/>
          <p:nvPr/>
        </p:nvSpPr>
        <p:spPr>
          <a:xfrm rot="19061400">
            <a:off x="10305360" y="-893880"/>
            <a:ext cx="547200" cy="5368680"/>
          </a:xfrm>
          <a:custGeom>
            <a:avLst/>
            <a:gdLst>
              <a:gd name="textAreaLeft" fmla="*/ 0 w 547200"/>
              <a:gd name="textAreaRight" fmla="*/ 548640 w 547200"/>
              <a:gd name="textAreaTop" fmla="*/ 0 h 5368680"/>
              <a:gd name="textAreaBottom" fmla="*/ 5370120 h 5368680"/>
            </a:gdLst>
            <a:ahLst/>
            <a:rect l="textAreaLeft" t="textAreaTop" r="textAreaRight" b="textAreaBottom"/>
            <a:pathLst>
              <a:path w="548554" h="5370184">
                <a:moveTo>
                  <a:pt x="0" y="0"/>
                </a:moveTo>
                <a:lnTo>
                  <a:pt x="548554" y="489516"/>
                </a:lnTo>
                <a:cubicBezTo>
                  <a:pt x="545946" y="1923974"/>
                  <a:pt x="543337" y="3358433"/>
                  <a:pt x="540729" y="4792891"/>
                </a:cubicBezTo>
                <a:lnTo>
                  <a:pt x="8639" y="5370184"/>
                </a:lnTo>
                <a:cubicBezTo>
                  <a:pt x="5459" y="3239259"/>
                  <a:pt x="3180" y="2130925"/>
                  <a:pt x="0" y="0"/>
                </a:cubicBezTo>
                <a:close/>
              </a:path>
            </a:pathLst>
          </a:custGeom>
          <a:solidFill>
            <a:srgbClr val="b2b2b2"/>
          </a:solidFill>
          <a:ln>
            <a:noFill/>
          </a:ln>
        </p:spPr>
        <p:style>
          <a:lnRef idx="2">
            <a:schemeClr val="accent1">
              <a:shade val="50000"/>
            </a:schemeClr>
          </a:lnRef>
          <a:fillRef idx="1">
            <a:schemeClr val="accent1"/>
          </a:fillRef>
          <a:effectRef idx="0">
            <a:schemeClr val="accent1"/>
          </a:effectRef>
          <a:fontRef idx="minor"/>
        </p:style>
      </p:sp>
      <p:sp>
        <p:nvSpPr>
          <p:cNvPr id="97" name="Rectangle 32"/>
          <p:cNvSpPr/>
          <p:nvPr/>
        </p:nvSpPr>
        <p:spPr>
          <a:xfrm rot="19061400">
            <a:off x="10681200" y="-732600"/>
            <a:ext cx="528840" cy="4314240"/>
          </a:xfrm>
          <a:custGeom>
            <a:avLst/>
            <a:gdLst>
              <a:gd name="textAreaLeft" fmla="*/ 0 w 528840"/>
              <a:gd name="textAreaRight" fmla="*/ 530280 w 528840"/>
              <a:gd name="textAreaTop" fmla="*/ 0 h 4314240"/>
              <a:gd name="textAreaBottom" fmla="*/ 4315680 h 4314240"/>
            </a:gdLst>
            <a:ahLst/>
            <a:rect l="textAreaLeft" t="textAreaTop" r="textAreaRight" b="textAreaBottom"/>
            <a:pathLst>
              <a:path w="530340" h="4315546">
                <a:moveTo>
                  <a:pt x="11748" y="0"/>
                </a:moveTo>
                <a:lnTo>
                  <a:pt x="530340" y="473694"/>
                </a:lnTo>
                <a:lnTo>
                  <a:pt x="524835" y="3727355"/>
                </a:lnTo>
                <a:lnTo>
                  <a:pt x="0" y="4315546"/>
                </a:lnTo>
                <a:cubicBezTo>
                  <a:pt x="6808" y="2189895"/>
                  <a:pt x="4940" y="2125651"/>
                  <a:pt x="11748" y="0"/>
                </a:cubicBezTo>
                <a:close/>
              </a:path>
            </a:pathLst>
          </a:custGeom>
          <a:solidFill>
            <a:srgbClr val="808080"/>
          </a:solidFill>
          <a:ln>
            <a:noFill/>
          </a:ln>
        </p:spPr>
        <p:style>
          <a:lnRef idx="2">
            <a:schemeClr val="accent1">
              <a:shade val="50000"/>
            </a:schemeClr>
          </a:lnRef>
          <a:fillRef idx="1">
            <a:schemeClr val="accent1"/>
          </a:fillRef>
          <a:effectRef idx="0">
            <a:schemeClr val="accent1"/>
          </a:effectRef>
          <a:fontRef idx="minor"/>
        </p:style>
      </p:sp>
      <p:sp>
        <p:nvSpPr>
          <p:cNvPr id="98" name=""/>
          <p:cNvSpPr/>
          <p:nvPr/>
        </p:nvSpPr>
        <p:spPr>
          <a:xfrm>
            <a:off x="11520000" y="6232680"/>
            <a:ext cx="511920" cy="42624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fld id="{E792F082-3A04-41AD-BCB8-02CF56AE4146}" type="slidenum">
              <a:rPr b="0" lang="fr-FR" sz="2400" spc="-1" strike="noStrike">
                <a:solidFill>
                  <a:srgbClr val="282f39"/>
                </a:solidFill>
                <a:latin typeface="Times New Roman"/>
                <a:ea typeface="DejaVu Sans"/>
              </a:rPr>
              <a:t>&lt;numéro&gt;</a:t>
            </a:fld>
            <a:endParaRPr b="0" lang="fr-FR" sz="2400" spc="-1" strike="noStrike">
              <a:latin typeface="Arial"/>
            </a:endParaRPr>
          </a:p>
        </p:txBody>
      </p:sp>
      <p:pic>
        <p:nvPicPr>
          <p:cNvPr id="99" name="" descr=""/>
          <p:cNvPicPr/>
          <p:nvPr/>
        </p:nvPicPr>
        <p:blipFill>
          <a:blip r:embed="rId1"/>
          <a:stretch/>
        </p:blipFill>
        <p:spPr>
          <a:xfrm>
            <a:off x="10980000" y="0"/>
            <a:ext cx="1211040" cy="1111320"/>
          </a:xfrm>
          <a:prstGeom prst="rect">
            <a:avLst/>
          </a:prstGeom>
          <a:ln w="72000">
            <a:noFill/>
          </a:ln>
        </p:spPr>
      </p:pic>
      <p:pic>
        <p:nvPicPr>
          <p:cNvPr id="100" name="" descr=""/>
          <p:cNvPicPr/>
          <p:nvPr/>
        </p:nvPicPr>
        <p:blipFill>
          <a:blip r:embed="rId2"/>
          <a:stretch/>
        </p:blipFill>
        <p:spPr>
          <a:xfrm>
            <a:off x="1440000" y="1260000"/>
            <a:ext cx="7198920" cy="1987920"/>
          </a:xfrm>
          <a:prstGeom prst="rect">
            <a:avLst/>
          </a:prstGeom>
          <a:ln w="72000">
            <a:noFill/>
          </a:ln>
        </p:spPr>
      </p:pic>
      <p:sp>
        <p:nvSpPr>
          <p:cNvPr id="101" name=""/>
          <p:cNvSpPr/>
          <p:nvPr/>
        </p:nvSpPr>
        <p:spPr>
          <a:xfrm>
            <a:off x="180000" y="900000"/>
            <a:ext cx="7378920" cy="35892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200" spc="-1" strike="noStrike">
                <a:solidFill>
                  <a:srgbClr val="282f39"/>
                </a:solidFill>
                <a:latin typeface="Arial"/>
                <a:ea typeface="DejaVu Sans"/>
              </a:rPr>
              <a:t>J’ai utilisé une cross Validation cv=10 pour l’évaluation des modèles</a:t>
            </a:r>
            <a:endParaRPr b="0" lang="fr-FR" sz="1200" spc="-1" strike="noStrike">
              <a:latin typeface="Arial"/>
            </a:endParaRPr>
          </a:p>
        </p:txBody>
      </p:sp>
      <p:pic>
        <p:nvPicPr>
          <p:cNvPr id="102" name="" descr=""/>
          <p:cNvPicPr/>
          <p:nvPr/>
        </p:nvPicPr>
        <p:blipFill>
          <a:blip r:embed="rId3"/>
          <a:stretch/>
        </p:blipFill>
        <p:spPr>
          <a:xfrm>
            <a:off x="1080000" y="3780000"/>
            <a:ext cx="7378920" cy="2034360"/>
          </a:xfrm>
          <a:prstGeom prst="rect">
            <a:avLst/>
          </a:prstGeom>
          <a:ln w="72000">
            <a:noFill/>
          </a:ln>
        </p:spPr>
      </p:pic>
      <p:sp>
        <p:nvSpPr>
          <p:cNvPr id="103" name=""/>
          <p:cNvSpPr/>
          <p:nvPr/>
        </p:nvSpPr>
        <p:spPr>
          <a:xfrm>
            <a:off x="360000" y="3420000"/>
            <a:ext cx="5758920" cy="43056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200" spc="-1" strike="noStrike">
                <a:solidFill>
                  <a:srgbClr val="282f39"/>
                </a:solidFill>
                <a:latin typeface="Arial"/>
                <a:ea typeface="DejaVu Sans"/>
              </a:rPr>
              <a:t>En prenant en compte le déséquilibre des classes,les résultats  sont meilleurs</a:t>
            </a:r>
            <a:endParaRPr b="0" lang="fr-FR" sz="1200" spc="-1" strike="noStrike">
              <a:latin typeface="Arial"/>
            </a:endParaRPr>
          </a:p>
        </p:txBody>
      </p:sp>
      <p:sp>
        <p:nvSpPr>
          <p:cNvPr id="104" name=""/>
          <p:cNvSpPr/>
          <p:nvPr/>
        </p:nvSpPr>
        <p:spPr>
          <a:xfrm>
            <a:off x="253440" y="5801400"/>
            <a:ext cx="10725480" cy="60120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200" spc="-1" strike="noStrike">
                <a:solidFill>
                  <a:srgbClr val="282f39"/>
                </a:solidFill>
                <a:latin typeface="Arial"/>
                <a:ea typeface="DejaVu Sans"/>
              </a:rPr>
              <a:t>Je conserve uniquement les 3 meilleurs modèles pour affiner les paramètres de class_weight. Il s'agit de :</a:t>
            </a:r>
            <a:endParaRPr b="0" lang="fr-FR" sz="1200" spc="-1" strike="noStrike">
              <a:latin typeface="Arial"/>
            </a:endParaRPr>
          </a:p>
          <a:p>
            <a:pPr>
              <a:lnSpc>
                <a:spcPct val="100000"/>
              </a:lnSpc>
            </a:pPr>
            <a:endParaRPr b="0" lang="fr-FR" sz="1200" spc="-1" strike="noStrike">
              <a:latin typeface="Arial"/>
            </a:endParaRPr>
          </a:p>
          <a:p>
            <a:pPr>
              <a:lnSpc>
                <a:spcPct val="100000"/>
              </a:lnSpc>
            </a:pPr>
            <a:r>
              <a:rPr b="0" lang="fr-FR" sz="1200" spc="-1" strike="noStrike">
                <a:solidFill>
                  <a:srgbClr val="282f39"/>
                </a:solidFill>
                <a:latin typeface="Arial"/>
                <a:ea typeface="DejaVu Sans"/>
              </a:rPr>
              <a:t>LGBM_Classifier_balanced, Logistic_Regression_balanced, XGB_Classifier_Balanced</a:t>
            </a:r>
            <a:endParaRPr b="0" lang="fr-FR" sz="1200" spc="-1" strike="noStrike">
              <a:latin typeface="Arial"/>
            </a:endParaRPr>
          </a:p>
          <a:p>
            <a:pPr>
              <a:lnSpc>
                <a:spcPct val="100000"/>
              </a:lnSpc>
            </a:pPr>
            <a:endParaRPr b="0" lang="fr-FR" sz="1200" spc="-1" strike="noStrike">
              <a:latin typeface="Arial"/>
            </a:endParaRPr>
          </a:p>
          <a:p>
            <a:pPr>
              <a:lnSpc>
                <a:spcPct val="100000"/>
              </a:lnSpc>
            </a:pPr>
            <a:r>
              <a:rPr b="0" i="1" lang="fr-FR" sz="1000" spc="-1" strike="noStrike">
                <a:solidFill>
                  <a:srgbClr val="282f39"/>
                </a:solidFill>
                <a:latin typeface="Arial"/>
                <a:ea typeface="DejaVu Sans"/>
              </a:rPr>
              <a:t> </a:t>
            </a:r>
            <a:r>
              <a:rPr b="0" i="1" lang="fr-FR" sz="1000" spc="-1" strike="noStrike">
                <a:solidFill>
                  <a:srgbClr val="282f39"/>
                </a:solidFill>
                <a:latin typeface="Arial"/>
                <a:ea typeface="DejaVu Sans"/>
              </a:rPr>
              <a:t>linear_SVC_balanced a été écarté pour des questions pratiques de temps de calcul trop long </a:t>
            </a:r>
            <a:endParaRPr b="0" lang="fr-FR" sz="1000" spc="-1" strike="noStrike">
              <a:latin typeface="Arial"/>
            </a:endParaRPr>
          </a:p>
        </p:txBody>
      </p:sp>
      <p:sp>
        <p:nvSpPr>
          <p:cNvPr id="105" name=""/>
          <p:cNvSpPr/>
          <p:nvPr/>
        </p:nvSpPr>
        <p:spPr>
          <a:xfrm>
            <a:off x="900000" y="180000"/>
            <a:ext cx="7379640" cy="539640"/>
          </a:xfrm>
          <a:prstGeom prst="rect">
            <a:avLst/>
          </a:prstGeom>
          <a:gradFill rotWithShape="0">
            <a:gsLst>
              <a:gs pos="0">
                <a:srgbClr val="3faf46"/>
              </a:gs>
              <a:gs pos="100000">
                <a:srgbClr val="dee6ef"/>
              </a:gs>
            </a:gsLst>
            <a:lin ang="5340000"/>
          </a:gradFill>
          <a:ln w="72000">
            <a:noFill/>
          </a:ln>
          <a:effectLst>
            <a:outerShdw blurRad="0" dir="2700000" dist="101823" rotWithShape="0">
              <a:srgbClr val="808080"/>
            </a:outerShdw>
          </a:effectLst>
        </p:spPr>
        <p:style>
          <a:lnRef idx="0"/>
          <a:fillRef idx="0"/>
          <a:effectRef idx="0"/>
          <a:fontRef idx="minor"/>
        </p:style>
        <p:txBody>
          <a:bodyPr lIns="90000" rIns="90000" tIns="45000" bIns="45000" anchor="ctr">
            <a:noAutofit/>
          </a:bodyPr>
          <a:p>
            <a:pPr algn="ctr">
              <a:lnSpc>
                <a:spcPct val="100000"/>
              </a:lnSpc>
            </a:pPr>
            <a:r>
              <a:rPr b="0" lang="fr-FR" sz="2400" spc="-1" strike="noStrike">
                <a:solidFill>
                  <a:srgbClr val="282f39"/>
                </a:solidFill>
                <a:latin typeface="Bahnschrift SemiBold"/>
                <a:ea typeface="DejaVu Sans"/>
              </a:rPr>
              <a:t>IV. Modélisation et optimisation des paramètres</a:t>
            </a:r>
            <a:endParaRPr b="0" lang="fr-FR" sz="2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06" name="" descr=""/>
          <p:cNvPicPr/>
          <p:nvPr/>
        </p:nvPicPr>
        <p:blipFill>
          <a:blip r:embed="rId1"/>
          <a:stretch/>
        </p:blipFill>
        <p:spPr>
          <a:xfrm>
            <a:off x="144000" y="876240"/>
            <a:ext cx="5380920" cy="1799640"/>
          </a:xfrm>
          <a:prstGeom prst="rect">
            <a:avLst/>
          </a:prstGeom>
          <a:ln w="0">
            <a:noFill/>
          </a:ln>
        </p:spPr>
      </p:pic>
      <p:pic>
        <p:nvPicPr>
          <p:cNvPr id="107" name="" descr=""/>
          <p:cNvPicPr/>
          <p:nvPr/>
        </p:nvPicPr>
        <p:blipFill>
          <a:blip r:embed="rId2"/>
          <a:stretch/>
        </p:blipFill>
        <p:spPr>
          <a:xfrm>
            <a:off x="5128920" y="959040"/>
            <a:ext cx="5130720" cy="1678680"/>
          </a:xfrm>
          <a:prstGeom prst="rect">
            <a:avLst/>
          </a:prstGeom>
          <a:ln w="0">
            <a:noFill/>
          </a:ln>
        </p:spPr>
      </p:pic>
      <p:pic>
        <p:nvPicPr>
          <p:cNvPr id="108" name="" descr=""/>
          <p:cNvPicPr/>
          <p:nvPr/>
        </p:nvPicPr>
        <p:blipFill>
          <a:blip r:embed="rId3"/>
          <a:stretch/>
        </p:blipFill>
        <p:spPr>
          <a:xfrm>
            <a:off x="7740000" y="2998080"/>
            <a:ext cx="3059640" cy="2761560"/>
          </a:xfrm>
          <a:prstGeom prst="rect">
            <a:avLst/>
          </a:prstGeom>
          <a:ln w="0">
            <a:noFill/>
          </a:ln>
        </p:spPr>
      </p:pic>
      <p:sp>
        <p:nvSpPr>
          <p:cNvPr id="109" name="Rectangle 33"/>
          <p:cNvSpPr/>
          <p:nvPr/>
        </p:nvSpPr>
        <p:spPr>
          <a:xfrm rot="19061400">
            <a:off x="10305360" y="-893880"/>
            <a:ext cx="547200" cy="5368680"/>
          </a:xfrm>
          <a:custGeom>
            <a:avLst/>
            <a:gdLst>
              <a:gd name="textAreaLeft" fmla="*/ 0 w 547200"/>
              <a:gd name="textAreaRight" fmla="*/ 548640 w 547200"/>
              <a:gd name="textAreaTop" fmla="*/ 0 h 5368680"/>
              <a:gd name="textAreaBottom" fmla="*/ 5370120 h 5368680"/>
            </a:gdLst>
            <a:ahLst/>
            <a:rect l="textAreaLeft" t="textAreaTop" r="textAreaRight" b="textAreaBottom"/>
            <a:pathLst>
              <a:path w="548554" h="5370184">
                <a:moveTo>
                  <a:pt x="0" y="0"/>
                </a:moveTo>
                <a:lnTo>
                  <a:pt x="548554" y="489516"/>
                </a:lnTo>
                <a:cubicBezTo>
                  <a:pt x="545946" y="1923974"/>
                  <a:pt x="543337" y="3358433"/>
                  <a:pt x="540729" y="4792891"/>
                </a:cubicBezTo>
                <a:lnTo>
                  <a:pt x="8639" y="5370184"/>
                </a:lnTo>
                <a:cubicBezTo>
                  <a:pt x="5459" y="3239259"/>
                  <a:pt x="3180" y="2130925"/>
                  <a:pt x="0" y="0"/>
                </a:cubicBezTo>
                <a:close/>
              </a:path>
            </a:pathLst>
          </a:custGeom>
          <a:solidFill>
            <a:srgbClr val="b2b2b2"/>
          </a:solidFill>
          <a:ln>
            <a:noFill/>
          </a:ln>
        </p:spPr>
        <p:style>
          <a:lnRef idx="2">
            <a:schemeClr val="accent1">
              <a:shade val="50000"/>
            </a:schemeClr>
          </a:lnRef>
          <a:fillRef idx="1">
            <a:schemeClr val="accent1"/>
          </a:fillRef>
          <a:effectRef idx="0">
            <a:schemeClr val="accent1"/>
          </a:effectRef>
          <a:fontRef idx="minor"/>
        </p:style>
      </p:sp>
      <p:sp>
        <p:nvSpPr>
          <p:cNvPr id="110" name="Rectangle 47"/>
          <p:cNvSpPr/>
          <p:nvPr/>
        </p:nvSpPr>
        <p:spPr>
          <a:xfrm rot="19061400">
            <a:off x="10681200" y="-732600"/>
            <a:ext cx="528840" cy="4314240"/>
          </a:xfrm>
          <a:custGeom>
            <a:avLst/>
            <a:gdLst>
              <a:gd name="textAreaLeft" fmla="*/ 0 w 528840"/>
              <a:gd name="textAreaRight" fmla="*/ 530280 w 528840"/>
              <a:gd name="textAreaTop" fmla="*/ 0 h 4314240"/>
              <a:gd name="textAreaBottom" fmla="*/ 4315680 h 4314240"/>
            </a:gdLst>
            <a:ahLst/>
            <a:rect l="textAreaLeft" t="textAreaTop" r="textAreaRight" b="textAreaBottom"/>
            <a:pathLst>
              <a:path w="530340" h="4315546">
                <a:moveTo>
                  <a:pt x="11748" y="0"/>
                </a:moveTo>
                <a:lnTo>
                  <a:pt x="530340" y="473694"/>
                </a:lnTo>
                <a:lnTo>
                  <a:pt x="524835" y="3727355"/>
                </a:lnTo>
                <a:lnTo>
                  <a:pt x="0" y="4315546"/>
                </a:lnTo>
                <a:cubicBezTo>
                  <a:pt x="6808" y="2189895"/>
                  <a:pt x="4940" y="2125651"/>
                  <a:pt x="11748" y="0"/>
                </a:cubicBezTo>
                <a:close/>
              </a:path>
            </a:pathLst>
          </a:custGeom>
          <a:solidFill>
            <a:srgbClr val="808080"/>
          </a:solidFill>
          <a:ln>
            <a:noFill/>
          </a:ln>
        </p:spPr>
        <p:style>
          <a:lnRef idx="2">
            <a:schemeClr val="accent1">
              <a:shade val="50000"/>
            </a:schemeClr>
          </a:lnRef>
          <a:fillRef idx="1">
            <a:schemeClr val="accent1"/>
          </a:fillRef>
          <a:effectRef idx="0">
            <a:schemeClr val="accent1"/>
          </a:effectRef>
          <a:fontRef idx="minor"/>
        </p:style>
      </p:sp>
      <p:sp>
        <p:nvSpPr>
          <p:cNvPr id="111" name=""/>
          <p:cNvSpPr/>
          <p:nvPr/>
        </p:nvSpPr>
        <p:spPr>
          <a:xfrm>
            <a:off x="11520000" y="6232680"/>
            <a:ext cx="511920" cy="42624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fld id="{2E470C39-C2F7-4F8F-9AD9-050C2526D028}" type="slidenum">
              <a:rPr b="0" lang="fr-FR" sz="2400" spc="-1" strike="noStrike">
                <a:solidFill>
                  <a:srgbClr val="282f39"/>
                </a:solidFill>
                <a:latin typeface="Times New Roman"/>
                <a:ea typeface="DejaVu Sans"/>
              </a:rPr>
              <a:t>&lt;numéro&gt;</a:t>
            </a:fld>
            <a:endParaRPr b="0" lang="fr-FR" sz="2400" spc="-1" strike="noStrike">
              <a:latin typeface="Arial"/>
            </a:endParaRPr>
          </a:p>
        </p:txBody>
      </p:sp>
      <p:pic>
        <p:nvPicPr>
          <p:cNvPr id="112" name="" descr=""/>
          <p:cNvPicPr/>
          <p:nvPr/>
        </p:nvPicPr>
        <p:blipFill>
          <a:blip r:embed="rId4"/>
          <a:stretch/>
        </p:blipFill>
        <p:spPr>
          <a:xfrm>
            <a:off x="10980000" y="0"/>
            <a:ext cx="1211040" cy="1111320"/>
          </a:xfrm>
          <a:prstGeom prst="rect">
            <a:avLst/>
          </a:prstGeom>
          <a:ln w="72000">
            <a:noFill/>
          </a:ln>
        </p:spPr>
      </p:pic>
      <p:sp>
        <p:nvSpPr>
          <p:cNvPr id="113" name=""/>
          <p:cNvSpPr/>
          <p:nvPr/>
        </p:nvSpPr>
        <p:spPr>
          <a:xfrm>
            <a:off x="540000" y="5940000"/>
            <a:ext cx="10438920" cy="488880"/>
          </a:xfrm>
          <a:prstGeom prst="rect">
            <a:avLst/>
          </a:prstGeom>
          <a:noFill/>
          <a:ln w="72000">
            <a:noFill/>
          </a:ln>
        </p:spPr>
        <p:style>
          <a:lnRef idx="0"/>
          <a:fillRef idx="0"/>
          <a:effectRef idx="0"/>
          <a:fontRef idx="minor"/>
        </p:style>
        <p:txBody>
          <a:bodyPr lIns="90000" rIns="90000" tIns="45000" bIns="45000" anchor="t">
            <a:noAutofit/>
          </a:bodyPr>
          <a:p>
            <a:pPr>
              <a:lnSpc>
                <a:spcPct val="100000"/>
              </a:lnSpc>
            </a:pPr>
            <a:r>
              <a:rPr b="0" lang="fr-FR" sz="1000" spc="-1" strike="noStrike">
                <a:solidFill>
                  <a:srgbClr val="282f39"/>
                </a:solidFill>
                <a:latin typeface="Arial"/>
                <a:ea typeface="DejaVu Sans"/>
              </a:rPr>
              <a:t>Le modèle LightGBM obtient le meilleur résultat  avec un rapport de coût de 10 . </a:t>
            </a:r>
            <a:endParaRPr b="0" lang="fr-FR" sz="1000" spc="-1" strike="noStrike">
              <a:latin typeface="Arial"/>
            </a:endParaRPr>
          </a:p>
          <a:p>
            <a:pPr>
              <a:lnSpc>
                <a:spcPct val="100000"/>
              </a:lnSpc>
            </a:pPr>
            <a:endParaRPr b="0" lang="fr-FR" sz="1000" spc="-1" strike="noStrike">
              <a:latin typeface="Arial"/>
            </a:endParaRPr>
          </a:p>
        </p:txBody>
      </p:sp>
      <p:pic>
        <p:nvPicPr>
          <p:cNvPr id="114" name="" descr=""/>
          <p:cNvPicPr/>
          <p:nvPr/>
        </p:nvPicPr>
        <p:blipFill>
          <a:blip r:embed="rId5"/>
          <a:stretch/>
        </p:blipFill>
        <p:spPr>
          <a:xfrm>
            <a:off x="900000" y="3128760"/>
            <a:ext cx="2879640" cy="2630880"/>
          </a:xfrm>
          <a:prstGeom prst="rect">
            <a:avLst/>
          </a:prstGeom>
          <a:ln w="0">
            <a:noFill/>
          </a:ln>
        </p:spPr>
      </p:pic>
      <p:pic>
        <p:nvPicPr>
          <p:cNvPr id="115" name="" descr=""/>
          <p:cNvPicPr/>
          <p:nvPr/>
        </p:nvPicPr>
        <p:blipFill>
          <a:blip r:embed="rId6"/>
          <a:stretch/>
        </p:blipFill>
        <p:spPr>
          <a:xfrm>
            <a:off x="4241160" y="3060000"/>
            <a:ext cx="3498480" cy="2761560"/>
          </a:xfrm>
          <a:prstGeom prst="rect">
            <a:avLst/>
          </a:prstGeom>
          <a:ln w="0">
            <a:noFill/>
          </a:ln>
        </p:spPr>
      </p:pic>
      <p:sp>
        <p:nvSpPr>
          <p:cNvPr id="116" name=""/>
          <p:cNvSpPr/>
          <p:nvPr/>
        </p:nvSpPr>
        <p:spPr>
          <a:xfrm>
            <a:off x="180000" y="360000"/>
            <a:ext cx="8389800" cy="5990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tabLst>
                <a:tab algn="l" pos="408240"/>
              </a:tabLst>
            </a:pPr>
            <a:r>
              <a:rPr b="0" lang="fr-FR" sz="1600" spc="-1" strike="noStrike" u="sng">
                <a:solidFill>
                  <a:srgbClr val="282f39"/>
                </a:solidFill>
                <a:uFillTx/>
                <a:latin typeface="Bahnschrift SemiBold"/>
                <a:ea typeface="DejaVu Sans"/>
              </a:rPr>
              <a:t>Tuning des hyper-paramètres du Cost Sensitive learning sur les 3 modèles retenus</a:t>
            </a:r>
            <a:endParaRPr b="0" lang="fr-FR" sz="1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Custom 5">
      <a:dk1>
        <a:srgbClr val="282f39"/>
      </a:dk1>
      <a:lt1>
        <a:srgbClr val="ffffff"/>
      </a:lt1>
      <a:dk2>
        <a:srgbClr val="000000"/>
      </a:dk2>
      <a:lt2>
        <a:srgbClr val="eeeeee"/>
      </a:lt2>
      <a:accent1>
        <a:srgbClr val="c2c923"/>
      </a:accent1>
      <a:accent2>
        <a:srgbClr val="42afb6"/>
      </a:accent2>
      <a:accent3>
        <a:srgbClr val="074d67"/>
      </a:accent3>
      <a:accent4>
        <a:srgbClr val="cb1b4a"/>
      </a:accent4>
      <a:accent5>
        <a:srgbClr val="fcb414"/>
      </a:accent5>
      <a:accent6>
        <a:srgbClr val="007a7d"/>
      </a:accent6>
      <a:hlink>
        <a:srgbClr val="1eb7ef"/>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14522</TotalTime>
  <Application>LibreOffice/7.4.1.2$Windows_X86_64 LibreOffice_project/3c58a8f3a960df8bc8fd77b461821e42c061c5f0</Application>
  <AppVersion>15.0000</AppVersion>
  <Words>40</Words>
  <Paragraphs>12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2017-12-05T16:25:52Z</dcterms:created>
  <dc:creator>Igor</dc:creator>
  <dc:description/>
  <dc:language>fr-FR</dc:language>
  <cp:lastModifiedBy/>
  <dcterms:modified xsi:type="dcterms:W3CDTF">2023-08-31T18:23:51Z</dcterms:modified>
  <cp:revision>1030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2</vt:i4>
  </property>
</Properties>
</file>