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3.jpeg" ContentType="image/jpe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8B7C7C0-80AC-4DD4-9382-0083E3D5F2BC}"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27"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8"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0D24EA9-281B-4AD7-93E2-E3220BA4F5A3}"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2A50435-355E-4359-9606-7D297854E161}"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35"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6"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7"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8"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9"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40"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178D76A-8FC1-40A2-AFCC-89924486722F}"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6"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5531D55-91C8-4F7F-8C51-2C69ECCEE270}"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BE888B5-E4B1-4649-AA89-12B043F2911E}"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1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1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6638290-82FF-44F6-8738-BDBD3755B592}"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62BBDC-968D-4E3D-A0C0-56421519661D}"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2920" cy="11063520"/>
          </a:xfrm>
          <a:prstGeom prst="rect">
            <a:avLst/>
          </a:prstGeom>
          <a:noFill/>
          <a:ln w="0">
            <a:noFill/>
          </a:ln>
        </p:spPr>
        <p:txBody>
          <a:bodyPr lIns="0" rIns="0" tIns="0" bIns="0" anchor="ctr">
            <a:noAutofit/>
          </a:bodyPr>
          <a:p>
            <a:pPr algn="ctr"/>
            <a:endParaRPr b="0" lang="fr-F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35500F7-8E24-4410-B935-A047BC4F5984}"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1FEEBD-37C6-448A-9260-4FE2D72BA974}"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19"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7B7A8E0-E8F0-4E4D-A3D0-A4608AB34E30}"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5"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719EA2-C378-4EA5-AC82-B0442F08D3E6}"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latin typeface="Times New Roman"/>
              </a:defRPr>
            </a:lvl1pPr>
          </a:lstStyle>
          <a:p>
            <a:pPr indent="0" algn="ctr">
              <a:lnSpc>
                <a:spcPct val="100000"/>
              </a:lnSpc>
              <a:buNone/>
              <a:tabLst>
                <a:tab algn="l" pos="0"/>
              </a:tabLst>
            </a:pPr>
            <a:r>
              <a:rPr b="0" lang="fr-FR" sz="1400" spc="-1" strike="noStrike">
                <a:latin typeface="Times New Roman"/>
              </a:rPr>
              <a:t>&lt;pied de page&gt;</a:t>
            </a:r>
            <a:endParaRPr b="0" lang="fr-FR" sz="1400" spc="-1" strike="noStrike">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GB" sz="1200" spc="-1" strike="noStrike">
                <a:solidFill>
                  <a:srgbClr val="8e8f91"/>
                </a:solidFill>
                <a:latin typeface="Calibri"/>
              </a:defRPr>
            </a:lvl1pPr>
          </a:lstStyle>
          <a:p>
            <a:pPr indent="0" algn="r">
              <a:lnSpc>
                <a:spcPct val="100000"/>
              </a:lnSpc>
              <a:buNone/>
              <a:tabLst>
                <a:tab algn="l" pos="0"/>
              </a:tabLst>
            </a:pPr>
            <a:fld id="{AE6F24AD-8310-4F1F-BE53-F9BDD8DCCE60}" type="slidenum">
              <a:rPr b="0" lang="en-GB" sz="1200" spc="-1" strike="noStrike">
                <a:solidFill>
                  <a:srgbClr val="8e8f91"/>
                </a:solidFill>
                <a:latin typeface="Calibri"/>
              </a:rPr>
              <a:t>&lt;numéro&gt;</a:t>
            </a:fld>
            <a:endParaRPr b="0" lang="fr-FR" sz="1200" spc="-1" strike="noStrike">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fr-FR" sz="1400" spc="-1" strike="noStrike">
                <a:latin typeface="Times New Roman"/>
              </a:defRPr>
            </a:lvl1pPr>
          </a:lstStyle>
          <a:p>
            <a:pPr indent="0">
              <a:buNone/>
            </a:pPr>
            <a:r>
              <a:rPr b="0" lang="fr-FR" sz="1400" spc="-1" strike="noStrike">
                <a:latin typeface="Times New Roman"/>
              </a:rPr>
              <a:t>&lt;date/heure&gt;</a:t>
            </a:r>
            <a:endParaRPr b="0" lang="fr-F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2.png"/><Relationship Id="rId3" Type="http://schemas.openxmlformats.org/officeDocument/2006/relationships/image" Target="../media/image23.jpe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5.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0" Type="http://schemas.openxmlformats.org/officeDocument/2006/relationships/image" Target="../media/image54.png"/><Relationship Id="rId11" Type="http://schemas.openxmlformats.org/officeDocument/2006/relationships/image" Target="../media/image55.png"/><Relationship Id="rId1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3.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1.png"/><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1.png"/><Relationship Id="rId4" Type="http://schemas.openxmlformats.org/officeDocument/2006/relationships/image" Target="../media/image69.png"/><Relationship Id="rId5"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ithub.com/sd1208/P7_scoring" TargetMode="External"/><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TextBox 10"/>
          <p:cNvSpPr/>
          <p:nvPr/>
        </p:nvSpPr>
        <p:spPr>
          <a:xfrm>
            <a:off x="1260000" y="933120"/>
            <a:ext cx="5399280" cy="1406160"/>
          </a:xfrm>
          <a:prstGeom prst="rect">
            <a:avLst/>
          </a:prstGeom>
          <a:noFill/>
          <a:ln w="0">
            <a:noFill/>
          </a:ln>
        </p:spPr>
        <p:style>
          <a:lnRef idx="0"/>
          <a:fillRef idx="0"/>
          <a:effectRef idx="0"/>
          <a:fontRef idx="minor"/>
        </p:style>
        <p:txBody>
          <a:bodyPr lIns="90000" rIns="90000" tIns="45000" bIns="45000" anchor="t">
            <a:spAutoFit/>
          </a:bodyPr>
          <a:p>
            <a:pPr>
              <a:lnSpc>
                <a:spcPct val="80000"/>
              </a:lnSpc>
              <a:tabLst>
                <a:tab algn="l" pos="0"/>
              </a:tabLst>
            </a:pPr>
            <a:r>
              <a:rPr b="1" lang="en-US" sz="3600" spc="-1" strike="noStrike">
                <a:solidFill>
                  <a:srgbClr val="282f39"/>
                </a:solidFill>
                <a:latin typeface="DejaVu Sans"/>
                <a:ea typeface="Noto Sans Disp SemCond SemBd"/>
              </a:rPr>
              <a:t>Implémenter un</a:t>
            </a:r>
            <a:endParaRPr b="0" lang="fr-FR" sz="3600" spc="-1" strike="noStrike">
              <a:latin typeface="Arial"/>
            </a:endParaRPr>
          </a:p>
          <a:p>
            <a:pPr>
              <a:lnSpc>
                <a:spcPct val="80000"/>
              </a:lnSpc>
              <a:tabLst>
                <a:tab algn="l" pos="0"/>
              </a:tabLst>
            </a:pPr>
            <a:endParaRPr b="0" lang="fr-FR" sz="3600" spc="-1" strike="noStrike">
              <a:latin typeface="Arial"/>
            </a:endParaRPr>
          </a:p>
          <a:p>
            <a:pPr>
              <a:lnSpc>
                <a:spcPct val="80000"/>
              </a:lnSpc>
              <a:tabLst>
                <a:tab algn="l" pos="0"/>
              </a:tabLst>
            </a:pPr>
            <a:r>
              <a:rPr b="1" lang="en-US" sz="3600" spc="-1" strike="noStrike">
                <a:solidFill>
                  <a:srgbClr val="282f39"/>
                </a:solidFill>
                <a:latin typeface="DejaVu Sans"/>
                <a:ea typeface="Noto Sans Disp SemCond SemBd"/>
              </a:rPr>
              <a:t> </a:t>
            </a:r>
            <a:r>
              <a:rPr b="1" lang="en-US" sz="3600" spc="-1" strike="noStrike">
                <a:solidFill>
                  <a:srgbClr val="282f39"/>
                </a:solidFill>
                <a:latin typeface="DejaVu Sans"/>
                <a:ea typeface="Noto Sans Disp SemCond SemBd"/>
              </a:rPr>
              <a:t>modèle de scoring</a:t>
            </a:r>
            <a:endParaRPr b="0" lang="fr-FR" sz="3600" spc="-1" strike="noStrike">
              <a:latin typeface="Arial"/>
            </a:endParaRPr>
          </a:p>
        </p:txBody>
      </p:sp>
      <p:sp>
        <p:nvSpPr>
          <p:cNvPr id="42" name="Rectangle 9"/>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43" name="Rectangle 11"/>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44"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78A10409-2AAD-44F3-8062-9A94B2899571}"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45" name=""/>
          <p:cNvSpPr/>
          <p:nvPr/>
        </p:nvSpPr>
        <p:spPr>
          <a:xfrm>
            <a:off x="180000" y="5940000"/>
            <a:ext cx="2159280" cy="8413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Projet 7  Data Scientist</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Openclassrooms</a:t>
            </a:r>
            <a:endParaRPr b="0" lang="fr-FR" sz="1000" spc="-1" strike="noStrike">
              <a:latin typeface="Arial"/>
            </a:endParaRPr>
          </a:p>
          <a:p>
            <a:pPr>
              <a:lnSpc>
                <a:spcPct val="100000"/>
              </a:lnSpc>
            </a:pPr>
            <a:endParaRPr b="0" lang="fr-FR" sz="1000" spc="-1" strike="noStrike">
              <a:latin typeface="Arial"/>
            </a:endParaRPr>
          </a:p>
          <a:p>
            <a:pPr>
              <a:lnSpc>
                <a:spcPct val="100000"/>
              </a:lnSpc>
              <a:tabLst>
                <a:tab algn="l" pos="408240"/>
              </a:tabLst>
            </a:pPr>
            <a:r>
              <a:rPr b="0" i="1" lang="fr-FR" sz="1300" spc="-1" strike="noStrike">
                <a:solidFill>
                  <a:srgbClr val="282f39"/>
                </a:solidFill>
                <a:latin typeface="Arial"/>
                <a:ea typeface="Microsoft YaHei"/>
              </a:rPr>
              <a:t> </a:t>
            </a:r>
            <a:r>
              <a:rPr b="0" i="1" lang="fr-FR" sz="1000" spc="-1" strike="noStrike">
                <a:solidFill>
                  <a:srgbClr val="282f39"/>
                </a:solidFill>
                <a:latin typeface="Arial"/>
                <a:ea typeface="Microsoft YaHei"/>
              </a:rPr>
              <a:t>Serge Davister 09/2023</a:t>
            </a:r>
            <a:endParaRPr b="0" lang="fr-FR" sz="1000" spc="-1" strike="noStrike">
              <a:latin typeface="Arial"/>
            </a:endParaRPr>
          </a:p>
        </p:txBody>
      </p:sp>
      <p:pic>
        <p:nvPicPr>
          <p:cNvPr id="46" name="" descr=""/>
          <p:cNvPicPr/>
          <p:nvPr/>
        </p:nvPicPr>
        <p:blipFill>
          <a:blip r:embed="rId1"/>
          <a:stretch/>
        </p:blipFill>
        <p:spPr>
          <a:xfrm>
            <a:off x="3931920" y="2700000"/>
            <a:ext cx="3239280" cy="2972520"/>
          </a:xfrm>
          <a:prstGeom prst="rect">
            <a:avLst/>
          </a:prstGeom>
          <a:ln w="72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Rectangle 39"/>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32"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404AFC90-1E20-45AA-9328-C831BE414851}"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33"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Feature Selection</a:t>
            </a:r>
            <a:endParaRPr b="0" lang="fr-FR" sz="1300" spc="-1" strike="noStrike">
              <a:latin typeface="Arial"/>
            </a:endParaRPr>
          </a:p>
        </p:txBody>
      </p:sp>
      <p:pic>
        <p:nvPicPr>
          <p:cNvPr id="134" name="" descr=""/>
          <p:cNvPicPr/>
          <p:nvPr/>
        </p:nvPicPr>
        <p:blipFill>
          <a:blip r:embed="rId1"/>
          <a:stretch/>
        </p:blipFill>
        <p:spPr>
          <a:xfrm>
            <a:off x="10980000" y="0"/>
            <a:ext cx="1176120" cy="1079280"/>
          </a:xfrm>
          <a:prstGeom prst="rect">
            <a:avLst/>
          </a:prstGeom>
          <a:ln w="72000">
            <a:noFill/>
          </a:ln>
        </p:spPr>
      </p:pic>
      <p:sp>
        <p:nvSpPr>
          <p:cNvPr id="135" name="Rectangle 40"/>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pic>
        <p:nvPicPr>
          <p:cNvPr id="136" name="" descr=""/>
          <p:cNvPicPr/>
          <p:nvPr/>
        </p:nvPicPr>
        <p:blipFill>
          <a:blip r:embed="rId2"/>
          <a:stretch/>
        </p:blipFill>
        <p:spPr>
          <a:xfrm>
            <a:off x="1620000" y="835560"/>
            <a:ext cx="6479280" cy="2256840"/>
          </a:xfrm>
          <a:prstGeom prst="rect">
            <a:avLst/>
          </a:prstGeom>
          <a:ln w="72000">
            <a:noFill/>
          </a:ln>
        </p:spPr>
      </p:pic>
      <p:sp>
        <p:nvSpPr>
          <p:cNvPr id="137" name=""/>
          <p:cNvSpPr/>
          <p:nvPr/>
        </p:nvSpPr>
        <p:spPr>
          <a:xfrm>
            <a:off x="540000" y="3203640"/>
            <a:ext cx="11159280" cy="36356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Il y a 8,1 % de clients en difficulté de paiement contre 91.9% sans difficulté. En ML, cette différence importante de classes peut nuire à la fiabilité des prédictions .</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1. solution au niveau des données.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On peut ré-équilibrer les classes en augmentant artificiellement le nombre de données dans la classe minoritaire (upsampling ou sur-échantillonnage) ou en réduisant dans la classe majoritaire ( downsampling ou sous-échantillonnage)</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en downsampling : On peut retirer aléatoirement des points de la classe majoritaire pour réduire le déséquilibre. Une autre possibilité est de créer des paires de points appelées </a:t>
            </a:r>
            <a:r>
              <a:rPr b="1" lang="fr-FR" sz="1000" spc="-1" strike="noStrike">
                <a:solidFill>
                  <a:srgbClr val="282f39"/>
                </a:solidFill>
                <a:latin typeface="Arial"/>
                <a:ea typeface="DejaVu Sans"/>
              </a:rPr>
              <a:t>Tomek link</a:t>
            </a:r>
            <a:r>
              <a:rPr b="0" lang="fr-FR" sz="1000" spc="-1" strike="noStrike">
                <a:solidFill>
                  <a:srgbClr val="282f39"/>
                </a:solidFill>
                <a:latin typeface="Arial"/>
                <a:ea typeface="DejaVu Sans"/>
              </a:rPr>
              <a:t> constituées d'un point de la classe majoritaire proche d'un point de la classe minoritaire et d'éliminer le point de la classe majoritaire. Cette technique permet en outre de supprimer les outliers et de réduire la variance de la classe majoritaire.</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en upsampling : on va créer de nouveaux points à partir de points existants de la classe minoritaire (similaire à la DATA AUGMENTATION utilisée pour réduire l'overfitting).On sélectionne des points de la classe minoritaire. Pour chacun des points on recherche les k plus proches voisins et on crée un point synthétique appartenant à la classe minoritaire.</a:t>
            </a:r>
            <a:endParaRPr b="0" lang="fr-FR" sz="1000" spc="-1" strike="noStrike">
              <a:latin typeface="Arial"/>
            </a:endParaRPr>
          </a:p>
          <a:p>
            <a:pPr>
              <a:lnSpc>
                <a:spcPct val="100000"/>
              </a:lnSpc>
            </a:pPr>
            <a:r>
              <a:rPr b="1" lang="fr-FR" sz="1000" spc="-1" strike="noStrike">
                <a:solidFill>
                  <a:srgbClr val="282f39"/>
                </a:solidFill>
                <a:latin typeface="Arial"/>
                <a:ea typeface="DejaVu Sans"/>
              </a:rPr>
              <a:t>SMOTE</a:t>
            </a:r>
            <a:r>
              <a:rPr b="0" lang="fr-FR" sz="1000" spc="-1" strike="noStrike">
                <a:solidFill>
                  <a:srgbClr val="282f39"/>
                </a:solidFill>
                <a:latin typeface="Arial"/>
                <a:ea typeface="DejaVu Sans"/>
              </a:rPr>
              <a:t> : Synthetic Minority Oversampling Technic ou suréchantillonnage minoritaire synthétique</a:t>
            </a:r>
            <a:endParaRPr b="0" lang="fr-FR" sz="1000" spc="-1" strike="noStrike">
              <a:latin typeface="Arial"/>
            </a:endParaRPr>
          </a:p>
          <a:p>
            <a:pPr>
              <a:lnSpc>
                <a:spcPct val="100000"/>
              </a:lnSpc>
            </a:pPr>
            <a:r>
              <a:rPr b="0" lang="fr-FR" sz="1000" spc="-1" strike="noStrike">
                <a:solidFill>
                  <a:srgbClr val="282f39"/>
                </a:solidFill>
                <a:latin typeface="Arial"/>
                <a:ea typeface="DejaVu Sans"/>
              </a:rPr>
              <a:t>A</a:t>
            </a:r>
            <a:r>
              <a:rPr b="1" lang="fr-FR" sz="1000" spc="-1" strike="noStrike">
                <a:solidFill>
                  <a:srgbClr val="282f39"/>
                </a:solidFill>
                <a:latin typeface="Arial"/>
                <a:ea typeface="DejaVu Sans"/>
              </a:rPr>
              <a:t>DASYN</a:t>
            </a:r>
            <a:r>
              <a:rPr b="0" lang="fr-FR" sz="1000" spc="-1" strike="noStrike">
                <a:solidFill>
                  <a:srgbClr val="282f39"/>
                </a:solidFill>
                <a:latin typeface="Arial"/>
                <a:ea typeface="DejaVu Sans"/>
              </a:rPr>
              <a:t> : ADAptive SYNthetic sampling ou échantillonnage synthétique adaptatif.Ici le nombre d' échantillons synthétiques généré est proportionnel au nombre d'échantillons sélectionnés qui ne sont pas de la classe minoritaire. En conséquence , l'algorithme va générés plus d'exemples synthétiques dans les zones où les échantillons de la classe minoritaire sont rares.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2. solution de résolution au niveau des algorithmes.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On affecte un poids plus important à la classe minoritaire.( apprentissage sensible aux coûts) En pratique, on va spécifier à notre modèle que le fait de bien classer un point de la classe minoritaire est plus important que de bien classer un point de la classe majoritaire. De cette façon on s’arrange pour qu’une erreur de classification d’un point de la classe minoritaire soit considérée par le modèle comme étant plus grave qu’une erreur de classification sur la classe majoritaire. L'objectif des modèles de machine learning étant de toujours d’optimiser un paramètre prédéfini, l’optimisation du gain va inciter l’algorithme à donner plus d’importance à la classe minoritaire et donc à améliorer les prédictions sur celle-ci.</a:t>
            </a:r>
            <a:endParaRPr b="0" lang="fr-FR" sz="1000" spc="-1" strike="noStrike">
              <a:latin typeface="Arial"/>
            </a:endParaRPr>
          </a:p>
          <a:p>
            <a:pPr>
              <a:lnSpc>
                <a:spcPct val="100000"/>
              </a:lnSpc>
            </a:pPr>
            <a:endParaRPr b="0" lang="fr-FR" sz="1000" spc="-1" strike="noStrike">
              <a:latin typeface="Arial"/>
            </a:endParaRPr>
          </a:p>
          <a:p>
            <a:pPr>
              <a:lnSpc>
                <a:spcPct val="100000"/>
              </a:lnSpc>
            </a:pPr>
            <a:endParaRPr b="0" lang="fr-FR" sz="1000" spc="-1" strike="noStrike">
              <a:latin typeface="Arial"/>
            </a:endParaRPr>
          </a:p>
        </p:txBody>
      </p:sp>
      <p:sp>
        <p:nvSpPr>
          <p:cNvPr id="138" name=""/>
          <p:cNvSpPr/>
          <p:nvPr/>
        </p:nvSpPr>
        <p:spPr>
          <a:xfrm>
            <a:off x="1800000" y="540360"/>
            <a:ext cx="6479280" cy="6015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Nombre de clients « sans difficulté » Vs Nombre de clients « avec difficultés de paiement »</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41"/>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40"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169B22D5-1A09-4DDA-AFAB-3B46C212958F}"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41"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Choix des métriques</a:t>
            </a:r>
            <a:endParaRPr b="0" lang="fr-FR" sz="1300" spc="-1" strike="noStrike">
              <a:latin typeface="Arial"/>
            </a:endParaRPr>
          </a:p>
        </p:txBody>
      </p:sp>
      <p:pic>
        <p:nvPicPr>
          <p:cNvPr id="142" name="" descr=""/>
          <p:cNvPicPr/>
          <p:nvPr/>
        </p:nvPicPr>
        <p:blipFill>
          <a:blip r:embed="rId1"/>
          <a:stretch/>
        </p:blipFill>
        <p:spPr>
          <a:xfrm>
            <a:off x="10980000" y="0"/>
            <a:ext cx="1176120" cy="1079280"/>
          </a:xfrm>
          <a:prstGeom prst="rect">
            <a:avLst/>
          </a:prstGeom>
          <a:ln w="72000">
            <a:noFill/>
          </a:ln>
        </p:spPr>
      </p:pic>
      <p:sp>
        <p:nvSpPr>
          <p:cNvPr id="143" name="Rectangle 42"/>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44" name=""/>
          <p:cNvSpPr/>
          <p:nvPr/>
        </p:nvSpPr>
        <p:spPr>
          <a:xfrm>
            <a:off x="0" y="720000"/>
            <a:ext cx="9298080" cy="2159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100" spc="-1" strike="noStrike">
                <a:solidFill>
                  <a:srgbClr val="282f39"/>
                </a:solidFill>
                <a:latin typeface="Arial"/>
                <a:ea typeface="DejaVu Sans"/>
              </a:rPr>
              <a:t>Avec des données déséquilibrées, il faut opter pour des métriques qui sont moins influencées par la classe majoritaire tels que le </a:t>
            </a:r>
            <a:r>
              <a:rPr b="1" lang="fr-FR" sz="1100" spc="-1" strike="noStrike">
                <a:solidFill>
                  <a:srgbClr val="282f39"/>
                </a:solidFill>
                <a:latin typeface="Arial"/>
                <a:ea typeface="DejaVu Sans"/>
              </a:rPr>
              <a:t>recall</a:t>
            </a:r>
            <a:r>
              <a:rPr b="0" lang="fr-FR" sz="1100" spc="-1" strike="noStrike">
                <a:solidFill>
                  <a:srgbClr val="282f39"/>
                </a:solidFill>
                <a:latin typeface="Arial"/>
                <a:ea typeface="DejaVu Sans"/>
              </a:rPr>
              <a:t> et le</a:t>
            </a:r>
            <a:r>
              <a:rPr b="1" lang="fr-FR" sz="1100" spc="-1" strike="noStrike">
                <a:solidFill>
                  <a:srgbClr val="282f39"/>
                </a:solidFill>
                <a:latin typeface="Arial"/>
                <a:ea typeface="DejaVu Sans"/>
              </a:rPr>
              <a:t> F-score</a:t>
            </a:r>
            <a:r>
              <a:rPr b="0" lang="fr-FR" sz="1100" spc="-1" strike="noStrike">
                <a:solidFill>
                  <a:srgbClr val="282f39"/>
                </a:solidFill>
                <a:latin typeface="Arial"/>
                <a:ea typeface="DejaVu Sans"/>
              </a:rPr>
              <a:t>.Si on ne le fait pas ,on peut penser que le modèle donne de bons résultats parce que le score est élevé alors que les prédictions ne sont correctes que pour la classe majoritaire et qu'une grande partie des points de la classe minoritaire sont mal classifiés. Le score est affecté par le déséquilibre des classes. De plus dans notre cas, une erreur de prédiction est plus dommageable que l'autre.</a:t>
            </a:r>
            <a:endParaRPr b="0" lang="fr-FR" sz="1100" spc="-1" strike="noStrike">
              <a:latin typeface="Arial"/>
            </a:endParaRPr>
          </a:p>
          <a:p>
            <a:pPr>
              <a:lnSpc>
                <a:spcPct val="100000"/>
              </a:lnSpc>
            </a:pPr>
            <a:endParaRPr b="0" lang="fr-FR" sz="1100" spc="-1" strike="noStrike">
              <a:latin typeface="Arial"/>
            </a:endParaRPr>
          </a:p>
          <a:p>
            <a:pPr>
              <a:lnSpc>
                <a:spcPct val="100000"/>
              </a:lnSpc>
            </a:pPr>
            <a:endParaRPr b="0" lang="fr-FR" sz="1100" spc="-1" strike="noStrike">
              <a:latin typeface="Arial"/>
            </a:endParaRPr>
          </a:p>
        </p:txBody>
      </p:sp>
      <p:sp>
        <p:nvSpPr>
          <p:cNvPr id="145" name=""/>
          <p:cNvSpPr/>
          <p:nvPr/>
        </p:nvSpPr>
        <p:spPr>
          <a:xfrm>
            <a:off x="0" y="1620000"/>
            <a:ext cx="10259280" cy="7117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100" spc="-1" strike="noStrike">
                <a:solidFill>
                  <a:srgbClr val="282f39"/>
                </a:solidFill>
                <a:latin typeface="Arial"/>
                <a:ea typeface="DejaVu Sans"/>
              </a:rPr>
              <a:t>Les faux positifs sont de bons clients marqués comme mauvais.Le prêt ne leur est pas accordé.La banque perd le client ( erreur de type 1 )</a:t>
            </a:r>
            <a:endParaRPr b="0" lang="fr-FR" sz="1100" spc="-1" strike="noStrike">
              <a:latin typeface="Arial"/>
            </a:endParaRPr>
          </a:p>
          <a:p>
            <a:pPr>
              <a:lnSpc>
                <a:spcPct val="100000"/>
              </a:lnSpc>
            </a:pPr>
            <a:endParaRPr b="0" lang="fr-FR" sz="1100" spc="-1" strike="noStrike">
              <a:latin typeface="Arial"/>
            </a:endParaRPr>
          </a:p>
          <a:p>
            <a:pPr>
              <a:lnSpc>
                <a:spcPct val="100000"/>
              </a:lnSpc>
            </a:pPr>
            <a:r>
              <a:rPr b="1" lang="fr-FR" sz="1100" spc="-1" strike="noStrike">
                <a:solidFill>
                  <a:srgbClr val="282f39"/>
                </a:solidFill>
                <a:latin typeface="Arial"/>
                <a:ea typeface="DejaVu Sans"/>
              </a:rPr>
              <a:t>Les faux négatifs sont de mauvais clients marqués comme bons . Le prêt leur est accordé. Cela représente une perte financière pour la société de crédit (erreur de type 2)</a:t>
            </a:r>
            <a:endParaRPr b="0" lang="fr-FR" sz="1100" spc="-1" strike="noStrike">
              <a:latin typeface="Arial"/>
            </a:endParaRPr>
          </a:p>
        </p:txBody>
      </p:sp>
      <p:sp>
        <p:nvSpPr>
          <p:cNvPr id="146" name=""/>
          <p:cNvSpPr/>
          <p:nvPr/>
        </p:nvSpPr>
        <p:spPr>
          <a:xfrm>
            <a:off x="57960" y="2539800"/>
            <a:ext cx="10741320" cy="43092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100" spc="-1" strike="noStrike">
                <a:solidFill>
                  <a:srgbClr val="282f39"/>
                </a:solidFill>
                <a:latin typeface="Arial"/>
                <a:ea typeface="DejaVu Sans"/>
              </a:rPr>
              <a:t>la mesure</a:t>
            </a:r>
            <a:r>
              <a:rPr b="1" lang="fr-FR" sz="1100" spc="-1" strike="noStrike">
                <a:solidFill>
                  <a:srgbClr val="282f39"/>
                </a:solidFill>
                <a:latin typeface="Arial"/>
                <a:ea typeface="DejaVu Sans"/>
              </a:rPr>
              <a:t> Fbeta</a:t>
            </a:r>
            <a:r>
              <a:rPr b="0" lang="fr-FR" sz="1100" spc="-1" strike="noStrike">
                <a:solidFill>
                  <a:srgbClr val="282f39"/>
                </a:solidFill>
                <a:latin typeface="Arial"/>
                <a:ea typeface="DejaVu Sans"/>
              </a:rPr>
              <a:t> calcule une moyenne harmonique pondérée de précision et de rappel tout en privilégiant les scores de rappel supérieurs aux scores de précision.Le modèle minimise les erreurs de classification pour la classe positive tout en privilégiant les modèles qui minimisent les faux négatifs plutôt que les faux positifs.</a:t>
            </a: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DejaVu Sans"/>
              </a:rPr>
              <a:t>La </a:t>
            </a:r>
            <a:r>
              <a:rPr b="1" lang="fr-FR" sz="1100" spc="-1" strike="noStrike">
                <a:solidFill>
                  <a:srgbClr val="282f39"/>
                </a:solidFill>
                <a:latin typeface="Arial"/>
                <a:ea typeface="DejaVu Sans"/>
              </a:rPr>
              <a:t>précision</a:t>
            </a:r>
            <a:r>
              <a:rPr b="0" lang="fr-FR" sz="1100" spc="-1" strike="noStrike">
                <a:solidFill>
                  <a:srgbClr val="282f39"/>
                </a:solidFill>
                <a:latin typeface="Arial"/>
                <a:ea typeface="DejaVu Sans"/>
              </a:rPr>
              <a:t> est le nombre de résultats positifs corrects divisé par le nombre de tous les résultats positifs</a:t>
            </a: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DejaVu Sans"/>
              </a:rPr>
              <a:t>Le</a:t>
            </a:r>
            <a:r>
              <a:rPr b="1" lang="fr-FR" sz="1100" spc="-1" strike="noStrike">
                <a:solidFill>
                  <a:srgbClr val="282f39"/>
                </a:solidFill>
                <a:latin typeface="Arial"/>
                <a:ea typeface="DejaVu Sans"/>
              </a:rPr>
              <a:t> rappel</a:t>
            </a:r>
            <a:r>
              <a:rPr b="0" lang="fr-FR" sz="1100" spc="-1" strike="noStrike">
                <a:solidFill>
                  <a:srgbClr val="282f39"/>
                </a:solidFill>
                <a:latin typeface="Arial"/>
                <a:ea typeface="DejaVu Sans"/>
              </a:rPr>
              <a:t>(recall) est le nombre de résultats positifs corrects divisé par le nombre de résultats positifs qui auraient dû être renvoyés .</a:t>
            </a: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Microsoft YaHei"/>
              </a:rPr>
              <a:t>Le</a:t>
            </a:r>
            <a:r>
              <a:rPr b="1" lang="fr-FR" sz="1100" spc="-1" strike="noStrike">
                <a:solidFill>
                  <a:srgbClr val="282f39"/>
                </a:solidFill>
                <a:latin typeface="Arial"/>
                <a:ea typeface="Microsoft YaHei"/>
              </a:rPr>
              <a:t> score F1</a:t>
            </a:r>
            <a:r>
              <a:rPr b="0" lang="fr-FR" sz="1100" spc="-1" strike="noStrike">
                <a:solidFill>
                  <a:srgbClr val="282f39"/>
                </a:solidFill>
                <a:latin typeface="Arial"/>
                <a:ea typeface="Microsoft YaHei"/>
              </a:rPr>
              <a:t> est une mesure de la précision d'un test. Il prend en compte à la fois la précision et le rappel du test pour calculer le score. Le score F1 peut être interprété comme une moyenne pondérée de la précision et du rappel.  </a:t>
            </a:r>
            <a:r>
              <a:rPr b="1" lang="fr-FR" sz="1100" spc="-1" strike="noStrike">
                <a:solidFill>
                  <a:srgbClr val="282f39"/>
                </a:solidFill>
                <a:latin typeface="Arial"/>
                <a:ea typeface="Microsoft YaHei"/>
              </a:rPr>
              <a:t>F1 score = 2 * ((precision * recall) / (precision + recall))</a:t>
            </a: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Microsoft YaHei"/>
              </a:rPr>
              <a:t>L</a:t>
            </a:r>
            <a:r>
              <a:rPr b="1" lang="fr-FR" sz="1100" spc="-1" strike="noStrike">
                <a:solidFill>
                  <a:srgbClr val="282f39"/>
                </a:solidFill>
                <a:latin typeface="Arial"/>
                <a:ea typeface="Microsoft YaHei"/>
              </a:rPr>
              <a:t>'accuracy</a:t>
            </a:r>
            <a:r>
              <a:rPr b="0" lang="fr-FR" sz="1100" spc="-1" strike="noStrike">
                <a:solidFill>
                  <a:srgbClr val="282f39"/>
                </a:solidFill>
                <a:latin typeface="Arial"/>
                <a:ea typeface="Microsoft YaHei"/>
              </a:rPr>
              <a:t> décrit la performance du modèle sur les individus positifs et négatifs de façon symétrique. Elle mesure le taux de prédictions correctes sur l’ensemble des individus :</a:t>
            </a:r>
            <a:endParaRPr b="0" lang="fr-FR" sz="1100" spc="-1" strike="noStrike">
              <a:latin typeface="Arial"/>
            </a:endParaRPr>
          </a:p>
          <a:p>
            <a:pPr>
              <a:lnSpc>
                <a:spcPct val="100000"/>
              </a:lnSpc>
            </a:pPr>
            <a:endParaRPr b="0" lang="fr-FR" sz="1100" spc="-1" strike="noStrike">
              <a:latin typeface="Arial"/>
            </a:endParaRPr>
          </a:p>
          <a:p>
            <a:pPr>
              <a:lnSpc>
                <a:spcPct val="100000"/>
              </a:lnSpc>
            </a:pP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Microsoft YaHei"/>
              </a:rPr>
              <a:t>La </a:t>
            </a:r>
            <a:r>
              <a:rPr b="1" lang="fr-FR" sz="1100" spc="-1" strike="noStrike">
                <a:solidFill>
                  <a:srgbClr val="282f39"/>
                </a:solidFill>
                <a:latin typeface="Arial"/>
                <a:ea typeface="Microsoft YaHei"/>
              </a:rPr>
              <a:t>courbe ROC</a:t>
            </a:r>
            <a:r>
              <a:rPr b="0" lang="fr-FR" sz="1100" spc="-1" strike="noStrike">
                <a:solidFill>
                  <a:srgbClr val="282f39"/>
                </a:solidFill>
                <a:latin typeface="Arial"/>
                <a:ea typeface="Microsoft YaHei"/>
              </a:rPr>
              <a:t> (Receiver Operating Charasteristic) et l’</a:t>
            </a:r>
            <a:r>
              <a:rPr b="1" lang="fr-FR" sz="1100" spc="-1" strike="noStrike">
                <a:solidFill>
                  <a:srgbClr val="282f39"/>
                </a:solidFill>
                <a:latin typeface="Arial"/>
                <a:ea typeface="Microsoft YaHei"/>
              </a:rPr>
              <a:t>AUC </a:t>
            </a:r>
            <a:r>
              <a:rPr b="0" lang="fr-FR" sz="1100" spc="-1" strike="noStrike">
                <a:solidFill>
                  <a:srgbClr val="282f39"/>
                </a:solidFill>
                <a:latin typeface="Arial"/>
                <a:ea typeface="Microsoft YaHei"/>
              </a:rPr>
              <a:t>(Area Under Curve, soit l’aire sous la courbe) sont deux indicateurs permettant d’analyser un modèle et en particulier son seuil de détection.</a:t>
            </a: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Microsoft YaHei"/>
              </a:rPr>
              <a:t>La courbe ROC (ou courbe des caractéristiques de fonctionnement du récepteur ) est une mesure graphique pour évaluer les performances ou la précision d’un classificateur, qui correspond à la proportion totale d’observations correctement classées.</a:t>
            </a:r>
            <a:endParaRPr b="0" lang="fr-FR" sz="1100" spc="-1" strike="noStrike">
              <a:latin typeface="Arial"/>
            </a:endParaRPr>
          </a:p>
          <a:p>
            <a:pPr>
              <a:lnSpc>
                <a:spcPct val="100000"/>
              </a:lnSpc>
            </a:pPr>
            <a:endParaRPr b="0" lang="fr-FR" sz="1100" spc="-1" strike="noStrike">
              <a:latin typeface="Arial"/>
            </a:endParaRPr>
          </a:p>
          <a:p>
            <a:pPr>
              <a:lnSpc>
                <a:spcPct val="100000"/>
              </a:lnSpc>
            </a:pPr>
            <a:r>
              <a:rPr b="0" lang="fr-FR" sz="1100" spc="-1" strike="noStrike">
                <a:solidFill>
                  <a:srgbClr val="282f39"/>
                </a:solidFill>
                <a:latin typeface="Arial"/>
                <a:ea typeface="Microsoft YaHei"/>
              </a:rPr>
              <a:t>Deux indicateurs sont utilisés pour tracer la courbe ROC : le taux de vrais positifs (TVP) : Le taux de vrais positifs correspond à la proportion de vrais positifs sur l’ensemble des données positives. Il s’agit donc d’un autre nom du rappel ou de la sensibilité.</a:t>
            </a:r>
            <a:endParaRPr b="0" lang="fr-FR" sz="1100" spc="-1" strike="noStrike">
              <a:latin typeface="Arial"/>
            </a:endParaRPr>
          </a:p>
          <a:p>
            <a:pPr>
              <a:lnSpc>
                <a:spcPct val="100000"/>
              </a:lnSpc>
            </a:pPr>
            <a:endParaRPr b="0" lang="fr-FR" sz="1100" spc="-1" strike="noStrike">
              <a:latin typeface="Arial"/>
            </a:endParaRPr>
          </a:p>
          <a:p>
            <a:pPr>
              <a:lnSpc>
                <a:spcPct val="100000"/>
              </a:lnSpc>
            </a:pPr>
            <a:endParaRPr b="0" lang="fr-FR" sz="1100" spc="-1" strike="noStrike">
              <a:latin typeface="Arial"/>
            </a:endParaRPr>
          </a:p>
        </p:txBody>
      </p:sp>
      <p:pic>
        <p:nvPicPr>
          <p:cNvPr id="147" name="" descr=""/>
          <p:cNvPicPr/>
          <p:nvPr/>
        </p:nvPicPr>
        <p:blipFill>
          <a:blip r:embed="rId2"/>
          <a:stretch/>
        </p:blipFill>
        <p:spPr>
          <a:xfrm>
            <a:off x="900000" y="4320000"/>
            <a:ext cx="1619280" cy="448920"/>
          </a:xfrm>
          <a:prstGeom prst="rect">
            <a:avLst/>
          </a:prstGeom>
          <a:ln w="72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Rectangle 43"/>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49"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75667B13-AC9E-4416-BBF0-C2B58F8CEFBF}"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50"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Classes balance methods</a:t>
            </a:r>
            <a:endParaRPr b="0" lang="fr-FR" sz="1300" spc="-1" strike="noStrike">
              <a:latin typeface="Arial"/>
            </a:endParaRPr>
          </a:p>
        </p:txBody>
      </p:sp>
      <p:pic>
        <p:nvPicPr>
          <p:cNvPr id="151" name="" descr=""/>
          <p:cNvPicPr/>
          <p:nvPr/>
        </p:nvPicPr>
        <p:blipFill>
          <a:blip r:embed="rId1"/>
          <a:stretch/>
        </p:blipFill>
        <p:spPr>
          <a:xfrm>
            <a:off x="10980000" y="0"/>
            <a:ext cx="1176120" cy="1079280"/>
          </a:xfrm>
          <a:prstGeom prst="rect">
            <a:avLst/>
          </a:prstGeom>
          <a:ln w="72000">
            <a:noFill/>
          </a:ln>
        </p:spPr>
      </p:pic>
      <p:sp>
        <p:nvSpPr>
          <p:cNvPr id="152" name="Rectangle 44"/>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53" name=""/>
          <p:cNvSpPr/>
          <p:nvPr/>
        </p:nvSpPr>
        <p:spPr>
          <a:xfrm>
            <a:off x="180000" y="540000"/>
            <a:ext cx="8819280" cy="2478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Pour évaluer les méthodes  d’équilibrage des classes , j’ai utilisé un arbre de décision.</a:t>
            </a:r>
            <a:endParaRPr b="0" lang="fr-FR" sz="1200" spc="-1" strike="noStrike">
              <a:latin typeface="Arial"/>
            </a:endParaRPr>
          </a:p>
          <a:p>
            <a:pPr>
              <a:lnSpc>
                <a:spcPct val="100000"/>
              </a:lnSpc>
            </a:pP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 </a:t>
            </a:r>
            <a:r>
              <a:rPr b="1" lang="fr-FR" sz="1200" spc="-1" strike="noStrike">
                <a:solidFill>
                  <a:srgbClr val="282f39"/>
                </a:solidFill>
                <a:latin typeface="Arial"/>
                <a:ea typeface="DejaVu Sans"/>
              </a:rPr>
              <a:t>RandomOverSampler</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SMOTE</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Borderline SMOTE</a:t>
            </a:r>
            <a:r>
              <a:rPr b="0" lang="fr-FR" sz="1200" spc="-1" strike="noStrike">
                <a:solidFill>
                  <a:srgbClr val="282f39"/>
                </a:solidFill>
                <a:latin typeface="Arial"/>
                <a:ea typeface="DejaVu Sans"/>
              </a:rPr>
              <a:t> : extension de SMOTE plus sélective dans le choix des échantillons de la classe minoritaire qui sont utilisés pour générer les nouveaux échantillons synthétiquesuniquement le long de la frontière de décision entre les deux classes.</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Borderline SVMSMOTE </a:t>
            </a:r>
            <a:r>
              <a:rPr b="0" lang="fr-FR" sz="1200" spc="-1" strike="noStrike">
                <a:solidFill>
                  <a:srgbClr val="282f39"/>
                </a:solidFill>
                <a:latin typeface="Arial"/>
                <a:ea typeface="DejaVu Sans"/>
              </a:rPr>
              <a:t>: La zone limite est approximée par les vecteurs de support obtenus après entraînement d'un classificateur SVM standard sur l'ensemble d'entraînement d'origine.</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ADASYN : </a:t>
            </a:r>
            <a:r>
              <a:rPr b="0" lang="fr-FR" sz="1200" spc="-1" strike="noStrike">
                <a:solidFill>
                  <a:srgbClr val="282f39"/>
                </a:solidFill>
                <a:latin typeface="Arial"/>
                <a:ea typeface="DejaVu Sans"/>
              </a:rPr>
              <a:t>génére des échantillons synthétiques inversement proportionnels à la densité des échantillons dans la classe minoritaire</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RandomUnderSampler</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1" lang="fr-FR" sz="1200" spc="-1" strike="noStrike">
                <a:solidFill>
                  <a:srgbClr val="282f39"/>
                </a:solidFill>
                <a:latin typeface="Arial"/>
                <a:ea typeface="DejaVu Sans"/>
              </a:rPr>
              <a:t>NEARMISS : </a:t>
            </a:r>
            <a:r>
              <a:rPr b="0" lang="fr-FR" sz="1200" spc="-1" strike="noStrike">
                <a:solidFill>
                  <a:srgbClr val="282f39"/>
                </a:solidFill>
                <a:latin typeface="Arial"/>
                <a:ea typeface="DejaVu Sans"/>
              </a:rPr>
              <a:t>Son principe est de supprimer les observations de la classe majoritaire lorsque des observations associées à des classes différentes sont proches l’une de l’autre.</a:t>
            </a:r>
            <a:r>
              <a:rPr b="0" lang="fr-FR" sz="1200" spc="-1" strike="noStrike">
                <a:solidFill>
                  <a:srgbClr val="282f39"/>
                </a:solidFill>
                <a:latin typeface="Arial"/>
                <a:ea typeface="DejaVu Sans"/>
              </a:rPr>
              <a:t>	</a:t>
            </a:r>
            <a:r>
              <a:rPr b="0" lang="fr-FR" sz="1200" spc="-1" strike="noStrike">
                <a:solidFill>
                  <a:srgbClr val="282f39"/>
                </a:solidFill>
                <a:latin typeface="Arial"/>
                <a:ea typeface="DejaVu Sans"/>
              </a:rPr>
              <a:t>	</a:t>
            </a:r>
            <a:endParaRPr b="0" lang="fr-FR" sz="1200" spc="-1" strike="noStrike">
              <a:latin typeface="Arial"/>
            </a:endParaRPr>
          </a:p>
        </p:txBody>
      </p:sp>
      <p:pic>
        <p:nvPicPr>
          <p:cNvPr id="154" name="" descr=""/>
          <p:cNvPicPr/>
          <p:nvPr/>
        </p:nvPicPr>
        <p:blipFill>
          <a:blip r:embed="rId2"/>
          <a:stretch/>
        </p:blipFill>
        <p:spPr>
          <a:xfrm>
            <a:off x="6660000" y="3019320"/>
            <a:ext cx="4003920" cy="2682720"/>
          </a:xfrm>
          <a:prstGeom prst="rect">
            <a:avLst/>
          </a:prstGeom>
          <a:ln w="72000">
            <a:noFill/>
          </a:ln>
        </p:spPr>
      </p:pic>
      <p:pic>
        <p:nvPicPr>
          <p:cNvPr id="155" name="" descr=""/>
          <p:cNvPicPr/>
          <p:nvPr/>
        </p:nvPicPr>
        <p:blipFill>
          <a:blip r:embed="rId3"/>
          <a:stretch/>
        </p:blipFill>
        <p:spPr>
          <a:xfrm>
            <a:off x="1260000" y="3420000"/>
            <a:ext cx="4026600" cy="3221280"/>
          </a:xfrm>
          <a:prstGeom prst="rect">
            <a:avLst/>
          </a:prstGeom>
          <a:ln w="72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Rectangle 45"/>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57"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6C3EE913-D01A-46E1-B588-433D35A3C2A5}"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58"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Cost-Sensitive Learning</a:t>
            </a:r>
            <a:endParaRPr b="0" lang="fr-FR" sz="1300" spc="-1" strike="noStrike">
              <a:latin typeface="Arial"/>
            </a:endParaRPr>
          </a:p>
        </p:txBody>
      </p:sp>
      <p:pic>
        <p:nvPicPr>
          <p:cNvPr id="159" name="" descr=""/>
          <p:cNvPicPr/>
          <p:nvPr/>
        </p:nvPicPr>
        <p:blipFill>
          <a:blip r:embed="rId1"/>
          <a:stretch/>
        </p:blipFill>
        <p:spPr>
          <a:xfrm>
            <a:off x="10980000" y="0"/>
            <a:ext cx="1176120" cy="1079280"/>
          </a:xfrm>
          <a:prstGeom prst="rect">
            <a:avLst/>
          </a:prstGeom>
          <a:ln w="72000">
            <a:noFill/>
          </a:ln>
        </p:spPr>
      </p:pic>
      <p:sp>
        <p:nvSpPr>
          <p:cNvPr id="160" name="Rectangle 46"/>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61" name=""/>
          <p:cNvSpPr/>
          <p:nvPr/>
        </p:nvSpPr>
        <p:spPr>
          <a:xfrm>
            <a:off x="180000" y="581400"/>
            <a:ext cx="8999280" cy="5151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La classification pénalisée permet d’imposer un coût supplémentaire au modèle pour les erreurs de classification commises sur la classe minoritaire pendant l'entraînement. Ces pénalités peuvent biaiser le modèle pour qu’il accorde plus d’attention à la classe minoritaire.</a:t>
            </a:r>
            <a:endParaRPr b="0" lang="fr-FR" sz="1000" spc="-1" strike="noStrike">
              <a:latin typeface="Arial"/>
            </a:endParaRPr>
          </a:p>
          <a:p>
            <a:pPr>
              <a:lnSpc>
                <a:spcPct val="100000"/>
              </a:lnSpc>
            </a:pPr>
            <a:r>
              <a:rPr b="0" lang="fr-FR" sz="1000" spc="-1" strike="noStrike">
                <a:solidFill>
                  <a:srgbClr val="282f39"/>
                </a:solidFill>
                <a:latin typeface="Arial"/>
                <a:ea typeface="DejaVu Sans"/>
              </a:rPr>
              <a:t>Reprenons notre modèle d'arbre et appliquons lui un coût supplémentaire</a:t>
            </a:r>
            <a:endParaRPr b="0" lang="fr-FR" sz="1000" spc="-1" strike="noStrike">
              <a:latin typeface="Arial"/>
            </a:endParaRPr>
          </a:p>
        </p:txBody>
      </p:sp>
      <p:pic>
        <p:nvPicPr>
          <p:cNvPr id="162" name="" descr=""/>
          <p:cNvPicPr/>
          <p:nvPr/>
        </p:nvPicPr>
        <p:blipFill>
          <a:blip r:embed="rId2"/>
          <a:stretch/>
        </p:blipFill>
        <p:spPr>
          <a:xfrm>
            <a:off x="900000" y="1097280"/>
            <a:ext cx="5039280" cy="370440"/>
          </a:xfrm>
          <a:prstGeom prst="rect">
            <a:avLst/>
          </a:prstGeom>
          <a:ln w="72000">
            <a:noFill/>
          </a:ln>
        </p:spPr>
      </p:pic>
      <p:pic>
        <p:nvPicPr>
          <p:cNvPr id="163" name="" descr=""/>
          <p:cNvPicPr/>
          <p:nvPr/>
        </p:nvPicPr>
        <p:blipFill>
          <a:blip r:embed="rId3"/>
          <a:stretch/>
        </p:blipFill>
        <p:spPr>
          <a:xfrm>
            <a:off x="360000" y="1440000"/>
            <a:ext cx="3853080" cy="2057400"/>
          </a:xfrm>
          <a:prstGeom prst="rect">
            <a:avLst/>
          </a:prstGeom>
          <a:ln w="72000">
            <a:noFill/>
          </a:ln>
        </p:spPr>
      </p:pic>
      <p:pic>
        <p:nvPicPr>
          <p:cNvPr id="164" name="" descr=""/>
          <p:cNvPicPr/>
          <p:nvPr/>
        </p:nvPicPr>
        <p:blipFill>
          <a:blip r:embed="rId4"/>
          <a:stretch/>
        </p:blipFill>
        <p:spPr>
          <a:xfrm>
            <a:off x="5580000" y="1383840"/>
            <a:ext cx="3875760" cy="2755440"/>
          </a:xfrm>
          <a:prstGeom prst="rect">
            <a:avLst/>
          </a:prstGeom>
          <a:ln w="72000">
            <a:noFill/>
          </a:ln>
        </p:spPr>
      </p:pic>
      <p:pic>
        <p:nvPicPr>
          <p:cNvPr id="165" name="" descr=""/>
          <p:cNvPicPr/>
          <p:nvPr/>
        </p:nvPicPr>
        <p:blipFill>
          <a:blip r:embed="rId5"/>
          <a:stretch/>
        </p:blipFill>
        <p:spPr>
          <a:xfrm>
            <a:off x="5735520" y="4076640"/>
            <a:ext cx="3623760" cy="2558160"/>
          </a:xfrm>
          <a:prstGeom prst="rect">
            <a:avLst/>
          </a:prstGeom>
          <a:ln w="72000">
            <a:noFill/>
          </a:ln>
        </p:spPr>
      </p:pic>
      <p:pic>
        <p:nvPicPr>
          <p:cNvPr id="166" name="" descr=""/>
          <p:cNvPicPr/>
          <p:nvPr/>
        </p:nvPicPr>
        <p:blipFill>
          <a:blip r:embed="rId6"/>
          <a:stretch/>
        </p:blipFill>
        <p:spPr>
          <a:xfrm>
            <a:off x="360000" y="3957480"/>
            <a:ext cx="5173200" cy="1621800"/>
          </a:xfrm>
          <a:prstGeom prst="rect">
            <a:avLst/>
          </a:prstGeom>
          <a:ln w="72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Rectangle 31"/>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68" name="Rectangle 32"/>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69"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CE812968-3735-4E51-9103-44DBA08E7C54}"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70" name="" descr=""/>
          <p:cNvPicPr/>
          <p:nvPr/>
        </p:nvPicPr>
        <p:blipFill>
          <a:blip r:embed="rId1"/>
          <a:stretch/>
        </p:blipFill>
        <p:spPr>
          <a:xfrm>
            <a:off x="10980000" y="0"/>
            <a:ext cx="1211400" cy="1111680"/>
          </a:xfrm>
          <a:prstGeom prst="rect">
            <a:avLst/>
          </a:prstGeom>
          <a:ln w="72000">
            <a:noFill/>
          </a:ln>
        </p:spPr>
      </p:pic>
      <p:sp>
        <p:nvSpPr>
          <p:cNvPr id="171" name=""/>
          <p:cNvSpPr/>
          <p:nvPr/>
        </p:nvSpPr>
        <p:spPr>
          <a:xfrm>
            <a:off x="2700000" y="180000"/>
            <a:ext cx="4499280" cy="539280"/>
          </a:xfrm>
          <a:prstGeom prst="rect">
            <a:avLst/>
          </a:prstGeom>
          <a:gradFill rotWithShape="0">
            <a:gsLst>
              <a:gs pos="0">
                <a:srgbClr val="ffde59"/>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2400" spc="-1" strike="noStrike">
                <a:solidFill>
                  <a:srgbClr val="282f39"/>
                </a:solidFill>
                <a:latin typeface="Bahnschrift SemiBold"/>
                <a:ea typeface="DejaVu Sans"/>
              </a:rPr>
              <a:t>III. Modélisation</a:t>
            </a:r>
            <a:endParaRPr b="0" lang="fr-FR" sz="2400" spc="-1" strike="noStrike">
              <a:latin typeface="Arial"/>
            </a:endParaRPr>
          </a:p>
        </p:txBody>
      </p:sp>
      <p:pic>
        <p:nvPicPr>
          <p:cNvPr id="172" name="" descr=""/>
          <p:cNvPicPr/>
          <p:nvPr/>
        </p:nvPicPr>
        <p:blipFill>
          <a:blip r:embed="rId2"/>
          <a:stretch/>
        </p:blipFill>
        <p:spPr>
          <a:xfrm>
            <a:off x="1440000" y="1260000"/>
            <a:ext cx="7199280" cy="1988280"/>
          </a:xfrm>
          <a:prstGeom prst="rect">
            <a:avLst/>
          </a:prstGeom>
          <a:ln w="72000">
            <a:noFill/>
          </a:ln>
        </p:spPr>
      </p:pic>
      <p:sp>
        <p:nvSpPr>
          <p:cNvPr id="173" name=""/>
          <p:cNvSpPr/>
          <p:nvPr/>
        </p:nvSpPr>
        <p:spPr>
          <a:xfrm>
            <a:off x="180000" y="900000"/>
            <a:ext cx="7379280" cy="359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J’ai utilisé une cross Validation cv=10 pour l’évaluation des modèles</a:t>
            </a:r>
            <a:endParaRPr b="0" lang="fr-FR" sz="1200" spc="-1" strike="noStrike">
              <a:latin typeface="Arial"/>
            </a:endParaRPr>
          </a:p>
        </p:txBody>
      </p:sp>
      <p:pic>
        <p:nvPicPr>
          <p:cNvPr id="174" name="" descr=""/>
          <p:cNvPicPr/>
          <p:nvPr/>
        </p:nvPicPr>
        <p:blipFill>
          <a:blip r:embed="rId3"/>
          <a:stretch/>
        </p:blipFill>
        <p:spPr>
          <a:xfrm>
            <a:off x="1080000" y="3780000"/>
            <a:ext cx="7379280" cy="2034720"/>
          </a:xfrm>
          <a:prstGeom prst="rect">
            <a:avLst/>
          </a:prstGeom>
          <a:ln w="72000">
            <a:noFill/>
          </a:ln>
        </p:spPr>
      </p:pic>
      <p:sp>
        <p:nvSpPr>
          <p:cNvPr id="175" name=""/>
          <p:cNvSpPr/>
          <p:nvPr/>
        </p:nvSpPr>
        <p:spPr>
          <a:xfrm>
            <a:off x="360000" y="3420000"/>
            <a:ext cx="5759280" cy="430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En prenant en compte le déséquilibre des classes,les résultats  sont meilleurs</a:t>
            </a:r>
            <a:endParaRPr b="0" lang="fr-FR" sz="1200" spc="-1" strike="noStrike">
              <a:latin typeface="Arial"/>
            </a:endParaRPr>
          </a:p>
        </p:txBody>
      </p:sp>
      <p:sp>
        <p:nvSpPr>
          <p:cNvPr id="176" name=""/>
          <p:cNvSpPr/>
          <p:nvPr/>
        </p:nvSpPr>
        <p:spPr>
          <a:xfrm>
            <a:off x="253440" y="5801400"/>
            <a:ext cx="10725840" cy="6015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Je conserve uniquement les 3 meilleurs modèles pour affiner les paramètres de class_weight. Il s'agit de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LGBM_Classifier_balanced, Logistic_Regression_balanced, XGB_Classifier_Balanced</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i="1" lang="fr-FR" sz="1000" spc="-1" strike="noStrike">
                <a:solidFill>
                  <a:srgbClr val="282f39"/>
                </a:solidFill>
                <a:latin typeface="Arial"/>
                <a:ea typeface="DejaVu Sans"/>
              </a:rPr>
              <a:t> </a:t>
            </a:r>
            <a:r>
              <a:rPr b="0" i="1" lang="fr-FR" sz="1000" spc="-1" strike="noStrike">
                <a:solidFill>
                  <a:srgbClr val="282f39"/>
                </a:solidFill>
                <a:latin typeface="Arial"/>
                <a:ea typeface="DejaVu Sans"/>
              </a:rPr>
              <a:t>linear_SVC_balanced a été écarté pour des questions pratiques de temps de calcul trop long </a:t>
            </a:r>
            <a:endParaRPr b="0" lang="fr-FR" sz="1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7" name="" descr=""/>
          <p:cNvPicPr/>
          <p:nvPr/>
        </p:nvPicPr>
        <p:blipFill>
          <a:blip r:embed="rId1"/>
          <a:stretch/>
        </p:blipFill>
        <p:spPr>
          <a:xfrm>
            <a:off x="180000" y="1080360"/>
            <a:ext cx="5380920" cy="1799640"/>
          </a:xfrm>
          <a:prstGeom prst="rect">
            <a:avLst/>
          </a:prstGeom>
          <a:ln w="0">
            <a:noFill/>
          </a:ln>
        </p:spPr>
      </p:pic>
      <p:pic>
        <p:nvPicPr>
          <p:cNvPr id="178" name="" descr=""/>
          <p:cNvPicPr/>
          <p:nvPr/>
        </p:nvPicPr>
        <p:blipFill>
          <a:blip r:embed="rId2"/>
          <a:stretch/>
        </p:blipFill>
        <p:spPr>
          <a:xfrm>
            <a:off x="5129280" y="1201320"/>
            <a:ext cx="5130720" cy="1678680"/>
          </a:xfrm>
          <a:prstGeom prst="rect">
            <a:avLst/>
          </a:prstGeom>
          <a:ln w="0">
            <a:noFill/>
          </a:ln>
        </p:spPr>
      </p:pic>
      <p:sp>
        <p:nvSpPr>
          <p:cNvPr id="179" name="Rectangle 33"/>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80" name="Rectangle 47"/>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81"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2156D7FE-DB05-45A0-8026-DDA906C8A664}"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82" name="" descr=""/>
          <p:cNvPicPr/>
          <p:nvPr/>
        </p:nvPicPr>
        <p:blipFill>
          <a:blip r:embed="rId3"/>
          <a:stretch/>
        </p:blipFill>
        <p:spPr>
          <a:xfrm>
            <a:off x="10980000" y="0"/>
            <a:ext cx="1211400" cy="1111680"/>
          </a:xfrm>
          <a:prstGeom prst="rect">
            <a:avLst/>
          </a:prstGeom>
          <a:ln w="72000">
            <a:noFill/>
          </a:ln>
        </p:spPr>
      </p:pic>
      <p:sp>
        <p:nvSpPr>
          <p:cNvPr id="183" name=""/>
          <p:cNvSpPr/>
          <p:nvPr/>
        </p:nvSpPr>
        <p:spPr>
          <a:xfrm>
            <a:off x="360000" y="180000"/>
            <a:ext cx="8099280" cy="495000"/>
          </a:xfrm>
          <a:prstGeom prst="rect">
            <a:avLst/>
          </a:prstGeom>
          <a:gradFill rotWithShape="0">
            <a:gsLst>
              <a:gs pos="0">
                <a:srgbClr val="ffde59"/>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Tuning des hyper-paramètres du Cost Sensitive learning sur les 4 modèles retenus</a:t>
            </a:r>
            <a:endParaRPr b="0" lang="fr-FR" sz="1600" spc="-1" strike="noStrike">
              <a:latin typeface="Arial"/>
            </a:endParaRPr>
          </a:p>
        </p:txBody>
      </p:sp>
      <p:sp>
        <p:nvSpPr>
          <p:cNvPr id="184" name=""/>
          <p:cNvSpPr/>
          <p:nvPr/>
        </p:nvSpPr>
        <p:spPr>
          <a:xfrm>
            <a:off x="360720" y="6001560"/>
            <a:ext cx="10439280" cy="489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 modèle LightGBM donne le meilleur résultat avec un sensitive cost de 10</a:t>
            </a:r>
            <a:endParaRPr b="0" lang="fr-FR" sz="1200" spc="-1" strike="noStrike">
              <a:latin typeface="Arial"/>
            </a:endParaRPr>
          </a:p>
          <a:p>
            <a:pPr>
              <a:lnSpc>
                <a:spcPct val="100000"/>
              </a:lnSpc>
            </a:pPr>
            <a:endParaRPr b="0" lang="fr-FR" sz="1200" spc="-1" strike="noStrike">
              <a:latin typeface="Arial"/>
            </a:endParaRPr>
          </a:p>
        </p:txBody>
      </p:sp>
      <p:pic>
        <p:nvPicPr>
          <p:cNvPr id="185" name="" descr=""/>
          <p:cNvPicPr/>
          <p:nvPr/>
        </p:nvPicPr>
        <p:blipFill>
          <a:blip r:embed="rId4"/>
          <a:stretch/>
        </p:blipFill>
        <p:spPr>
          <a:xfrm>
            <a:off x="7560720" y="3240000"/>
            <a:ext cx="3059640" cy="2761560"/>
          </a:xfrm>
          <a:prstGeom prst="rect">
            <a:avLst/>
          </a:prstGeom>
          <a:ln w="0">
            <a:noFill/>
          </a:ln>
        </p:spPr>
      </p:pic>
      <p:sp>
        <p:nvSpPr>
          <p:cNvPr id="186" name=""/>
          <p:cNvSpPr/>
          <p:nvPr/>
        </p:nvSpPr>
        <p:spPr>
          <a:xfrm>
            <a:off x="3061080" y="7971120"/>
            <a:ext cx="10438920" cy="4888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Le modèle LightGBM obtient le meilleur résultat  avec un rapport de coût de 10 . </a:t>
            </a:r>
            <a:endParaRPr b="0" lang="fr-FR" sz="1000" spc="-1" strike="noStrike">
              <a:latin typeface="Arial"/>
            </a:endParaRPr>
          </a:p>
          <a:p>
            <a:pPr>
              <a:lnSpc>
                <a:spcPct val="100000"/>
              </a:lnSpc>
            </a:pPr>
            <a:endParaRPr b="0" lang="fr-FR" sz="1000" spc="-1" strike="noStrike">
              <a:latin typeface="Arial"/>
            </a:endParaRPr>
          </a:p>
        </p:txBody>
      </p:sp>
      <p:pic>
        <p:nvPicPr>
          <p:cNvPr id="187" name="" descr=""/>
          <p:cNvPicPr/>
          <p:nvPr/>
        </p:nvPicPr>
        <p:blipFill>
          <a:blip r:embed="rId5"/>
          <a:stretch/>
        </p:blipFill>
        <p:spPr>
          <a:xfrm>
            <a:off x="720720" y="3301560"/>
            <a:ext cx="2879640" cy="2630880"/>
          </a:xfrm>
          <a:prstGeom prst="rect">
            <a:avLst/>
          </a:prstGeom>
          <a:ln w="0">
            <a:noFill/>
          </a:ln>
        </p:spPr>
      </p:pic>
      <p:pic>
        <p:nvPicPr>
          <p:cNvPr id="188" name="" descr=""/>
          <p:cNvPicPr/>
          <p:nvPr/>
        </p:nvPicPr>
        <p:blipFill>
          <a:blip r:embed="rId6"/>
          <a:stretch/>
        </p:blipFill>
        <p:spPr>
          <a:xfrm>
            <a:off x="4062240" y="3240000"/>
            <a:ext cx="3498480" cy="27615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Rectangle 48"/>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90" name="Rectangle 49"/>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91"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94DB4DE6-20E9-4462-9630-40F52A885D51}"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92" name="" descr=""/>
          <p:cNvPicPr/>
          <p:nvPr/>
        </p:nvPicPr>
        <p:blipFill>
          <a:blip r:embed="rId1"/>
          <a:stretch/>
        </p:blipFill>
        <p:spPr>
          <a:xfrm>
            <a:off x="10980000" y="0"/>
            <a:ext cx="1211400" cy="1111680"/>
          </a:xfrm>
          <a:prstGeom prst="rect">
            <a:avLst/>
          </a:prstGeom>
          <a:ln w="72000">
            <a:noFill/>
          </a:ln>
        </p:spPr>
      </p:pic>
      <p:sp>
        <p:nvSpPr>
          <p:cNvPr id="193" name=""/>
          <p:cNvSpPr/>
          <p:nvPr/>
        </p:nvSpPr>
        <p:spPr>
          <a:xfrm>
            <a:off x="1980000" y="252360"/>
            <a:ext cx="5399280" cy="495000"/>
          </a:xfrm>
          <a:prstGeom prst="rect">
            <a:avLst/>
          </a:prstGeom>
          <a:gradFill rotWithShape="0">
            <a:gsLst>
              <a:gs pos="0">
                <a:srgbClr val="ffde59"/>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Tuning des hyper-paramètres de LightGBM</a:t>
            </a:r>
            <a:endParaRPr b="0" lang="fr-FR" sz="1600" spc="-1" strike="noStrike">
              <a:latin typeface="Arial"/>
            </a:endParaRPr>
          </a:p>
        </p:txBody>
      </p:sp>
      <p:pic>
        <p:nvPicPr>
          <p:cNvPr id="194" name="" descr=""/>
          <p:cNvPicPr/>
          <p:nvPr/>
        </p:nvPicPr>
        <p:blipFill>
          <a:blip r:embed="rId2"/>
          <a:stretch/>
        </p:blipFill>
        <p:spPr>
          <a:xfrm>
            <a:off x="900000" y="981360"/>
            <a:ext cx="3371760" cy="1897920"/>
          </a:xfrm>
          <a:prstGeom prst="rect">
            <a:avLst/>
          </a:prstGeom>
          <a:ln w="72000">
            <a:noFill/>
          </a:ln>
        </p:spPr>
      </p:pic>
      <p:pic>
        <p:nvPicPr>
          <p:cNvPr id="195" name="" descr=""/>
          <p:cNvPicPr/>
          <p:nvPr/>
        </p:nvPicPr>
        <p:blipFill>
          <a:blip r:embed="rId3"/>
          <a:stretch/>
        </p:blipFill>
        <p:spPr>
          <a:xfrm>
            <a:off x="5986800" y="3240000"/>
            <a:ext cx="4452480" cy="3281400"/>
          </a:xfrm>
          <a:prstGeom prst="rect">
            <a:avLst/>
          </a:prstGeom>
          <a:ln w="72000">
            <a:noFill/>
          </a:ln>
        </p:spPr>
      </p:pic>
      <p:pic>
        <p:nvPicPr>
          <p:cNvPr id="196" name="" descr=""/>
          <p:cNvPicPr/>
          <p:nvPr/>
        </p:nvPicPr>
        <p:blipFill>
          <a:blip r:embed="rId4"/>
          <a:stretch/>
        </p:blipFill>
        <p:spPr>
          <a:xfrm>
            <a:off x="5598000" y="900000"/>
            <a:ext cx="1827720" cy="389520"/>
          </a:xfrm>
          <a:prstGeom prst="rect">
            <a:avLst/>
          </a:prstGeom>
          <a:ln w="72000">
            <a:noFill/>
          </a:ln>
        </p:spPr>
      </p:pic>
      <p:pic>
        <p:nvPicPr>
          <p:cNvPr id="197" name="" descr=""/>
          <p:cNvPicPr/>
          <p:nvPr/>
        </p:nvPicPr>
        <p:blipFill>
          <a:blip r:embed="rId5"/>
          <a:stretch/>
        </p:blipFill>
        <p:spPr>
          <a:xfrm>
            <a:off x="5626440" y="1290240"/>
            <a:ext cx="1656360" cy="379800"/>
          </a:xfrm>
          <a:prstGeom prst="rect">
            <a:avLst/>
          </a:prstGeom>
          <a:ln w="72000">
            <a:noFill/>
          </a:ln>
        </p:spPr>
      </p:pic>
      <p:pic>
        <p:nvPicPr>
          <p:cNvPr id="198" name="" descr=""/>
          <p:cNvPicPr/>
          <p:nvPr/>
        </p:nvPicPr>
        <p:blipFill>
          <a:blip r:embed="rId6"/>
          <a:stretch/>
        </p:blipFill>
        <p:spPr>
          <a:xfrm>
            <a:off x="5626440" y="1670760"/>
            <a:ext cx="1513440" cy="370440"/>
          </a:xfrm>
          <a:prstGeom prst="rect">
            <a:avLst/>
          </a:prstGeom>
          <a:ln w="72000">
            <a:noFill/>
          </a:ln>
        </p:spPr>
      </p:pic>
      <p:pic>
        <p:nvPicPr>
          <p:cNvPr id="199" name="" descr=""/>
          <p:cNvPicPr/>
          <p:nvPr/>
        </p:nvPicPr>
        <p:blipFill>
          <a:blip r:embed="rId7"/>
          <a:stretch/>
        </p:blipFill>
        <p:spPr>
          <a:xfrm>
            <a:off x="5608440" y="1980000"/>
            <a:ext cx="1637280" cy="370440"/>
          </a:xfrm>
          <a:prstGeom prst="rect">
            <a:avLst/>
          </a:prstGeom>
          <a:ln w="72000">
            <a:noFill/>
          </a:ln>
        </p:spPr>
      </p:pic>
      <p:pic>
        <p:nvPicPr>
          <p:cNvPr id="200" name="" descr=""/>
          <p:cNvPicPr/>
          <p:nvPr/>
        </p:nvPicPr>
        <p:blipFill>
          <a:blip r:embed="rId8"/>
          <a:stretch/>
        </p:blipFill>
        <p:spPr>
          <a:xfrm>
            <a:off x="5580000" y="2340000"/>
            <a:ext cx="1665720" cy="379800"/>
          </a:xfrm>
          <a:prstGeom prst="rect">
            <a:avLst/>
          </a:prstGeom>
          <a:ln w="72000">
            <a:noFill/>
          </a:ln>
        </p:spPr>
      </p:pic>
      <p:pic>
        <p:nvPicPr>
          <p:cNvPr id="201" name="" descr=""/>
          <p:cNvPicPr/>
          <p:nvPr/>
        </p:nvPicPr>
        <p:blipFill>
          <a:blip r:embed="rId9"/>
          <a:stretch/>
        </p:blipFill>
        <p:spPr>
          <a:xfrm>
            <a:off x="5580000" y="2720520"/>
            <a:ext cx="1608480" cy="417960"/>
          </a:xfrm>
          <a:prstGeom prst="rect">
            <a:avLst/>
          </a:prstGeom>
          <a:ln w="72000">
            <a:noFill/>
          </a:ln>
        </p:spPr>
      </p:pic>
      <p:pic>
        <p:nvPicPr>
          <p:cNvPr id="202" name="" descr=""/>
          <p:cNvPicPr/>
          <p:nvPr/>
        </p:nvPicPr>
        <p:blipFill>
          <a:blip r:embed="rId10"/>
          <a:stretch/>
        </p:blipFill>
        <p:spPr>
          <a:xfrm>
            <a:off x="540000" y="3240000"/>
            <a:ext cx="4498560" cy="3059280"/>
          </a:xfrm>
          <a:prstGeom prst="rect">
            <a:avLst/>
          </a:prstGeom>
          <a:ln w="72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Rectangle 50"/>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04" name="Rectangle 51"/>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05" name=""/>
          <p:cNvSpPr/>
          <p:nvPr/>
        </p:nvSpPr>
        <p:spPr>
          <a:xfrm>
            <a:off x="11517120" y="6232680"/>
            <a:ext cx="518400" cy="4294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F062240A-E42C-401C-9500-70781A15C6A5}" type="slidenum">
              <a:rPr b="0" lang="fr-FR" sz="2400" spc="-1" strike="noStrike">
                <a:solidFill>
                  <a:srgbClr val="282f39"/>
                </a:solidFill>
                <a:latin typeface="Arial"/>
                <a:ea typeface="DejaVu Sans"/>
              </a:rPr>
              <a:t>&lt;numéro&gt;</a:t>
            </a:fld>
            <a:endParaRPr b="0" lang="fr-FR" sz="2400" spc="-1" strike="noStrike">
              <a:latin typeface="Arial"/>
            </a:endParaRPr>
          </a:p>
        </p:txBody>
      </p:sp>
      <p:pic>
        <p:nvPicPr>
          <p:cNvPr id="206" name="" descr=""/>
          <p:cNvPicPr/>
          <p:nvPr/>
        </p:nvPicPr>
        <p:blipFill>
          <a:blip r:embed="rId1"/>
          <a:stretch/>
        </p:blipFill>
        <p:spPr>
          <a:xfrm>
            <a:off x="10980000" y="0"/>
            <a:ext cx="1211400" cy="1111680"/>
          </a:xfrm>
          <a:prstGeom prst="rect">
            <a:avLst/>
          </a:prstGeom>
          <a:ln w="72000">
            <a:noFill/>
          </a:ln>
        </p:spPr>
      </p:pic>
      <p:pic>
        <p:nvPicPr>
          <p:cNvPr id="207" name="" descr=""/>
          <p:cNvPicPr/>
          <p:nvPr/>
        </p:nvPicPr>
        <p:blipFill>
          <a:blip r:embed="rId2"/>
          <a:stretch/>
        </p:blipFill>
        <p:spPr>
          <a:xfrm>
            <a:off x="1440000" y="1980000"/>
            <a:ext cx="5579280" cy="4131360"/>
          </a:xfrm>
          <a:prstGeom prst="rect">
            <a:avLst/>
          </a:prstGeom>
          <a:ln w="72000">
            <a:noFill/>
          </a:ln>
        </p:spPr>
      </p:pic>
      <p:sp>
        <p:nvSpPr>
          <p:cNvPr id="208" name=""/>
          <p:cNvSpPr/>
          <p:nvPr/>
        </p:nvSpPr>
        <p:spPr>
          <a:xfrm>
            <a:off x="900000" y="1142280"/>
            <a:ext cx="6479280" cy="6570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Avec la fonction feature_importances_ , on peut avoir une valeur qui reflète l'importance de chaque variable.</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Avec plot_importance , on trace le graphique avec les variables et les valeurs de coéfficient d'importance</a:t>
            </a:r>
            <a:endParaRPr b="0" lang="fr-FR" sz="1000" spc="-1" strike="noStrike">
              <a:latin typeface="Arial"/>
            </a:endParaRPr>
          </a:p>
        </p:txBody>
      </p:sp>
      <p:sp>
        <p:nvSpPr>
          <p:cNvPr id="209" name=""/>
          <p:cNvSpPr/>
          <p:nvPr/>
        </p:nvSpPr>
        <p:spPr>
          <a:xfrm>
            <a:off x="2700000" y="6300000"/>
            <a:ext cx="2519280" cy="359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Extrait du graphe plot_importance</a:t>
            </a:r>
            <a:endParaRPr b="0" lang="fr-FR" sz="1200" spc="-1" strike="noStrike">
              <a:latin typeface="Arial"/>
            </a:endParaRPr>
          </a:p>
        </p:txBody>
      </p:sp>
      <p:sp>
        <p:nvSpPr>
          <p:cNvPr id="210" name=""/>
          <p:cNvSpPr/>
          <p:nvPr/>
        </p:nvSpPr>
        <p:spPr>
          <a:xfrm>
            <a:off x="2556000" y="216000"/>
            <a:ext cx="4499280" cy="71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2400" spc="-1" strike="noStrike">
                <a:solidFill>
                  <a:srgbClr val="282f39"/>
                </a:solidFill>
                <a:latin typeface="Bahnschrift SemiBold"/>
                <a:ea typeface="DejaVu Sans"/>
              </a:rPr>
              <a:t>IV. Optimisation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Rectangle 54"/>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12" name="Rectangle 55"/>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13"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5A89465C-6811-4D39-83AB-C1EC8DEC0AAE}"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14" name="" descr=""/>
          <p:cNvPicPr/>
          <p:nvPr/>
        </p:nvPicPr>
        <p:blipFill>
          <a:blip r:embed="rId1"/>
          <a:stretch/>
        </p:blipFill>
        <p:spPr>
          <a:xfrm>
            <a:off x="10980000" y="0"/>
            <a:ext cx="1211400" cy="1111680"/>
          </a:xfrm>
          <a:prstGeom prst="rect">
            <a:avLst/>
          </a:prstGeom>
          <a:ln w="72000">
            <a:noFill/>
          </a:ln>
        </p:spPr>
      </p:pic>
      <p:sp>
        <p:nvSpPr>
          <p:cNvPr id="215" name=""/>
          <p:cNvSpPr/>
          <p:nvPr/>
        </p:nvSpPr>
        <p:spPr>
          <a:xfrm>
            <a:off x="451440" y="1080000"/>
            <a:ext cx="9267840" cy="1079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Microsoft YaHei"/>
              </a:rPr>
              <a:t>Optuna est un outil de recherche automatisé permettant l’optimisation des hyper-paramètres des modèles en Machine Learning.</a:t>
            </a:r>
            <a:endParaRPr b="0" lang="fr-FR" sz="1000" spc="-1" strike="noStrike">
              <a:latin typeface="Arial"/>
            </a:endParaRPr>
          </a:p>
          <a:p>
            <a:pPr>
              <a:lnSpc>
                <a:spcPct val="100000"/>
              </a:lnSpc>
            </a:pPr>
            <a:r>
              <a:rPr b="0" lang="fr-FR" sz="1000" spc="-1" strike="noStrike">
                <a:solidFill>
                  <a:srgbClr val="282f39"/>
                </a:solidFill>
                <a:latin typeface="Arial"/>
                <a:ea typeface="Microsoft YaHei"/>
              </a:rPr>
              <a:t> </a:t>
            </a:r>
            <a:endParaRPr b="0" lang="fr-FR" sz="1000" spc="-1" strike="noStrike">
              <a:latin typeface="Arial"/>
            </a:endParaRPr>
          </a:p>
          <a:p>
            <a:pPr>
              <a:lnSpc>
                <a:spcPct val="100000"/>
              </a:lnSpc>
            </a:pPr>
            <a:r>
              <a:rPr b="0" lang="fr-FR" sz="1000" spc="-1" strike="noStrike">
                <a:solidFill>
                  <a:srgbClr val="282f39"/>
                </a:solidFill>
                <a:latin typeface="Arial"/>
                <a:ea typeface="Microsoft YaHei"/>
              </a:rPr>
              <a:t>Il faut au préalable définir une fonction coût.La fonction de perte ou de coût est la quantification de l'écart entre les prévisions du modèle et les observations réelles du jeu de donnée utilisé pendant l'entraînement. Une valeur Log Loss inférieure signifie de meilleures prédictions ; la valeur Log Loss d'un modèle parfait serait de 0.</a:t>
            </a:r>
            <a:endParaRPr b="0" lang="fr-FR" sz="1000" spc="-1" strike="noStrike">
              <a:latin typeface="Arial"/>
            </a:endParaRPr>
          </a:p>
        </p:txBody>
      </p:sp>
      <p:pic>
        <p:nvPicPr>
          <p:cNvPr id="216" name="" descr=""/>
          <p:cNvPicPr/>
          <p:nvPr/>
        </p:nvPicPr>
        <p:blipFill>
          <a:blip r:embed="rId2"/>
          <a:stretch/>
        </p:blipFill>
        <p:spPr>
          <a:xfrm>
            <a:off x="1440000" y="1800000"/>
            <a:ext cx="3819240" cy="2519280"/>
          </a:xfrm>
          <a:prstGeom prst="rect">
            <a:avLst/>
          </a:prstGeom>
          <a:ln w="72000">
            <a:noFill/>
          </a:ln>
        </p:spPr>
      </p:pic>
      <p:pic>
        <p:nvPicPr>
          <p:cNvPr id="217" name="" descr=""/>
          <p:cNvPicPr/>
          <p:nvPr/>
        </p:nvPicPr>
        <p:blipFill>
          <a:blip r:embed="rId3"/>
          <a:stretch/>
        </p:blipFill>
        <p:spPr>
          <a:xfrm>
            <a:off x="180000" y="4415760"/>
            <a:ext cx="4319280" cy="2243520"/>
          </a:xfrm>
          <a:prstGeom prst="rect">
            <a:avLst/>
          </a:prstGeom>
          <a:ln w="72000">
            <a:noFill/>
          </a:ln>
        </p:spPr>
      </p:pic>
      <p:pic>
        <p:nvPicPr>
          <p:cNvPr id="218" name="" descr=""/>
          <p:cNvPicPr/>
          <p:nvPr/>
        </p:nvPicPr>
        <p:blipFill>
          <a:blip r:embed="rId4"/>
          <a:stretch/>
        </p:blipFill>
        <p:spPr>
          <a:xfrm>
            <a:off x="7007760" y="2008440"/>
            <a:ext cx="1539720" cy="359280"/>
          </a:xfrm>
          <a:prstGeom prst="rect">
            <a:avLst/>
          </a:prstGeom>
          <a:ln w="72000">
            <a:noFill/>
          </a:ln>
        </p:spPr>
      </p:pic>
      <p:pic>
        <p:nvPicPr>
          <p:cNvPr id="219" name="" descr=""/>
          <p:cNvPicPr/>
          <p:nvPr/>
        </p:nvPicPr>
        <p:blipFill>
          <a:blip r:embed="rId5"/>
          <a:stretch/>
        </p:blipFill>
        <p:spPr>
          <a:xfrm>
            <a:off x="7007760" y="2368440"/>
            <a:ext cx="1562400" cy="359280"/>
          </a:xfrm>
          <a:prstGeom prst="rect">
            <a:avLst/>
          </a:prstGeom>
          <a:ln w="72000">
            <a:noFill/>
          </a:ln>
        </p:spPr>
      </p:pic>
      <p:pic>
        <p:nvPicPr>
          <p:cNvPr id="220" name="" descr=""/>
          <p:cNvPicPr/>
          <p:nvPr/>
        </p:nvPicPr>
        <p:blipFill>
          <a:blip r:embed="rId6"/>
          <a:stretch/>
        </p:blipFill>
        <p:spPr>
          <a:xfrm>
            <a:off x="7007760" y="2728440"/>
            <a:ext cx="1382400" cy="333720"/>
          </a:xfrm>
          <a:prstGeom prst="rect">
            <a:avLst/>
          </a:prstGeom>
          <a:ln w="72000">
            <a:noFill/>
          </a:ln>
        </p:spPr>
      </p:pic>
      <p:pic>
        <p:nvPicPr>
          <p:cNvPr id="221" name="" descr=""/>
          <p:cNvPicPr/>
          <p:nvPr/>
        </p:nvPicPr>
        <p:blipFill>
          <a:blip r:embed="rId7"/>
          <a:stretch/>
        </p:blipFill>
        <p:spPr>
          <a:xfrm>
            <a:off x="7007760" y="3088440"/>
            <a:ext cx="1439280" cy="283320"/>
          </a:xfrm>
          <a:prstGeom prst="rect">
            <a:avLst/>
          </a:prstGeom>
          <a:ln w="72000">
            <a:noFill/>
          </a:ln>
        </p:spPr>
      </p:pic>
      <p:pic>
        <p:nvPicPr>
          <p:cNvPr id="222" name="" descr=""/>
          <p:cNvPicPr/>
          <p:nvPr/>
        </p:nvPicPr>
        <p:blipFill>
          <a:blip r:embed="rId8"/>
          <a:stretch/>
        </p:blipFill>
        <p:spPr>
          <a:xfrm>
            <a:off x="7007760" y="3468240"/>
            <a:ext cx="1382400" cy="305280"/>
          </a:xfrm>
          <a:prstGeom prst="rect">
            <a:avLst/>
          </a:prstGeom>
          <a:ln w="72000">
            <a:noFill/>
          </a:ln>
        </p:spPr>
      </p:pic>
      <p:pic>
        <p:nvPicPr>
          <p:cNvPr id="223" name="" descr=""/>
          <p:cNvPicPr/>
          <p:nvPr/>
        </p:nvPicPr>
        <p:blipFill>
          <a:blip r:embed="rId9"/>
          <a:stretch/>
        </p:blipFill>
        <p:spPr>
          <a:xfrm>
            <a:off x="7007760" y="3828240"/>
            <a:ext cx="1358640" cy="311040"/>
          </a:xfrm>
          <a:prstGeom prst="rect">
            <a:avLst/>
          </a:prstGeom>
          <a:ln w="72000">
            <a:noFill/>
          </a:ln>
        </p:spPr>
      </p:pic>
      <p:sp>
        <p:nvSpPr>
          <p:cNvPr id="224" name=""/>
          <p:cNvSpPr/>
          <p:nvPr/>
        </p:nvSpPr>
        <p:spPr>
          <a:xfrm>
            <a:off x="5940000" y="4320000"/>
            <a:ext cx="4139280" cy="2894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282f39"/>
                </a:solidFill>
                <a:latin typeface="Arial"/>
                <a:ea typeface="DejaVu Sans"/>
              </a:rPr>
              <a:t>Le modèle est sauvegardé avec joblib</a:t>
            </a:r>
            <a:endParaRPr b="0" lang="fr-FR" sz="1400" spc="-1" strike="noStrike">
              <a:latin typeface="Arial"/>
            </a:endParaRPr>
          </a:p>
        </p:txBody>
      </p:sp>
      <p:pic>
        <p:nvPicPr>
          <p:cNvPr id="225" name="" descr=""/>
          <p:cNvPicPr/>
          <p:nvPr/>
        </p:nvPicPr>
        <p:blipFill>
          <a:blip r:embed="rId10"/>
          <a:stretch/>
        </p:blipFill>
        <p:spPr>
          <a:xfrm>
            <a:off x="5979960" y="4584600"/>
            <a:ext cx="3739320" cy="524520"/>
          </a:xfrm>
          <a:prstGeom prst="rect">
            <a:avLst/>
          </a:prstGeom>
          <a:ln w="72000">
            <a:noFill/>
          </a:ln>
        </p:spPr>
      </p:pic>
      <p:sp>
        <p:nvSpPr>
          <p:cNvPr id="226" name=""/>
          <p:cNvSpPr/>
          <p:nvPr/>
        </p:nvSpPr>
        <p:spPr>
          <a:xfrm>
            <a:off x="5940000" y="5109840"/>
            <a:ext cx="4859280" cy="2894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282f39"/>
                </a:solidFill>
                <a:latin typeface="Arial"/>
                <a:ea typeface="DejaVu Sans"/>
              </a:rPr>
              <a:t>Le modèle est utilisé pour des prédictions sur le jeu de test</a:t>
            </a:r>
            <a:endParaRPr b="0" lang="fr-FR" sz="1400" spc="-1" strike="noStrike">
              <a:latin typeface="Arial"/>
            </a:endParaRPr>
          </a:p>
        </p:txBody>
      </p:sp>
      <p:pic>
        <p:nvPicPr>
          <p:cNvPr id="227" name="" descr=""/>
          <p:cNvPicPr/>
          <p:nvPr/>
        </p:nvPicPr>
        <p:blipFill>
          <a:blip r:embed="rId11"/>
          <a:stretch/>
        </p:blipFill>
        <p:spPr>
          <a:xfrm>
            <a:off x="6455160" y="5400000"/>
            <a:ext cx="2184120" cy="719280"/>
          </a:xfrm>
          <a:prstGeom prst="rect">
            <a:avLst/>
          </a:prstGeom>
          <a:ln w="72000">
            <a:noFill/>
          </a:ln>
        </p:spPr>
      </p:pic>
      <p:sp>
        <p:nvSpPr>
          <p:cNvPr id="228" name=""/>
          <p:cNvSpPr/>
          <p:nvPr/>
        </p:nvSpPr>
        <p:spPr>
          <a:xfrm>
            <a:off x="3096000" y="216000"/>
            <a:ext cx="3239280" cy="53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Tuning avec OPTUNA</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Rectangle 52"/>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30" name="Rectangle 53"/>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31"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2269D4B3-BBC1-48C6-9C23-EAD629AEAC42}"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32" name="" descr=""/>
          <p:cNvPicPr/>
          <p:nvPr/>
        </p:nvPicPr>
        <p:blipFill>
          <a:blip r:embed="rId1"/>
          <a:stretch/>
        </p:blipFill>
        <p:spPr>
          <a:xfrm>
            <a:off x="10980000" y="0"/>
            <a:ext cx="1211400" cy="1111680"/>
          </a:xfrm>
          <a:prstGeom prst="rect">
            <a:avLst/>
          </a:prstGeom>
          <a:ln w="72000">
            <a:noFill/>
          </a:ln>
        </p:spPr>
      </p:pic>
      <p:sp>
        <p:nvSpPr>
          <p:cNvPr id="233" name=""/>
          <p:cNvSpPr/>
          <p:nvPr/>
        </p:nvSpPr>
        <p:spPr>
          <a:xfrm>
            <a:off x="3060000" y="180000"/>
            <a:ext cx="3239280" cy="53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Interprétation avec SHAP</a:t>
            </a:r>
            <a:endParaRPr b="0" lang="fr-FR" sz="1600" spc="-1" strike="noStrike">
              <a:latin typeface="Arial"/>
            </a:endParaRPr>
          </a:p>
        </p:txBody>
      </p:sp>
      <p:pic>
        <p:nvPicPr>
          <p:cNvPr id="234" name="" descr=""/>
          <p:cNvPicPr/>
          <p:nvPr/>
        </p:nvPicPr>
        <p:blipFill>
          <a:blip r:embed="rId2"/>
          <a:stretch/>
        </p:blipFill>
        <p:spPr>
          <a:xfrm>
            <a:off x="1347840" y="2139840"/>
            <a:ext cx="6391440" cy="2539440"/>
          </a:xfrm>
          <a:prstGeom prst="rect">
            <a:avLst/>
          </a:prstGeom>
          <a:ln w="72000">
            <a:noFill/>
          </a:ln>
        </p:spPr>
      </p:pic>
      <p:sp>
        <p:nvSpPr>
          <p:cNvPr id="235" name=""/>
          <p:cNvSpPr/>
          <p:nvPr/>
        </p:nvSpPr>
        <p:spPr>
          <a:xfrm>
            <a:off x="241200" y="900000"/>
            <a:ext cx="9118080" cy="9428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Cette technique permet d’expliquer les prédictions des modèles de Machine Learning de manière compréhensible aux humains. En attribuant une valeur à chaque caractéristique entrée, il montre comment et dans quelle mesure chaque caractéristique a contribué au résultat final de la prédiction. Il explique comment le modèle a pris sa décision et permet d'identifier les caractéristiques les plus importantes. Il fait cela en calculant la contribution moyenne de chaque caractéristique à la prédiction sur toutes les combinaisons possibles de caractéristiques.</a:t>
            </a:r>
            <a:endParaRPr b="0" lang="fr-FR" sz="1200" spc="-1" strike="noStrike">
              <a:latin typeface="Arial"/>
            </a:endParaRPr>
          </a:p>
        </p:txBody>
      </p:sp>
      <p:sp>
        <p:nvSpPr>
          <p:cNvPr id="236" name=""/>
          <p:cNvSpPr/>
          <p:nvPr/>
        </p:nvSpPr>
        <p:spPr>
          <a:xfrm>
            <a:off x="720000" y="5040000"/>
            <a:ext cx="8999280" cy="7725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Les valeurs de Shapley calculent l’importance d’une variable en comparant ce qu’un modèle prédit avec et sans cette variable. Cependant, étant donné que l’ordre dans lequel un modèle voit les variables peut affecter ses prédictions,cela se fait dans tous les ordres possibles, afin que les fonctionnalités soient comparées équitablement. Cetteapproche est inspirée de la théorie des jeux.</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1"/>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48" name="Rectangle 2"/>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49"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2A65ADC6-A358-455F-B5F5-A2BC378ED2C4}"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50" name="" descr=""/>
          <p:cNvPicPr/>
          <p:nvPr/>
        </p:nvPicPr>
        <p:blipFill>
          <a:blip r:embed="rId1"/>
          <a:stretch/>
        </p:blipFill>
        <p:spPr>
          <a:xfrm>
            <a:off x="10980000" y="0"/>
            <a:ext cx="1211400" cy="1112040"/>
          </a:xfrm>
          <a:prstGeom prst="rect">
            <a:avLst/>
          </a:prstGeom>
          <a:ln w="72000">
            <a:noFill/>
          </a:ln>
        </p:spPr>
      </p:pic>
      <p:sp>
        <p:nvSpPr>
          <p:cNvPr id="51" name=""/>
          <p:cNvSpPr/>
          <p:nvPr/>
        </p:nvSpPr>
        <p:spPr>
          <a:xfrm>
            <a:off x="540000" y="360360"/>
            <a:ext cx="5219280" cy="757080"/>
          </a:xfrm>
          <a:prstGeom prst="rect">
            <a:avLst/>
          </a:prstGeom>
          <a:noFill/>
          <a:ln w="14400">
            <a:solidFill>
              <a:srgbClr val="b4c7dc"/>
            </a:solidFill>
            <a:round/>
          </a:ln>
        </p:spPr>
        <p:style>
          <a:lnRef idx="0"/>
          <a:fillRef idx="0"/>
          <a:effectRef idx="0"/>
          <a:fontRef idx="minor"/>
        </p:style>
        <p:txBody>
          <a:bodyPr lIns="61200" rIns="61200" tIns="16200" bIns="16200" anchor="t">
            <a:noAutofit/>
          </a:bodyPr>
          <a:p>
            <a:pPr>
              <a:lnSpc>
                <a:spcPct val="100000"/>
              </a:lnSpc>
            </a:pPr>
            <a:endParaRPr b="0" lang="fr-FR" sz="18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Description du projet</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Objectifs de la mission</a:t>
            </a:r>
            <a:endParaRPr b="0" lang="fr-FR" sz="1200" spc="-1" strike="noStrike">
              <a:latin typeface="Arial"/>
            </a:endParaRPr>
          </a:p>
          <a:p>
            <a:pPr>
              <a:lnSpc>
                <a:spcPct val="100000"/>
              </a:lnSpc>
              <a:tabLst>
                <a:tab algn="l" pos="408240"/>
              </a:tabLst>
            </a:pPr>
            <a:endParaRPr b="0" lang="fr-FR" sz="1300" spc="-1" strike="noStrike">
              <a:latin typeface="Arial"/>
            </a:endParaRPr>
          </a:p>
        </p:txBody>
      </p:sp>
      <p:sp>
        <p:nvSpPr>
          <p:cNvPr id="52" name=""/>
          <p:cNvSpPr/>
          <p:nvPr/>
        </p:nvSpPr>
        <p:spPr>
          <a:xfrm>
            <a:off x="720000" y="180000"/>
            <a:ext cx="3239280" cy="359280"/>
          </a:xfrm>
          <a:prstGeom prst="rect">
            <a:avLst/>
          </a:prstGeom>
          <a:gradFill rotWithShape="0">
            <a:gsLst>
              <a:gs pos="0">
                <a:srgbClr val="b4c7dc"/>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I. Présentation</a:t>
            </a:r>
            <a:endParaRPr b="0" lang="fr-FR" sz="1400" spc="-1" strike="noStrike">
              <a:latin typeface="Arial"/>
            </a:endParaRPr>
          </a:p>
        </p:txBody>
      </p:sp>
      <p:sp>
        <p:nvSpPr>
          <p:cNvPr id="53" name=""/>
          <p:cNvSpPr/>
          <p:nvPr/>
        </p:nvSpPr>
        <p:spPr>
          <a:xfrm>
            <a:off x="540360" y="1472760"/>
            <a:ext cx="5219280" cy="1046880"/>
          </a:xfrm>
          <a:prstGeom prst="rect">
            <a:avLst/>
          </a:prstGeom>
          <a:noFill/>
          <a:ln w="14400">
            <a:solidFill>
              <a:srgbClr val="b4c7dc"/>
            </a:solidFill>
            <a:round/>
          </a:ln>
        </p:spPr>
        <p:style>
          <a:lnRef idx="0"/>
          <a:fillRef idx="0"/>
          <a:effectRef idx="0"/>
          <a:fontRef idx="minor"/>
        </p:style>
        <p:txBody>
          <a:bodyPr lIns="61200" rIns="61200" tIns="16200" bIns="16200" anchor="t">
            <a:noAutofit/>
          </a:bodyPr>
          <a:p>
            <a:pPr>
              <a:lnSpc>
                <a:spcPct val="100000"/>
              </a:lnSpc>
            </a:pPr>
            <a:endParaRPr b="0" lang="fr-FR" sz="18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Présentation des données</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Analyse exploratoire</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Microsoft YaHei"/>
              </a:rPr>
              <a:t>Features selection</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Microsoft YaHei"/>
              </a:rPr>
              <a:t>Choix des métriques </a:t>
            </a:r>
            <a:endParaRPr b="0" lang="fr-FR" sz="1200" spc="-1" strike="noStrike">
              <a:latin typeface="Arial"/>
            </a:endParaRPr>
          </a:p>
        </p:txBody>
      </p:sp>
      <p:sp>
        <p:nvSpPr>
          <p:cNvPr id="54" name=""/>
          <p:cNvSpPr/>
          <p:nvPr/>
        </p:nvSpPr>
        <p:spPr>
          <a:xfrm>
            <a:off x="720360" y="1262520"/>
            <a:ext cx="3239280" cy="419400"/>
          </a:xfrm>
          <a:prstGeom prst="rect">
            <a:avLst/>
          </a:prstGeom>
          <a:gradFill rotWithShape="0">
            <a:gsLst>
              <a:gs pos="0">
                <a:srgbClr val="ec9b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II. Analyse des données</a:t>
            </a:r>
            <a:endParaRPr b="0" lang="fr-FR" sz="1400" spc="-1" strike="noStrike">
              <a:latin typeface="Arial"/>
            </a:endParaRPr>
          </a:p>
        </p:txBody>
      </p:sp>
      <p:sp>
        <p:nvSpPr>
          <p:cNvPr id="55" name=""/>
          <p:cNvSpPr/>
          <p:nvPr/>
        </p:nvSpPr>
        <p:spPr>
          <a:xfrm>
            <a:off x="540000" y="2887920"/>
            <a:ext cx="5219280" cy="744840"/>
          </a:xfrm>
          <a:prstGeom prst="rect">
            <a:avLst/>
          </a:prstGeom>
          <a:noFill/>
          <a:ln w="14400">
            <a:solidFill>
              <a:srgbClr val="b4c7dc"/>
            </a:solidFill>
            <a:round/>
          </a:ln>
        </p:spPr>
        <p:style>
          <a:lnRef idx="0"/>
          <a:fillRef idx="0"/>
          <a:effectRef idx="0"/>
          <a:fontRef idx="minor"/>
        </p:style>
        <p:txBody>
          <a:bodyPr lIns="61200" rIns="61200" tIns="16200" bIns="16200" anchor="t">
            <a:noAutofit/>
          </a:bodyPr>
          <a:p>
            <a:pPr>
              <a:lnSpc>
                <a:spcPct val="100000"/>
              </a:lnSpc>
            </a:pPr>
            <a:endParaRPr b="0" lang="fr-FR" sz="18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Entraînement des modèles</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Analyse des résultats et sélection du modèle </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 </a:t>
            </a:r>
            <a:endParaRPr b="0" lang="fr-FR" sz="1200" spc="-1" strike="noStrike">
              <a:latin typeface="Arial"/>
            </a:endParaRPr>
          </a:p>
        </p:txBody>
      </p:sp>
      <p:sp>
        <p:nvSpPr>
          <p:cNvPr id="56" name=""/>
          <p:cNvSpPr/>
          <p:nvPr/>
        </p:nvSpPr>
        <p:spPr>
          <a:xfrm>
            <a:off x="720000" y="2700000"/>
            <a:ext cx="3239280" cy="359280"/>
          </a:xfrm>
          <a:prstGeom prst="rect">
            <a:avLst/>
          </a:prstGeom>
          <a:gradFill rotWithShape="0">
            <a:gsLst>
              <a:gs pos="0">
                <a:srgbClr val="ffde59"/>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III. Modélisation</a:t>
            </a:r>
            <a:endParaRPr b="0" lang="fr-FR" sz="1400" spc="-1" strike="noStrike">
              <a:latin typeface="Arial"/>
            </a:endParaRPr>
          </a:p>
        </p:txBody>
      </p:sp>
      <p:sp>
        <p:nvSpPr>
          <p:cNvPr id="57" name=""/>
          <p:cNvSpPr/>
          <p:nvPr/>
        </p:nvSpPr>
        <p:spPr>
          <a:xfrm>
            <a:off x="540000" y="3967920"/>
            <a:ext cx="5219280" cy="897120"/>
          </a:xfrm>
          <a:prstGeom prst="rect">
            <a:avLst/>
          </a:prstGeom>
          <a:noFill/>
          <a:ln w="14400">
            <a:solidFill>
              <a:srgbClr val="b4c7dc"/>
            </a:solidFill>
            <a:round/>
          </a:ln>
        </p:spPr>
        <p:style>
          <a:lnRef idx="0"/>
          <a:fillRef idx="0"/>
          <a:effectRef idx="0"/>
          <a:fontRef idx="minor"/>
        </p:style>
        <p:txBody>
          <a:bodyPr lIns="61200" rIns="61200" tIns="16200" bIns="16200" anchor="t">
            <a:noAutofit/>
          </a:bodyPr>
          <a:p>
            <a:pPr>
              <a:lnSpc>
                <a:spcPct val="100000"/>
              </a:lnSpc>
            </a:pPr>
            <a:endParaRPr b="0" lang="fr-FR" sz="18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Tuning des hyper-paramètres</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Importance des caractéristiques</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Interprétation</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 </a:t>
            </a:r>
            <a:endParaRPr b="0" lang="fr-FR" sz="1200" spc="-1" strike="noStrike">
              <a:latin typeface="Arial"/>
            </a:endParaRPr>
          </a:p>
        </p:txBody>
      </p:sp>
      <p:sp>
        <p:nvSpPr>
          <p:cNvPr id="58" name=""/>
          <p:cNvSpPr/>
          <p:nvPr/>
        </p:nvSpPr>
        <p:spPr>
          <a:xfrm>
            <a:off x="720000" y="3780000"/>
            <a:ext cx="3239280" cy="35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IV. Optimisation</a:t>
            </a:r>
            <a:endParaRPr b="0" lang="fr-FR" sz="1400" spc="-1" strike="noStrike">
              <a:latin typeface="Arial"/>
            </a:endParaRPr>
          </a:p>
        </p:txBody>
      </p:sp>
      <p:sp>
        <p:nvSpPr>
          <p:cNvPr id="59" name=""/>
          <p:cNvSpPr/>
          <p:nvPr/>
        </p:nvSpPr>
        <p:spPr>
          <a:xfrm>
            <a:off x="540000" y="5047920"/>
            <a:ext cx="5219280" cy="592560"/>
          </a:xfrm>
          <a:prstGeom prst="rect">
            <a:avLst/>
          </a:prstGeom>
          <a:noFill/>
          <a:ln w="14400">
            <a:solidFill>
              <a:srgbClr val="b4c7dc"/>
            </a:solidFill>
            <a:round/>
          </a:ln>
        </p:spPr>
        <p:style>
          <a:lnRef idx="0"/>
          <a:fillRef idx="0"/>
          <a:effectRef idx="0"/>
          <a:fontRef idx="minor"/>
        </p:style>
        <p:txBody>
          <a:bodyPr lIns="61200" rIns="61200" tIns="16200" bIns="16200" anchor="t">
            <a:noAutofit/>
          </a:bodyPr>
          <a:p>
            <a:pPr>
              <a:lnSpc>
                <a:spcPct val="100000"/>
              </a:lnSpc>
            </a:pPr>
            <a:endParaRPr b="0" lang="fr-FR" sz="18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Création du Dashboard</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 </a:t>
            </a:r>
            <a:endParaRPr b="0" lang="fr-FR" sz="1200" spc="-1" strike="noStrike">
              <a:latin typeface="Arial"/>
            </a:endParaRPr>
          </a:p>
        </p:txBody>
      </p:sp>
      <p:sp>
        <p:nvSpPr>
          <p:cNvPr id="60" name=""/>
          <p:cNvSpPr/>
          <p:nvPr/>
        </p:nvSpPr>
        <p:spPr>
          <a:xfrm>
            <a:off x="720000" y="4860000"/>
            <a:ext cx="3239280" cy="359280"/>
          </a:xfrm>
          <a:prstGeom prst="rect">
            <a:avLst/>
          </a:prstGeom>
          <a:gradFill rotWithShape="0">
            <a:gsLst>
              <a:gs pos="0">
                <a:srgbClr val="ff860d"/>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V. Dashboard</a:t>
            </a:r>
            <a:endParaRPr b="0" lang="fr-FR" sz="1400" spc="-1" strike="noStrike">
              <a:latin typeface="Arial"/>
            </a:endParaRPr>
          </a:p>
        </p:txBody>
      </p:sp>
      <p:sp>
        <p:nvSpPr>
          <p:cNvPr id="61" name=""/>
          <p:cNvSpPr/>
          <p:nvPr/>
        </p:nvSpPr>
        <p:spPr>
          <a:xfrm>
            <a:off x="900000" y="13680"/>
            <a:ext cx="3059280" cy="345600"/>
          </a:xfrm>
          <a:prstGeom prst="rect">
            <a:avLst/>
          </a:prstGeom>
          <a:noFill/>
          <a:ln w="72000">
            <a:noFill/>
          </a:ln>
        </p:spPr>
        <p:style>
          <a:lnRef idx="0"/>
          <a:fillRef idx="0"/>
          <a:effectRef idx="0"/>
          <a:fontRef idx="minor"/>
        </p:style>
      </p:sp>
      <p:sp>
        <p:nvSpPr>
          <p:cNvPr id="62" name=""/>
          <p:cNvSpPr/>
          <p:nvPr/>
        </p:nvSpPr>
        <p:spPr>
          <a:xfrm>
            <a:off x="540000" y="5947920"/>
            <a:ext cx="5219280" cy="744840"/>
          </a:xfrm>
          <a:prstGeom prst="rect">
            <a:avLst/>
          </a:prstGeom>
          <a:noFill/>
          <a:ln w="14400">
            <a:solidFill>
              <a:srgbClr val="b4c7dc"/>
            </a:solidFill>
            <a:round/>
          </a:ln>
        </p:spPr>
        <p:style>
          <a:lnRef idx="0"/>
          <a:fillRef idx="0"/>
          <a:effectRef idx="0"/>
          <a:fontRef idx="minor"/>
        </p:style>
        <p:txBody>
          <a:bodyPr lIns="61200" rIns="61200" tIns="16200" bIns="16200" anchor="t">
            <a:noAutofit/>
          </a:bodyPr>
          <a:p>
            <a:pPr>
              <a:lnSpc>
                <a:spcPct val="100000"/>
              </a:lnSpc>
            </a:pPr>
            <a:endParaRPr b="0" lang="fr-FR" sz="18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Synthèse </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Pistes d’amélioration</a:t>
            </a:r>
            <a:endParaRPr b="0" lang="fr-FR" sz="1200" spc="-1" strike="noStrike">
              <a:latin typeface="Arial"/>
            </a:endParaRPr>
          </a:p>
          <a:p>
            <a:pPr marL="216000" indent="-216000">
              <a:lnSpc>
                <a:spcPct val="100000"/>
              </a:lnSpc>
              <a:buClr>
                <a:srgbClr val="000000"/>
              </a:buClr>
              <a:buSzPct val="45000"/>
              <a:buFont typeface="Wingdings" charset="2"/>
              <a:buChar char=""/>
              <a:tabLst>
                <a:tab algn="l" pos="408240"/>
              </a:tabLst>
            </a:pPr>
            <a:r>
              <a:rPr b="0" lang="fr-FR" sz="1200" spc="-1" strike="noStrike">
                <a:solidFill>
                  <a:srgbClr val="282f39"/>
                </a:solidFill>
                <a:latin typeface="Bahnschrift SemiLight"/>
                <a:ea typeface="DejaVu Sans"/>
              </a:rPr>
              <a:t> </a:t>
            </a:r>
            <a:endParaRPr b="0" lang="fr-FR" sz="1200" spc="-1" strike="noStrike">
              <a:latin typeface="Arial"/>
            </a:endParaRPr>
          </a:p>
        </p:txBody>
      </p:sp>
      <p:sp>
        <p:nvSpPr>
          <p:cNvPr id="63" name=""/>
          <p:cNvSpPr/>
          <p:nvPr/>
        </p:nvSpPr>
        <p:spPr>
          <a:xfrm>
            <a:off x="720000" y="5760000"/>
            <a:ext cx="3239280" cy="359280"/>
          </a:xfrm>
          <a:prstGeom prst="rect">
            <a:avLst/>
          </a:prstGeom>
          <a:gradFill rotWithShape="0">
            <a:gsLst>
              <a:gs pos="0">
                <a:srgbClr val="3465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VI. Conclusion</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Rectangle 58"/>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38" name="Rectangle 59"/>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39"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D9661872-EA5C-4F9E-8C36-236D176B963B}"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40" name="" descr=""/>
          <p:cNvPicPr/>
          <p:nvPr/>
        </p:nvPicPr>
        <p:blipFill>
          <a:blip r:embed="rId1"/>
          <a:stretch/>
        </p:blipFill>
        <p:spPr>
          <a:xfrm>
            <a:off x="10980000" y="0"/>
            <a:ext cx="1211400" cy="1111680"/>
          </a:xfrm>
          <a:prstGeom prst="rect">
            <a:avLst/>
          </a:prstGeom>
          <a:ln w="72000">
            <a:noFill/>
          </a:ln>
        </p:spPr>
      </p:pic>
      <p:sp>
        <p:nvSpPr>
          <p:cNvPr id="241" name=""/>
          <p:cNvSpPr/>
          <p:nvPr/>
        </p:nvSpPr>
        <p:spPr>
          <a:xfrm>
            <a:off x="2880000" y="180000"/>
            <a:ext cx="5219280" cy="35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Interprétabilité globale avec SHAP</a:t>
            </a:r>
            <a:endParaRPr b="0" lang="fr-FR" sz="1600" spc="-1" strike="noStrike">
              <a:latin typeface="Arial"/>
            </a:endParaRPr>
          </a:p>
        </p:txBody>
      </p:sp>
      <p:sp>
        <p:nvSpPr>
          <p:cNvPr id="242" name=""/>
          <p:cNvSpPr/>
          <p:nvPr/>
        </p:nvSpPr>
        <p:spPr>
          <a:xfrm>
            <a:off x="6091920" y="5580000"/>
            <a:ext cx="4347360" cy="3459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On peut regarder l'importance de chaque caractéristique pour la classe 1</a:t>
            </a:r>
            <a:endParaRPr b="0" lang="fr-FR" sz="1000" spc="-1" strike="noStrike">
              <a:latin typeface="Arial"/>
            </a:endParaRPr>
          </a:p>
        </p:txBody>
      </p:sp>
      <p:pic>
        <p:nvPicPr>
          <p:cNvPr id="243" name="" descr=""/>
          <p:cNvPicPr/>
          <p:nvPr/>
        </p:nvPicPr>
        <p:blipFill>
          <a:blip r:embed="rId2"/>
          <a:stretch/>
        </p:blipFill>
        <p:spPr>
          <a:xfrm>
            <a:off x="5580000" y="1260000"/>
            <a:ext cx="3711600" cy="4319280"/>
          </a:xfrm>
          <a:prstGeom prst="rect">
            <a:avLst/>
          </a:prstGeom>
          <a:ln w="72000">
            <a:noFill/>
          </a:ln>
        </p:spPr>
      </p:pic>
      <p:pic>
        <p:nvPicPr>
          <p:cNvPr id="244" name="" descr=""/>
          <p:cNvPicPr/>
          <p:nvPr/>
        </p:nvPicPr>
        <p:blipFill>
          <a:blip r:embed="rId3"/>
          <a:stretch/>
        </p:blipFill>
        <p:spPr>
          <a:xfrm>
            <a:off x="180000" y="1260000"/>
            <a:ext cx="5512680" cy="4255920"/>
          </a:xfrm>
          <a:prstGeom prst="rect">
            <a:avLst/>
          </a:prstGeom>
          <a:ln w="72000">
            <a:noFill/>
          </a:ln>
        </p:spPr>
      </p:pic>
      <p:sp>
        <p:nvSpPr>
          <p:cNvPr id="245" name=""/>
          <p:cNvSpPr/>
          <p:nvPr/>
        </p:nvSpPr>
        <p:spPr>
          <a:xfrm>
            <a:off x="180000" y="720000"/>
            <a:ext cx="7019280" cy="2894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282f39"/>
                </a:solidFill>
                <a:latin typeface="Arial"/>
                <a:ea typeface="Microsoft YaHei"/>
              </a:rPr>
              <a:t>Shap permet à la fois une interprétation globale et une interprétation locale</a:t>
            </a:r>
            <a:endParaRPr b="0" lang="fr-FR" sz="1400" spc="-1" strike="noStrike">
              <a:latin typeface="Arial"/>
            </a:endParaRPr>
          </a:p>
        </p:txBody>
      </p:sp>
      <p:sp>
        <p:nvSpPr>
          <p:cNvPr id="246" name=""/>
          <p:cNvSpPr/>
          <p:nvPr/>
        </p:nvSpPr>
        <p:spPr>
          <a:xfrm>
            <a:off x="900000" y="6057720"/>
            <a:ext cx="8999280" cy="6015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L’interprétation globale cherche à expliquer le modèle dans sa globalité. C’est-à-dire quelles sont les variables les plus importantes pour le modèle. Dans notre cas, quelles caractéristiques affectent le plus le comportement général d’un modèle d’octroi de crédit ?</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7" name="Rectangle 60"/>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48" name="Rectangle 61"/>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49"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78F6925F-D1CF-4866-BE92-D1BF2EDB6BC7}"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50" name="" descr=""/>
          <p:cNvPicPr/>
          <p:nvPr/>
        </p:nvPicPr>
        <p:blipFill>
          <a:blip r:embed="rId1"/>
          <a:stretch/>
        </p:blipFill>
        <p:spPr>
          <a:xfrm>
            <a:off x="10980000" y="0"/>
            <a:ext cx="1211400" cy="1111680"/>
          </a:xfrm>
          <a:prstGeom prst="rect">
            <a:avLst/>
          </a:prstGeom>
          <a:ln w="72000">
            <a:noFill/>
          </a:ln>
        </p:spPr>
      </p:pic>
      <p:sp>
        <p:nvSpPr>
          <p:cNvPr id="251" name=""/>
          <p:cNvSpPr/>
          <p:nvPr/>
        </p:nvSpPr>
        <p:spPr>
          <a:xfrm>
            <a:off x="2880000" y="180000"/>
            <a:ext cx="5219280" cy="35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Impact d’une caractéristique sur le modèle avec SHAP</a:t>
            </a:r>
            <a:endParaRPr b="0" lang="fr-FR" sz="1600" spc="-1" strike="noStrike">
              <a:latin typeface="Arial"/>
            </a:endParaRPr>
          </a:p>
        </p:txBody>
      </p:sp>
      <p:sp>
        <p:nvSpPr>
          <p:cNvPr id="252" name=""/>
          <p:cNvSpPr/>
          <p:nvPr/>
        </p:nvSpPr>
        <p:spPr>
          <a:xfrm>
            <a:off x="720000" y="720000"/>
            <a:ext cx="7019280" cy="260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Impact de chaque caractéristique sur le modèle</a:t>
            </a:r>
            <a:endParaRPr b="0" lang="fr-FR" sz="1200" spc="-1" strike="noStrike">
              <a:latin typeface="Arial"/>
            </a:endParaRPr>
          </a:p>
        </p:txBody>
      </p:sp>
      <p:pic>
        <p:nvPicPr>
          <p:cNvPr id="253" name="" descr=""/>
          <p:cNvPicPr/>
          <p:nvPr/>
        </p:nvPicPr>
        <p:blipFill>
          <a:blip r:embed="rId2"/>
          <a:stretch/>
        </p:blipFill>
        <p:spPr>
          <a:xfrm>
            <a:off x="1725480" y="1080000"/>
            <a:ext cx="6193800" cy="2339280"/>
          </a:xfrm>
          <a:prstGeom prst="rect">
            <a:avLst/>
          </a:prstGeom>
          <a:ln w="72000">
            <a:noFill/>
          </a:ln>
        </p:spPr>
      </p:pic>
      <p:pic>
        <p:nvPicPr>
          <p:cNvPr id="254" name="" descr=""/>
          <p:cNvPicPr/>
          <p:nvPr/>
        </p:nvPicPr>
        <p:blipFill>
          <a:blip r:embed="rId3"/>
          <a:stretch/>
        </p:blipFill>
        <p:spPr>
          <a:xfrm>
            <a:off x="1799280" y="3711240"/>
            <a:ext cx="6300000" cy="2408040"/>
          </a:xfrm>
          <a:prstGeom prst="rect">
            <a:avLst/>
          </a:prstGeom>
          <a:ln w="7200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Rectangle 62"/>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56" name="Rectangle 63"/>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57"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8948C110-6EE1-4073-99CC-C9776C9C5995}"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58" name="" descr=""/>
          <p:cNvPicPr/>
          <p:nvPr/>
        </p:nvPicPr>
        <p:blipFill>
          <a:blip r:embed="rId1"/>
          <a:stretch/>
        </p:blipFill>
        <p:spPr>
          <a:xfrm>
            <a:off x="10980000" y="0"/>
            <a:ext cx="1211400" cy="1111680"/>
          </a:xfrm>
          <a:prstGeom prst="rect">
            <a:avLst/>
          </a:prstGeom>
          <a:ln w="72000">
            <a:noFill/>
          </a:ln>
        </p:spPr>
      </p:pic>
      <p:sp>
        <p:nvSpPr>
          <p:cNvPr id="259" name=""/>
          <p:cNvSpPr/>
          <p:nvPr/>
        </p:nvSpPr>
        <p:spPr>
          <a:xfrm>
            <a:off x="2880000" y="180000"/>
            <a:ext cx="5219280" cy="35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Interprétabilité locale avec SHAP</a:t>
            </a:r>
            <a:endParaRPr b="0" lang="fr-FR" sz="1600" spc="-1" strike="noStrike">
              <a:latin typeface="Arial"/>
            </a:endParaRPr>
          </a:p>
        </p:txBody>
      </p:sp>
      <p:pic>
        <p:nvPicPr>
          <p:cNvPr id="260" name="" descr=""/>
          <p:cNvPicPr/>
          <p:nvPr/>
        </p:nvPicPr>
        <p:blipFill>
          <a:blip r:embed="rId2"/>
          <a:stretch/>
        </p:blipFill>
        <p:spPr>
          <a:xfrm>
            <a:off x="1260000" y="1004400"/>
            <a:ext cx="4878720" cy="3854880"/>
          </a:xfrm>
          <a:prstGeom prst="rect">
            <a:avLst/>
          </a:prstGeom>
          <a:ln w="72000">
            <a:noFill/>
          </a:ln>
        </p:spPr>
      </p:pic>
      <p:pic>
        <p:nvPicPr>
          <p:cNvPr id="261" name="" descr=""/>
          <p:cNvPicPr/>
          <p:nvPr/>
        </p:nvPicPr>
        <p:blipFill>
          <a:blip r:embed="rId3"/>
          <a:stretch/>
        </p:blipFill>
        <p:spPr>
          <a:xfrm>
            <a:off x="1309680" y="5090400"/>
            <a:ext cx="6429600" cy="1388880"/>
          </a:xfrm>
          <a:prstGeom prst="rect">
            <a:avLst/>
          </a:prstGeom>
          <a:ln w="72000">
            <a:noFill/>
          </a:ln>
        </p:spPr>
      </p:pic>
      <p:sp>
        <p:nvSpPr>
          <p:cNvPr id="262" name=""/>
          <p:cNvSpPr/>
          <p:nvPr/>
        </p:nvSpPr>
        <p:spPr>
          <a:xfrm>
            <a:off x="180000" y="6417360"/>
            <a:ext cx="11910240" cy="601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Il indique les variables qui augmentent la probabilité du client d'être en défaut de paiement (en rouge) et celles qui la diminuent (en bleu), ainsi que la grandeur de cet impact</a:t>
            </a:r>
            <a:r>
              <a:rPr b="0" lang="fr-FR" sz="1200" spc="-1" strike="noStrike">
                <a:solidFill>
                  <a:srgbClr val="282f39"/>
                </a:solidFill>
                <a:latin typeface="Arial"/>
                <a:ea typeface="DejaVu Sans"/>
              </a:rPr>
              <a:t>.</a:t>
            </a:r>
            <a:endParaRPr b="0" lang="fr-FR" sz="1200" spc="-1" strike="noStrike">
              <a:latin typeface="Arial"/>
            </a:endParaRPr>
          </a:p>
        </p:txBody>
      </p:sp>
      <p:sp>
        <p:nvSpPr>
          <p:cNvPr id="263" name=""/>
          <p:cNvSpPr/>
          <p:nvPr/>
        </p:nvSpPr>
        <p:spPr>
          <a:xfrm>
            <a:off x="180000" y="4743720"/>
            <a:ext cx="7074720" cy="3459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Un graphique force-plot situe la prédiction par rapport à la base value.</a:t>
            </a:r>
            <a:endParaRPr b="0" lang="fr-FR" sz="1000" spc="-1" strike="noStrike">
              <a:latin typeface="Arial"/>
            </a:endParaRPr>
          </a:p>
        </p:txBody>
      </p:sp>
      <p:sp>
        <p:nvSpPr>
          <p:cNvPr id="264" name=""/>
          <p:cNvSpPr/>
          <p:nvPr/>
        </p:nvSpPr>
        <p:spPr>
          <a:xfrm>
            <a:off x="57600" y="581400"/>
            <a:ext cx="9121680" cy="8578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Le graphique decision_plot est une façon d'expliquer la prédiction. Il donne la valeur et l’impact sur le score de chaque variable par ordre d'importance Il indique la direction prise par la prédiction pour chacune des valeurs des variables affichées.</a:t>
            </a:r>
            <a:endParaRPr b="0" lang="fr-FR" sz="1000" spc="-1" strike="noStrike">
              <a:latin typeface="Arial"/>
            </a:endParaRPr>
          </a:p>
        </p:txBody>
      </p:sp>
      <p:sp>
        <p:nvSpPr>
          <p:cNvPr id="265" name=""/>
          <p:cNvSpPr/>
          <p:nvPr/>
        </p:nvSpPr>
        <p:spPr>
          <a:xfrm>
            <a:off x="5572080" y="1800000"/>
            <a:ext cx="4380480" cy="899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L’interprétation locale consiste à expliquer la prédiction f(x) du modèle pour un individu x donné. Dans notre cas, pourquoi la demande de prêt du client a-t-elle été approuvée ou rejetée ?</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6" name="Rectangle 64"/>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67" name="Rectangle 65"/>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68"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456EF881-1DF7-49F1-869E-FC74335255DF}"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69" name="" descr=""/>
          <p:cNvPicPr/>
          <p:nvPr/>
        </p:nvPicPr>
        <p:blipFill>
          <a:blip r:embed="rId1"/>
          <a:stretch/>
        </p:blipFill>
        <p:spPr>
          <a:xfrm>
            <a:off x="10980000" y="0"/>
            <a:ext cx="1211400" cy="1111680"/>
          </a:xfrm>
          <a:prstGeom prst="rect">
            <a:avLst/>
          </a:prstGeom>
          <a:ln w="72000">
            <a:noFill/>
          </a:ln>
        </p:spPr>
      </p:pic>
      <p:sp>
        <p:nvSpPr>
          <p:cNvPr id="270" name=""/>
          <p:cNvSpPr/>
          <p:nvPr/>
        </p:nvSpPr>
        <p:spPr>
          <a:xfrm>
            <a:off x="2880000" y="180000"/>
            <a:ext cx="5219280" cy="35928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Interprétabilité locale avec Lime</a:t>
            </a:r>
            <a:endParaRPr b="0" lang="fr-FR" sz="1600" spc="-1" strike="noStrike">
              <a:latin typeface="Arial"/>
            </a:endParaRPr>
          </a:p>
        </p:txBody>
      </p:sp>
      <p:sp>
        <p:nvSpPr>
          <p:cNvPr id="271" name=""/>
          <p:cNvSpPr/>
          <p:nvPr/>
        </p:nvSpPr>
        <p:spPr>
          <a:xfrm>
            <a:off x="176760" y="720000"/>
            <a:ext cx="9002520" cy="7722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LIME est une technique qui permet de créer un modèle simple autour de la prédiction que nous voulons expliquer et d'utiliser ce modèle pour expliquer la prédiction. En pratique, pour une prédiction donnée , LIME va pertuber les entrées de la prédictions et regarder comment la pertubation a affecté la sortie du modèle. Les attributs qui affectent le plus la sortie lorsqu'ils sont pertubés sont considérés comme ayant une importance élevée pour cette prédiction .On est dans de l'</a:t>
            </a:r>
            <a:r>
              <a:rPr b="1" lang="fr-FR" sz="1200" spc="-1" strike="noStrike">
                <a:solidFill>
                  <a:srgbClr val="282f39"/>
                </a:solidFill>
                <a:latin typeface="Arial"/>
                <a:ea typeface="DejaVu Sans"/>
              </a:rPr>
              <a:t>INTERPRETABILITE LOCALE</a:t>
            </a:r>
            <a:endParaRPr b="0" lang="fr-FR" sz="1200" spc="-1" strike="noStrike">
              <a:latin typeface="Arial"/>
            </a:endParaRPr>
          </a:p>
        </p:txBody>
      </p:sp>
      <p:pic>
        <p:nvPicPr>
          <p:cNvPr id="272" name="" descr=""/>
          <p:cNvPicPr/>
          <p:nvPr/>
        </p:nvPicPr>
        <p:blipFill>
          <a:blip r:embed="rId2"/>
          <a:stretch/>
        </p:blipFill>
        <p:spPr>
          <a:xfrm>
            <a:off x="1467000" y="1953720"/>
            <a:ext cx="7019280" cy="4395240"/>
          </a:xfrm>
          <a:prstGeom prst="rect">
            <a:avLst/>
          </a:prstGeom>
          <a:ln w="7200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3" name="" descr=""/>
          <p:cNvPicPr/>
          <p:nvPr/>
        </p:nvPicPr>
        <p:blipFill>
          <a:blip r:embed="rId1"/>
          <a:stretch/>
        </p:blipFill>
        <p:spPr>
          <a:xfrm>
            <a:off x="5612400" y="1480320"/>
            <a:ext cx="5546880" cy="4098960"/>
          </a:xfrm>
          <a:prstGeom prst="rect">
            <a:avLst/>
          </a:prstGeom>
          <a:ln w="72000">
            <a:noFill/>
          </a:ln>
        </p:spPr>
      </p:pic>
      <p:sp>
        <p:nvSpPr>
          <p:cNvPr id="274" name="Rectangle 66"/>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75" name="Rectangle 67"/>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76"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319587E1-36A6-4709-BD4E-0C1A25BBE4E1}"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77" name="" descr=""/>
          <p:cNvPicPr/>
          <p:nvPr/>
        </p:nvPicPr>
        <p:blipFill>
          <a:blip r:embed="rId2"/>
          <a:stretch/>
        </p:blipFill>
        <p:spPr>
          <a:xfrm>
            <a:off x="10980000" y="0"/>
            <a:ext cx="1211400" cy="1111680"/>
          </a:xfrm>
          <a:prstGeom prst="rect">
            <a:avLst/>
          </a:prstGeom>
          <a:ln w="72000">
            <a:noFill/>
          </a:ln>
        </p:spPr>
      </p:pic>
      <p:sp>
        <p:nvSpPr>
          <p:cNvPr id="278" name=""/>
          <p:cNvSpPr/>
          <p:nvPr/>
        </p:nvSpPr>
        <p:spPr>
          <a:xfrm>
            <a:off x="3240000" y="180000"/>
            <a:ext cx="3959280" cy="539280"/>
          </a:xfrm>
          <a:prstGeom prst="rect">
            <a:avLst/>
          </a:prstGeom>
          <a:gradFill rotWithShape="0">
            <a:gsLst>
              <a:gs pos="0">
                <a:srgbClr val="ff860d"/>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400" spc="-1" strike="noStrike">
                <a:solidFill>
                  <a:srgbClr val="282f39"/>
                </a:solidFill>
                <a:latin typeface="Bahnschrift SemiBold"/>
                <a:ea typeface="DejaVu Sans"/>
              </a:rPr>
              <a:t>V. Dashboard</a:t>
            </a:r>
            <a:endParaRPr b="0" lang="fr-FR" sz="1400" spc="-1" strike="noStrike">
              <a:latin typeface="Arial"/>
            </a:endParaRPr>
          </a:p>
        </p:txBody>
      </p:sp>
      <p:sp>
        <p:nvSpPr>
          <p:cNvPr id="279" name=""/>
          <p:cNvSpPr/>
          <p:nvPr/>
        </p:nvSpPr>
        <p:spPr>
          <a:xfrm>
            <a:off x="180000" y="1260000"/>
            <a:ext cx="4859280" cy="2314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Le dashboard a été développé avec streamlit.</a:t>
            </a:r>
            <a:endParaRPr b="0" lang="fr-FR" sz="1000" spc="-1" strike="noStrike">
              <a:latin typeface="Arial"/>
            </a:endParaRPr>
          </a:p>
        </p:txBody>
      </p:sp>
      <p:pic>
        <p:nvPicPr>
          <p:cNvPr id="280" name="" descr=""/>
          <p:cNvPicPr/>
          <p:nvPr/>
        </p:nvPicPr>
        <p:blipFill>
          <a:blip r:embed="rId3"/>
          <a:stretch/>
        </p:blipFill>
        <p:spPr>
          <a:xfrm>
            <a:off x="0" y="1980000"/>
            <a:ext cx="5399280" cy="2951640"/>
          </a:xfrm>
          <a:prstGeom prst="rect">
            <a:avLst/>
          </a:prstGeom>
          <a:ln w="72000">
            <a:noFill/>
          </a:ln>
        </p:spPr>
      </p:pic>
      <p:pic>
        <p:nvPicPr>
          <p:cNvPr id="281" name="" descr=""/>
          <p:cNvPicPr/>
          <p:nvPr/>
        </p:nvPicPr>
        <p:blipFill>
          <a:blip r:embed="rId4"/>
          <a:stretch/>
        </p:blipFill>
        <p:spPr>
          <a:xfrm>
            <a:off x="720000" y="4964760"/>
            <a:ext cx="2799360" cy="1694520"/>
          </a:xfrm>
          <a:prstGeom prst="rect">
            <a:avLst/>
          </a:prstGeom>
          <a:ln w="7200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2" name="" descr=""/>
          <p:cNvPicPr/>
          <p:nvPr/>
        </p:nvPicPr>
        <p:blipFill>
          <a:blip r:embed="rId1"/>
          <a:stretch/>
        </p:blipFill>
        <p:spPr>
          <a:xfrm>
            <a:off x="5815440" y="2700000"/>
            <a:ext cx="5523840" cy="3744000"/>
          </a:xfrm>
          <a:prstGeom prst="rect">
            <a:avLst/>
          </a:prstGeom>
          <a:ln w="72000">
            <a:noFill/>
          </a:ln>
        </p:spPr>
      </p:pic>
      <p:pic>
        <p:nvPicPr>
          <p:cNvPr id="283" name="" descr=""/>
          <p:cNvPicPr/>
          <p:nvPr/>
        </p:nvPicPr>
        <p:blipFill>
          <a:blip r:embed="rId2"/>
          <a:stretch/>
        </p:blipFill>
        <p:spPr>
          <a:xfrm>
            <a:off x="360000" y="3027600"/>
            <a:ext cx="3059280" cy="3091680"/>
          </a:xfrm>
          <a:prstGeom prst="rect">
            <a:avLst/>
          </a:prstGeom>
          <a:ln w="72000">
            <a:noFill/>
          </a:ln>
        </p:spPr>
      </p:pic>
      <p:sp>
        <p:nvSpPr>
          <p:cNvPr id="284" name="Rectangle 68"/>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85" name="Rectangle 69"/>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86"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71890FEC-B32F-4D4B-A23E-D03CEF4600A2}"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87" name="" descr=""/>
          <p:cNvPicPr/>
          <p:nvPr/>
        </p:nvPicPr>
        <p:blipFill>
          <a:blip r:embed="rId3"/>
          <a:stretch/>
        </p:blipFill>
        <p:spPr>
          <a:xfrm>
            <a:off x="10980000" y="0"/>
            <a:ext cx="1211400" cy="1111680"/>
          </a:xfrm>
          <a:prstGeom prst="rect">
            <a:avLst/>
          </a:prstGeom>
          <a:ln w="72000">
            <a:noFill/>
          </a:ln>
        </p:spPr>
      </p:pic>
      <p:sp>
        <p:nvSpPr>
          <p:cNvPr id="288" name=""/>
          <p:cNvSpPr/>
          <p:nvPr/>
        </p:nvSpPr>
        <p:spPr>
          <a:xfrm>
            <a:off x="3600000" y="180000"/>
            <a:ext cx="2879280" cy="359280"/>
          </a:xfrm>
          <a:prstGeom prst="rect">
            <a:avLst/>
          </a:prstGeom>
          <a:gradFill rotWithShape="0">
            <a:gsLst>
              <a:gs pos="0">
                <a:srgbClr val="ff860d"/>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400" spc="-1" strike="noStrike">
                <a:solidFill>
                  <a:srgbClr val="282f39"/>
                </a:solidFill>
                <a:latin typeface="Bahnschrift SemiBold"/>
                <a:ea typeface="DejaVu Sans"/>
              </a:rPr>
              <a:t>Copie d’ecran du dashboard</a:t>
            </a:r>
            <a:endParaRPr b="0" lang="fr-FR" sz="1400" spc="-1" strike="noStrike">
              <a:latin typeface="Arial"/>
            </a:endParaRPr>
          </a:p>
        </p:txBody>
      </p:sp>
      <p:pic>
        <p:nvPicPr>
          <p:cNvPr id="289" name="" descr=""/>
          <p:cNvPicPr/>
          <p:nvPr/>
        </p:nvPicPr>
        <p:blipFill>
          <a:blip r:embed="rId4"/>
          <a:stretch/>
        </p:blipFill>
        <p:spPr>
          <a:xfrm>
            <a:off x="2340000" y="575280"/>
            <a:ext cx="5947200" cy="2572920"/>
          </a:xfrm>
          <a:prstGeom prst="rect">
            <a:avLst/>
          </a:prstGeom>
          <a:ln w="7200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0" name="Rectangle 70"/>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291" name="Rectangle 71"/>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292" name=""/>
          <p:cNvSpPr/>
          <p:nvPr/>
        </p:nvSpPr>
        <p:spPr>
          <a:xfrm>
            <a:off x="11520000" y="6232680"/>
            <a:ext cx="51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BC4CEED9-3D3D-4EEC-AA09-06CC83F31AFD}"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293" name="" descr=""/>
          <p:cNvPicPr/>
          <p:nvPr/>
        </p:nvPicPr>
        <p:blipFill>
          <a:blip r:embed="rId1"/>
          <a:stretch/>
        </p:blipFill>
        <p:spPr>
          <a:xfrm>
            <a:off x="10980000" y="0"/>
            <a:ext cx="1211400" cy="1111680"/>
          </a:xfrm>
          <a:prstGeom prst="rect">
            <a:avLst/>
          </a:prstGeom>
          <a:ln w="72000">
            <a:noFill/>
          </a:ln>
        </p:spPr>
      </p:pic>
      <p:sp>
        <p:nvSpPr>
          <p:cNvPr id="294" name=""/>
          <p:cNvSpPr/>
          <p:nvPr/>
        </p:nvSpPr>
        <p:spPr>
          <a:xfrm>
            <a:off x="2880000" y="180000"/>
            <a:ext cx="3239280" cy="359280"/>
          </a:xfrm>
          <a:prstGeom prst="rect">
            <a:avLst/>
          </a:prstGeom>
          <a:gradFill rotWithShape="0">
            <a:gsLst>
              <a:gs pos="0">
                <a:srgbClr val="3465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VI. Conclusion</a:t>
            </a:r>
            <a:endParaRPr b="0" lang="fr-FR" sz="1400" spc="-1" strike="noStrike">
              <a:latin typeface="Arial"/>
            </a:endParaRPr>
          </a:p>
        </p:txBody>
      </p:sp>
      <p:sp>
        <p:nvSpPr>
          <p:cNvPr id="295" name=""/>
          <p:cNvSpPr/>
          <p:nvPr/>
        </p:nvSpPr>
        <p:spPr>
          <a:xfrm>
            <a:off x="430560" y="1080000"/>
            <a:ext cx="9288720" cy="2519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 data scientist dispose d’une panoplie d’outils pour l’aider dans la résolution de problèmes. Toutefois , l’expérience de la personne reste primordiale pour la partie  nettoyage ,la sélection des variables ou pour fixer les valeurs de départ pour le tuning des hyper-paramètres.</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Ce qui pourrait être amélioré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Le problème principal a été le manque de connaissances des métiers du secteur bancaire.Le vocabulaire employé n’est pas toujours pleinement compris et cela peut avoir des répercussions sur le choix et la façon de traiter certaines caractéristiques.</a:t>
            </a:r>
            <a:endParaRPr b="0" lang="fr-FR" sz="1200" spc="-1" strike="noStrike">
              <a:latin typeface="Arial"/>
            </a:endParaRPr>
          </a:p>
          <a:p>
            <a:pPr>
              <a:lnSpc>
                <a:spcPct val="100000"/>
              </a:lnSpc>
            </a:pPr>
            <a:r>
              <a:rPr b="0" lang="fr-FR" sz="1200" spc="-1" strike="noStrike">
                <a:solidFill>
                  <a:srgbClr val="282f39"/>
                </a:solidFill>
                <a:latin typeface="Arial"/>
                <a:ea typeface="DejaVu Sans"/>
              </a:rPr>
              <a:t>Il est clair aussi que le manque de connaissance du métier n’a pas permis de peaufiner la feature engineering.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Le choix des métriques s’est effectué avec le postulat qu’il était préférable de perdre un client  plutôt que d’octroyer un prêt à un client susceptible de ne pas rembourser. Le niveau de risque acceptable n’a pas été défini en prenant en compte l’aspect métier.</a:t>
            </a:r>
            <a:endParaRPr b="0" lang="fr-FR" sz="1200" spc="-1" strike="noStrike">
              <a:latin typeface="Arial"/>
            </a:endParaRPr>
          </a:p>
          <a:p>
            <a:pPr>
              <a:lnSpc>
                <a:spcPct val="100000"/>
              </a:lnSpc>
            </a:pPr>
            <a:endParaRPr b="0" lang="fr-FR" sz="1200" spc="-1" strike="noStrike">
              <a:latin typeface="Arial"/>
            </a:endParaRPr>
          </a:p>
          <a:p>
            <a:pPr>
              <a:lnSpc>
                <a:spcPct val="100000"/>
              </a:lnSpc>
            </a:pPr>
            <a:endParaRPr b="0" lang="fr-FR" sz="1200" spc="-1" strike="noStrike">
              <a:latin typeface="Arial"/>
            </a:endParaRPr>
          </a:p>
        </p:txBody>
      </p:sp>
      <p:sp>
        <p:nvSpPr>
          <p:cNvPr id="296" name=""/>
          <p:cNvSpPr txBox="1"/>
          <p:nvPr/>
        </p:nvSpPr>
        <p:spPr>
          <a:xfrm>
            <a:off x="720000" y="6120000"/>
            <a:ext cx="8820000" cy="261000"/>
          </a:xfrm>
          <a:prstGeom prst="rect">
            <a:avLst/>
          </a:prstGeom>
          <a:noFill/>
          <a:ln w="0">
            <a:noFill/>
          </a:ln>
        </p:spPr>
        <p:txBody>
          <a:bodyPr lIns="90000" rIns="90000" tIns="45000" bIns="45000" anchor="t">
            <a:noAutofit/>
          </a:bodyPr>
          <a:p>
            <a:r>
              <a:rPr b="0" lang="fr-FR" sz="1200" spc="-1" strike="noStrike">
                <a:latin typeface="Arial"/>
              </a:rPr>
              <a:t>Les fichiers sont disponibles sur </a:t>
            </a:r>
            <a:r>
              <a:rPr b="0" lang="fr-FR" sz="1200" spc="-1" strike="noStrike" u="sng">
                <a:uFillTx/>
                <a:latin typeface="Arial"/>
                <a:hlinkClick r:id="rId2"/>
              </a:rPr>
              <a:t>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Rectangle 4"/>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65" name="Rectangle 5"/>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66"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D9F3B7C9-B639-4326-B587-0282AB76F70E}"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67" name="" descr=""/>
          <p:cNvPicPr/>
          <p:nvPr/>
        </p:nvPicPr>
        <p:blipFill>
          <a:blip r:embed="rId1"/>
          <a:stretch/>
        </p:blipFill>
        <p:spPr>
          <a:xfrm>
            <a:off x="10980000" y="0"/>
            <a:ext cx="1192320" cy="1094040"/>
          </a:xfrm>
          <a:prstGeom prst="rect">
            <a:avLst/>
          </a:prstGeom>
          <a:ln w="72000">
            <a:noFill/>
          </a:ln>
        </p:spPr>
      </p:pic>
      <p:sp>
        <p:nvSpPr>
          <p:cNvPr id="68" name=""/>
          <p:cNvSpPr/>
          <p:nvPr/>
        </p:nvSpPr>
        <p:spPr>
          <a:xfrm>
            <a:off x="1800000" y="360000"/>
            <a:ext cx="5579280" cy="719280"/>
          </a:xfrm>
          <a:prstGeom prst="rect">
            <a:avLst/>
          </a:prstGeom>
          <a:gradFill rotWithShape="0">
            <a:gsLst>
              <a:gs pos="0">
                <a:srgbClr val="b4c7dc"/>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2400" spc="-1" strike="noStrike">
                <a:solidFill>
                  <a:srgbClr val="282f39"/>
                </a:solidFill>
                <a:latin typeface="Bahnschrift SemiBold"/>
                <a:ea typeface="DejaVu Sans"/>
              </a:rPr>
              <a:t>I. Présentation</a:t>
            </a:r>
            <a:endParaRPr b="0" lang="fr-FR" sz="2400" spc="-1" strike="noStrike">
              <a:latin typeface="Arial"/>
            </a:endParaRPr>
          </a:p>
        </p:txBody>
      </p:sp>
      <p:sp>
        <p:nvSpPr>
          <p:cNvPr id="69" name=""/>
          <p:cNvSpPr/>
          <p:nvPr/>
        </p:nvSpPr>
        <p:spPr>
          <a:xfrm>
            <a:off x="720000" y="1483200"/>
            <a:ext cx="8703000" cy="33760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1" lang="fr-FR" sz="1300" spc="-1" strike="noStrike">
                <a:solidFill>
                  <a:srgbClr val="282f39"/>
                </a:solidFill>
                <a:latin typeface="Arial"/>
                <a:ea typeface="DejaVu Sans"/>
              </a:rPr>
              <a:t>La demande</a:t>
            </a:r>
            <a:r>
              <a:rPr b="0" lang="fr-FR" sz="1200" spc="-1" strike="noStrike">
                <a:solidFill>
                  <a:srgbClr val="282f39"/>
                </a:solidFill>
                <a:latin typeface="Arial"/>
                <a:ea typeface="DejaVu Sans"/>
              </a:rPr>
              <a:t>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L’entreprise veut mettre en œuvre un outil de “scoring crédit” pour calculer la probabilité qu’un client rembourse son crédit, puis classifie la demande en crédit accordé ou refusé. Elle projete de développer un algorithme de classification en s’appuyant sur des sources de données variées (données comportementales, données provenant d'autres institutions financières, etc.).</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Parallèlement, les chargés de relation client ont fait remonter le fait que les clients sont de plus en plus demandeurs de transparence vis-à-vis des décisions d’octroi de crédit. Cette demande de transparence des clients va tout à fait dans le sens des valeurs que l’entreprise veut incarner.</a:t>
            </a:r>
            <a:endParaRPr b="0" lang="fr-FR" sz="1200" spc="-1" strike="noStrike">
              <a:latin typeface="Arial"/>
            </a:endParaRPr>
          </a:p>
          <a:p>
            <a:pPr>
              <a:lnSpc>
                <a:spcPct val="100000"/>
              </a:lnSpc>
            </a:pPr>
            <a:endParaRPr b="0" lang="fr-FR" sz="1200" spc="-1" strike="noStrike">
              <a:latin typeface="Arial"/>
            </a:endParaRPr>
          </a:p>
          <a:p>
            <a:pPr>
              <a:lnSpc>
                <a:spcPct val="100000"/>
              </a:lnSpc>
            </a:pPr>
            <a:r>
              <a:rPr b="1" lang="fr-FR" sz="1200" spc="-1" strike="noStrike">
                <a:solidFill>
                  <a:srgbClr val="282f39"/>
                </a:solidFill>
                <a:latin typeface="Arial"/>
                <a:ea typeface="DejaVu Sans"/>
              </a:rPr>
              <a:t>Prêt à dépenser</a:t>
            </a:r>
            <a:r>
              <a:rPr b="0" lang="fr-FR" sz="1200" spc="-1" strike="noStrike">
                <a:solidFill>
                  <a:srgbClr val="282f39"/>
                </a:solidFill>
                <a:latin typeface="Arial"/>
                <a:ea typeface="DejaVu Sans"/>
              </a:rPr>
              <a:t> souhaite développer un dashboard interactif pour que les chargés de relation client puissent à la fois expliquer de façon la plus transparente possible les décisions d’octroi de crédit, mais également permettre à leurs clients de disposer de leurs informations personnelles et de les explorer facilement. </a:t>
            </a:r>
            <a:endParaRPr b="0" lang="fr-FR" sz="1200" spc="-1" strike="noStrike">
              <a:latin typeface="Arial"/>
            </a:endParaRPr>
          </a:p>
        </p:txBody>
      </p:sp>
      <p:sp>
        <p:nvSpPr>
          <p:cNvPr id="70" name=""/>
          <p:cNvSpPr/>
          <p:nvPr/>
        </p:nvSpPr>
        <p:spPr>
          <a:xfrm>
            <a:off x="720000" y="4320000"/>
            <a:ext cx="9100080" cy="13698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1" lang="fr-FR" sz="1200" spc="-1" strike="noStrike">
                <a:solidFill>
                  <a:srgbClr val="282f39"/>
                </a:solidFill>
                <a:latin typeface="Arial"/>
                <a:ea typeface="DejaVu Sans"/>
              </a:rPr>
              <a:t>La mission</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Construire un modèle de scoring qui donnera une prédiction sur la probabilité de faillite d'un client de façon automatique.</a:t>
            </a:r>
            <a:endParaRPr b="0" lang="fr-FR" sz="1200" spc="-1" strike="noStrike">
              <a:latin typeface="Arial"/>
            </a:endParaRPr>
          </a:p>
          <a:p>
            <a:pPr>
              <a:lnSpc>
                <a:spcPct val="100000"/>
              </a:lnSpc>
            </a:pPr>
            <a:r>
              <a:rPr b="0" lang="fr-FR" sz="1200" spc="-1" strike="noStrike">
                <a:solidFill>
                  <a:srgbClr val="282f39"/>
                </a:solidFill>
                <a:latin typeface="Arial"/>
                <a:ea typeface="DejaVu Sans"/>
              </a:rPr>
              <a:t>Construire un dashboard interactif à destination des gestionnaires de la relation client permettant d'interpréter les prédictions faites par le modèle, et d’améliorer la connaissance client des chargés de relation client.</a:t>
            </a:r>
            <a:endParaRPr b="0" lang="fr-FR" sz="1200" spc="-1" strike="noStrike">
              <a:latin typeface="Arial"/>
            </a:endParaRPr>
          </a:p>
          <a:p>
            <a:pPr>
              <a:lnSpc>
                <a:spcPct val="100000"/>
              </a:lnSpc>
            </a:pPr>
            <a:r>
              <a:rPr b="0" lang="fr-FR" sz="1200" spc="-1" strike="noStrike">
                <a:solidFill>
                  <a:srgbClr val="282f39"/>
                </a:solidFill>
                <a:latin typeface="Arial"/>
                <a:ea typeface="DejaVu Sans"/>
              </a:rPr>
              <a:t>Mettre en production le modèle de scoring de prédiction à l’aide d’une API, ainsi que le dashboard interactif qui appelle l’API pour les prédictions.</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Rectangle 28"/>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pic>
        <p:nvPicPr>
          <p:cNvPr id="72" name="" descr=""/>
          <p:cNvPicPr/>
          <p:nvPr/>
        </p:nvPicPr>
        <p:blipFill>
          <a:blip r:embed="rId1"/>
          <a:stretch/>
        </p:blipFill>
        <p:spPr>
          <a:xfrm>
            <a:off x="1620000" y="985320"/>
            <a:ext cx="6839280" cy="4071240"/>
          </a:xfrm>
          <a:prstGeom prst="rect">
            <a:avLst/>
          </a:prstGeom>
          <a:ln w="72000">
            <a:noFill/>
          </a:ln>
        </p:spPr>
      </p:pic>
      <p:sp>
        <p:nvSpPr>
          <p:cNvPr id="73" name="Rectangle 29"/>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74"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D7D7B3E1-C4A0-4015-89E2-3CE7FCDE9672}"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75" name=""/>
          <p:cNvSpPr/>
          <p:nvPr/>
        </p:nvSpPr>
        <p:spPr>
          <a:xfrm>
            <a:off x="1440000" y="180000"/>
            <a:ext cx="5579280" cy="719280"/>
          </a:xfrm>
          <a:prstGeom prst="rect">
            <a:avLst/>
          </a:prstGeom>
          <a:gradFill rotWithShape="0">
            <a:gsLst>
              <a:gs pos="0">
                <a:srgbClr val="ec9b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2400" spc="-1" strike="noStrike">
                <a:solidFill>
                  <a:srgbClr val="282f39"/>
                </a:solidFill>
                <a:latin typeface="Bahnschrift SemiBold"/>
                <a:ea typeface="DejaVu Sans"/>
              </a:rPr>
              <a:t>II. Analyse des données</a:t>
            </a:r>
            <a:endParaRPr b="0" lang="fr-FR" sz="2400" spc="-1" strike="noStrike">
              <a:latin typeface="Arial"/>
            </a:endParaRPr>
          </a:p>
        </p:txBody>
      </p:sp>
      <p:sp>
        <p:nvSpPr>
          <p:cNvPr id="76" name=""/>
          <p:cNvSpPr/>
          <p:nvPr/>
        </p:nvSpPr>
        <p:spPr>
          <a:xfrm>
            <a:off x="180000" y="5040000"/>
            <a:ext cx="11339280" cy="21376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Les données sont réparties dans 7 fichiers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La table « application » regroupe des informations personnelles ainsi que les données relatives au crédit demandé par les clients.Elle contient 2 jeux de données : l'application</a:t>
            </a:r>
            <a:r>
              <a:rPr b="1" lang="fr-FR" sz="1200" spc="-1" strike="noStrike">
                <a:solidFill>
                  <a:srgbClr val="282f39"/>
                </a:solidFill>
                <a:latin typeface="Arial"/>
                <a:ea typeface="DejaVu Sans"/>
              </a:rPr>
              <a:t> train</a:t>
            </a:r>
            <a:r>
              <a:rPr b="0" lang="fr-FR" sz="1200" spc="-1" strike="noStrike">
                <a:solidFill>
                  <a:srgbClr val="282f39"/>
                </a:solidFill>
                <a:latin typeface="Arial"/>
                <a:ea typeface="DejaVu Sans"/>
              </a:rPr>
              <a:t> regroupant 307 511 clients ayant demandé un crédit pour lesquels on connaît la finalité (accord ou refus de</a:t>
            </a:r>
            <a:r>
              <a:rPr b="1" lang="fr-FR" sz="1200" spc="-1" strike="noStrike">
                <a:solidFill>
                  <a:srgbClr val="282f39"/>
                </a:solidFill>
                <a:latin typeface="Arial"/>
                <a:ea typeface="DejaVu Sans"/>
              </a:rPr>
              <a:t> Prêt à Depenser</a:t>
            </a:r>
            <a:r>
              <a:rPr b="0" lang="fr-FR" sz="1200" spc="-1" strike="noStrike">
                <a:solidFill>
                  <a:srgbClr val="282f39"/>
                </a:solidFill>
                <a:latin typeface="Arial"/>
                <a:ea typeface="DejaVu Sans"/>
              </a:rPr>
              <a:t>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L’application</a:t>
            </a:r>
            <a:r>
              <a:rPr b="1" lang="fr-FR" sz="1200" spc="-1" strike="noStrike">
                <a:solidFill>
                  <a:srgbClr val="282f39"/>
                </a:solidFill>
                <a:latin typeface="Arial"/>
                <a:ea typeface="DejaVu Sans"/>
              </a:rPr>
              <a:t> test </a:t>
            </a:r>
            <a:r>
              <a:rPr b="0" lang="fr-FR" sz="1200" spc="-1" strike="noStrike">
                <a:solidFill>
                  <a:srgbClr val="282f39"/>
                </a:solidFill>
                <a:latin typeface="Arial"/>
                <a:ea typeface="DejaVu Sans"/>
              </a:rPr>
              <a:t>qui contient les demandes en cours pour lesquelles la décision n’a pas encore été prise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Les autres fichiers contiennent les données historiques de prêt de ces clients auprès de</a:t>
            </a:r>
            <a:r>
              <a:rPr b="1" lang="fr-FR" sz="1200" spc="-1" strike="noStrike">
                <a:solidFill>
                  <a:srgbClr val="282f39"/>
                </a:solidFill>
                <a:latin typeface="Arial"/>
                <a:ea typeface="DejaVu Sans"/>
              </a:rPr>
              <a:t> Prêt à Depenser </a:t>
            </a:r>
            <a:r>
              <a:rPr b="0" lang="fr-FR" sz="1200" spc="-1" strike="noStrike">
                <a:solidFill>
                  <a:srgbClr val="282f39"/>
                </a:solidFill>
                <a:latin typeface="Arial"/>
                <a:ea typeface="DejaVu Sans"/>
              </a:rPr>
              <a:t>( Previous_application) ou aupès d’autres organismes  de prêts (bureau )</a:t>
            </a:r>
            <a:endParaRPr b="0" lang="fr-FR" sz="1200" spc="-1" strike="noStrike">
              <a:latin typeface="Arial"/>
            </a:endParaRPr>
          </a:p>
          <a:p>
            <a:pPr>
              <a:lnSpc>
                <a:spcPct val="100000"/>
              </a:lnSpc>
            </a:pPr>
            <a:endParaRPr b="0" lang="fr-FR" sz="1200" spc="-1" strike="noStrike">
              <a:latin typeface="Arial"/>
            </a:endParaRPr>
          </a:p>
        </p:txBody>
      </p:sp>
      <p:sp>
        <p:nvSpPr>
          <p:cNvPr id="77" name=""/>
          <p:cNvSpPr/>
          <p:nvPr/>
        </p:nvSpPr>
        <p:spPr>
          <a:xfrm>
            <a:off x="1440000" y="985320"/>
            <a:ext cx="2879280" cy="2739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1" lang="fr-FR" sz="1300" spc="-1" strike="noStrike">
                <a:solidFill>
                  <a:srgbClr val="282f39"/>
                </a:solidFill>
                <a:latin typeface="Arial"/>
                <a:ea typeface="DejaVu Sans"/>
              </a:rPr>
              <a:t>Présentation des données</a:t>
            </a:r>
            <a:endParaRPr b="0" lang="fr-FR" sz="1300" spc="-1" strike="noStrike">
              <a:latin typeface="Arial"/>
            </a:endParaRPr>
          </a:p>
        </p:txBody>
      </p:sp>
      <p:pic>
        <p:nvPicPr>
          <p:cNvPr id="78" name="" descr=""/>
          <p:cNvPicPr/>
          <p:nvPr/>
        </p:nvPicPr>
        <p:blipFill>
          <a:blip r:embed="rId2"/>
          <a:stretch/>
        </p:blipFill>
        <p:spPr>
          <a:xfrm>
            <a:off x="11015280" y="0"/>
            <a:ext cx="1176120" cy="1079280"/>
          </a:xfrm>
          <a:prstGeom prst="rect">
            <a:avLst/>
          </a:prstGeom>
          <a:ln w="72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Rectangle 34"/>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80" name="Rectangle 36"/>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81"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5B9B0C4A-678C-49E9-9C2C-B886F12CD71C}"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82" name=""/>
          <p:cNvSpPr/>
          <p:nvPr/>
        </p:nvSpPr>
        <p:spPr>
          <a:xfrm>
            <a:off x="2340000" y="265320"/>
            <a:ext cx="413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Valeurs manquantes</a:t>
            </a:r>
            <a:endParaRPr b="0" lang="fr-FR" sz="1300" spc="-1" strike="noStrike">
              <a:latin typeface="Arial"/>
            </a:endParaRPr>
          </a:p>
        </p:txBody>
      </p:sp>
      <p:pic>
        <p:nvPicPr>
          <p:cNvPr id="83" name="" descr=""/>
          <p:cNvPicPr/>
          <p:nvPr/>
        </p:nvPicPr>
        <p:blipFill>
          <a:blip r:embed="rId1"/>
          <a:stretch/>
        </p:blipFill>
        <p:spPr>
          <a:xfrm>
            <a:off x="10980000" y="0"/>
            <a:ext cx="1176120" cy="1079280"/>
          </a:xfrm>
          <a:prstGeom prst="rect">
            <a:avLst/>
          </a:prstGeom>
          <a:ln w="72000">
            <a:noFill/>
          </a:ln>
        </p:spPr>
      </p:pic>
      <p:sp>
        <p:nvSpPr>
          <p:cNvPr id="84" name=""/>
          <p:cNvSpPr/>
          <p:nvPr/>
        </p:nvSpPr>
        <p:spPr>
          <a:xfrm>
            <a:off x="1329120" y="784800"/>
            <a:ext cx="6590160" cy="51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Traitement des valeurs manquantes : j’ai conservé uniquement les variables avec nan ≤ 10 % </a:t>
            </a:r>
            <a:endParaRPr b="0" lang="fr-FR" sz="1200" spc="-1" strike="noStrike">
              <a:latin typeface="Arial"/>
            </a:endParaRPr>
          </a:p>
          <a:p>
            <a:pPr>
              <a:lnSpc>
                <a:spcPct val="100000"/>
              </a:lnSpc>
            </a:pPr>
            <a:endParaRPr b="0" lang="fr-FR" sz="1800" spc="-1" strike="noStrike">
              <a:latin typeface="Arial"/>
            </a:endParaRPr>
          </a:p>
        </p:txBody>
      </p:sp>
      <p:pic>
        <p:nvPicPr>
          <p:cNvPr id="85" name="" descr=""/>
          <p:cNvPicPr/>
          <p:nvPr/>
        </p:nvPicPr>
        <p:blipFill>
          <a:blip r:embed="rId2"/>
          <a:stretch/>
        </p:blipFill>
        <p:spPr>
          <a:xfrm>
            <a:off x="227880" y="1440000"/>
            <a:ext cx="5351400" cy="2522520"/>
          </a:xfrm>
          <a:prstGeom prst="rect">
            <a:avLst/>
          </a:prstGeom>
          <a:ln w="72000">
            <a:noFill/>
          </a:ln>
        </p:spPr>
      </p:pic>
      <p:pic>
        <p:nvPicPr>
          <p:cNvPr id="86" name="" descr=""/>
          <p:cNvPicPr/>
          <p:nvPr/>
        </p:nvPicPr>
        <p:blipFill>
          <a:blip r:embed="rId3"/>
          <a:stretch/>
        </p:blipFill>
        <p:spPr>
          <a:xfrm>
            <a:off x="6120000" y="1180080"/>
            <a:ext cx="1079280" cy="2599200"/>
          </a:xfrm>
          <a:prstGeom prst="rect">
            <a:avLst/>
          </a:prstGeom>
          <a:ln w="72000">
            <a:noFill/>
          </a:ln>
        </p:spPr>
      </p:pic>
      <p:pic>
        <p:nvPicPr>
          <p:cNvPr id="87" name="" descr=""/>
          <p:cNvPicPr/>
          <p:nvPr/>
        </p:nvPicPr>
        <p:blipFill>
          <a:blip r:embed="rId4"/>
          <a:stretch/>
        </p:blipFill>
        <p:spPr>
          <a:xfrm>
            <a:off x="7581600" y="1620000"/>
            <a:ext cx="2137680" cy="2220840"/>
          </a:xfrm>
          <a:prstGeom prst="rect">
            <a:avLst/>
          </a:prstGeom>
          <a:ln w="72000">
            <a:noFill/>
          </a:ln>
        </p:spPr>
      </p:pic>
      <p:sp>
        <p:nvSpPr>
          <p:cNvPr id="88" name=""/>
          <p:cNvSpPr/>
          <p:nvPr/>
        </p:nvSpPr>
        <p:spPr>
          <a:xfrm>
            <a:off x="900000" y="4320000"/>
            <a:ext cx="8099280" cy="9428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J’ai utilisé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SimpleImputer pour remplir les nan avec la valeur la plus fréquente pour les variables catégorielles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KnnImputer pour les variables numériques</a:t>
            </a:r>
            <a:endParaRPr b="0" lang="fr-FR" sz="1200" spc="-1" strike="noStrike">
              <a:latin typeface="Arial"/>
            </a:endParaRPr>
          </a:p>
        </p:txBody>
      </p:sp>
      <p:pic>
        <p:nvPicPr>
          <p:cNvPr id="89" name="" descr=""/>
          <p:cNvPicPr/>
          <p:nvPr/>
        </p:nvPicPr>
        <p:blipFill>
          <a:blip r:embed="rId5"/>
          <a:stretch/>
        </p:blipFill>
        <p:spPr>
          <a:xfrm>
            <a:off x="6044760" y="5263560"/>
            <a:ext cx="4754520" cy="1528560"/>
          </a:xfrm>
          <a:prstGeom prst="rect">
            <a:avLst/>
          </a:prstGeom>
          <a:ln w="72000">
            <a:noFill/>
          </a:ln>
        </p:spPr>
      </p:pic>
      <p:pic>
        <p:nvPicPr>
          <p:cNvPr id="90" name="" descr=""/>
          <p:cNvPicPr/>
          <p:nvPr/>
        </p:nvPicPr>
        <p:blipFill>
          <a:blip r:embed="rId6"/>
          <a:stretch/>
        </p:blipFill>
        <p:spPr>
          <a:xfrm>
            <a:off x="1080000" y="5263560"/>
            <a:ext cx="4664880" cy="1494000"/>
          </a:xfrm>
          <a:prstGeom prst="rect">
            <a:avLst/>
          </a:prstGeom>
          <a:ln w="72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Rectangle 7"/>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92" name="Rectangle 8"/>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93"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87B79D21-61CB-4204-BDB3-53D63FEA8309}"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94"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Transformation de données</a:t>
            </a:r>
            <a:endParaRPr b="0" lang="fr-FR" sz="1300" spc="-1" strike="noStrike">
              <a:latin typeface="Arial"/>
            </a:endParaRPr>
          </a:p>
        </p:txBody>
      </p:sp>
      <p:pic>
        <p:nvPicPr>
          <p:cNvPr id="95" name="" descr=""/>
          <p:cNvPicPr/>
          <p:nvPr/>
        </p:nvPicPr>
        <p:blipFill>
          <a:blip r:embed="rId1"/>
          <a:stretch/>
        </p:blipFill>
        <p:spPr>
          <a:xfrm>
            <a:off x="10980000" y="0"/>
            <a:ext cx="1176120" cy="1079280"/>
          </a:xfrm>
          <a:prstGeom prst="rect">
            <a:avLst/>
          </a:prstGeom>
          <a:ln w="72000">
            <a:noFill/>
          </a:ln>
        </p:spPr>
      </p:pic>
      <p:sp>
        <p:nvSpPr>
          <p:cNvPr id="96" name=""/>
          <p:cNvSpPr/>
          <p:nvPr/>
        </p:nvSpPr>
        <p:spPr>
          <a:xfrm>
            <a:off x="1149120" y="540000"/>
            <a:ext cx="6770160" cy="51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Regroupement des modalités: réduit le nombre de modalités et écarte les valeurs aberrantes</a:t>
            </a:r>
            <a:endParaRPr b="0" lang="fr-FR" sz="1200" spc="-1" strike="noStrike">
              <a:latin typeface="Arial"/>
            </a:endParaRPr>
          </a:p>
          <a:p>
            <a:pPr>
              <a:lnSpc>
                <a:spcPct val="100000"/>
              </a:lnSpc>
            </a:pPr>
            <a:endParaRPr b="0" lang="fr-FR" sz="1800" spc="-1" strike="noStrike">
              <a:latin typeface="Arial"/>
            </a:endParaRPr>
          </a:p>
        </p:txBody>
      </p:sp>
      <p:sp>
        <p:nvSpPr>
          <p:cNvPr id="97" name=""/>
          <p:cNvSpPr/>
          <p:nvPr/>
        </p:nvSpPr>
        <p:spPr>
          <a:xfrm>
            <a:off x="1620000" y="3443040"/>
            <a:ext cx="4499280" cy="51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Discrétisation de variables continues: découpage en modalités </a:t>
            </a:r>
            <a:endParaRPr b="0" lang="fr-FR" sz="1200" spc="-1" strike="noStrike">
              <a:latin typeface="Arial"/>
            </a:endParaRPr>
          </a:p>
          <a:p>
            <a:pPr>
              <a:lnSpc>
                <a:spcPct val="100000"/>
              </a:lnSpc>
            </a:pPr>
            <a:endParaRPr b="0" lang="fr-FR" sz="1800" spc="-1" strike="noStrike">
              <a:latin typeface="Arial"/>
            </a:endParaRPr>
          </a:p>
        </p:txBody>
      </p:sp>
      <p:pic>
        <p:nvPicPr>
          <p:cNvPr id="98" name="" descr=""/>
          <p:cNvPicPr/>
          <p:nvPr/>
        </p:nvPicPr>
        <p:blipFill>
          <a:blip r:embed="rId2"/>
          <a:stretch/>
        </p:blipFill>
        <p:spPr>
          <a:xfrm>
            <a:off x="5580000" y="3780000"/>
            <a:ext cx="4319280" cy="2937240"/>
          </a:xfrm>
          <a:prstGeom prst="rect">
            <a:avLst/>
          </a:prstGeom>
          <a:ln w="72000">
            <a:noFill/>
          </a:ln>
        </p:spPr>
      </p:pic>
      <p:pic>
        <p:nvPicPr>
          <p:cNvPr id="99" name="" descr=""/>
          <p:cNvPicPr/>
          <p:nvPr/>
        </p:nvPicPr>
        <p:blipFill>
          <a:blip r:embed="rId3"/>
          <a:stretch/>
        </p:blipFill>
        <p:spPr>
          <a:xfrm>
            <a:off x="5400000" y="900000"/>
            <a:ext cx="3754440" cy="2629800"/>
          </a:xfrm>
          <a:prstGeom prst="rect">
            <a:avLst/>
          </a:prstGeom>
          <a:ln w="72000">
            <a:noFill/>
          </a:ln>
        </p:spPr>
      </p:pic>
      <p:pic>
        <p:nvPicPr>
          <p:cNvPr id="100" name="" descr=""/>
          <p:cNvPicPr/>
          <p:nvPr/>
        </p:nvPicPr>
        <p:blipFill>
          <a:blip r:embed="rId4"/>
          <a:stretch/>
        </p:blipFill>
        <p:spPr>
          <a:xfrm>
            <a:off x="611640" y="3960000"/>
            <a:ext cx="3707640" cy="933480"/>
          </a:xfrm>
          <a:prstGeom prst="rect">
            <a:avLst/>
          </a:prstGeom>
          <a:ln w="72000">
            <a:noFill/>
          </a:ln>
        </p:spPr>
      </p:pic>
      <p:pic>
        <p:nvPicPr>
          <p:cNvPr id="101" name="" descr=""/>
          <p:cNvPicPr/>
          <p:nvPr/>
        </p:nvPicPr>
        <p:blipFill>
          <a:blip r:embed="rId5"/>
          <a:stretch/>
        </p:blipFill>
        <p:spPr>
          <a:xfrm>
            <a:off x="360000" y="989640"/>
            <a:ext cx="3959280" cy="1169640"/>
          </a:xfrm>
          <a:prstGeom prst="rect">
            <a:avLst/>
          </a:prstGeom>
          <a:ln w="72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38"/>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03"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D8ADF579-7D74-422B-8C1D-55A43F02C34A}"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04"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Réduction de données</a:t>
            </a:r>
            <a:endParaRPr b="0" lang="fr-FR" sz="1300" spc="-1" strike="noStrike">
              <a:latin typeface="Arial"/>
            </a:endParaRPr>
          </a:p>
        </p:txBody>
      </p:sp>
      <p:pic>
        <p:nvPicPr>
          <p:cNvPr id="105" name="" descr=""/>
          <p:cNvPicPr/>
          <p:nvPr/>
        </p:nvPicPr>
        <p:blipFill>
          <a:blip r:embed="rId1"/>
          <a:stretch/>
        </p:blipFill>
        <p:spPr>
          <a:xfrm>
            <a:off x="10980000" y="0"/>
            <a:ext cx="1176120" cy="1079280"/>
          </a:xfrm>
          <a:prstGeom prst="rect">
            <a:avLst/>
          </a:prstGeom>
          <a:ln w="72000">
            <a:noFill/>
          </a:ln>
        </p:spPr>
      </p:pic>
      <p:sp>
        <p:nvSpPr>
          <p:cNvPr id="106" name=""/>
          <p:cNvSpPr/>
          <p:nvPr/>
        </p:nvSpPr>
        <p:spPr>
          <a:xfrm>
            <a:off x="1149120" y="540000"/>
            <a:ext cx="5510160" cy="51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J’ai enlevé les caractéristiques avec une corrélation importante.</a:t>
            </a:r>
            <a:endParaRPr b="0" lang="fr-FR" sz="1200" spc="-1" strike="noStrike">
              <a:latin typeface="Arial"/>
            </a:endParaRPr>
          </a:p>
          <a:p>
            <a:pPr>
              <a:lnSpc>
                <a:spcPct val="100000"/>
              </a:lnSpc>
            </a:pPr>
            <a:endParaRPr b="0" lang="fr-FR" sz="1800" spc="-1" strike="noStrike">
              <a:latin typeface="Arial"/>
            </a:endParaRPr>
          </a:p>
        </p:txBody>
      </p:sp>
      <p:pic>
        <p:nvPicPr>
          <p:cNvPr id="107" name="" descr=""/>
          <p:cNvPicPr/>
          <p:nvPr/>
        </p:nvPicPr>
        <p:blipFill>
          <a:blip r:embed="rId2"/>
          <a:stretch/>
        </p:blipFill>
        <p:spPr>
          <a:xfrm>
            <a:off x="540000" y="1466280"/>
            <a:ext cx="3959280" cy="2853000"/>
          </a:xfrm>
          <a:prstGeom prst="rect">
            <a:avLst/>
          </a:prstGeom>
          <a:ln w="72000">
            <a:noFill/>
          </a:ln>
        </p:spPr>
      </p:pic>
      <p:pic>
        <p:nvPicPr>
          <p:cNvPr id="108" name="" descr=""/>
          <p:cNvPicPr/>
          <p:nvPr/>
        </p:nvPicPr>
        <p:blipFill>
          <a:blip r:embed="rId3"/>
          <a:stretch/>
        </p:blipFill>
        <p:spPr>
          <a:xfrm>
            <a:off x="5400000" y="1433880"/>
            <a:ext cx="4435200" cy="3065400"/>
          </a:xfrm>
          <a:prstGeom prst="rect">
            <a:avLst/>
          </a:prstGeom>
          <a:ln w="72000">
            <a:noFill/>
          </a:ln>
        </p:spPr>
      </p:pic>
      <p:sp>
        <p:nvSpPr>
          <p:cNvPr id="109" name="Rectangle 37"/>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Rectangle 6"/>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11"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DAB4CC60-E485-4330-B21F-0790A37DBB92}"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12"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Feature Selection</a:t>
            </a:r>
            <a:endParaRPr b="0" lang="fr-FR" sz="1300" spc="-1" strike="noStrike">
              <a:latin typeface="Arial"/>
            </a:endParaRPr>
          </a:p>
        </p:txBody>
      </p:sp>
      <p:pic>
        <p:nvPicPr>
          <p:cNvPr id="113" name="" descr=""/>
          <p:cNvPicPr/>
          <p:nvPr/>
        </p:nvPicPr>
        <p:blipFill>
          <a:blip r:embed="rId1"/>
          <a:stretch/>
        </p:blipFill>
        <p:spPr>
          <a:xfrm>
            <a:off x="10980000" y="0"/>
            <a:ext cx="1176120" cy="1079280"/>
          </a:xfrm>
          <a:prstGeom prst="rect">
            <a:avLst/>
          </a:prstGeom>
          <a:ln w="72000">
            <a:noFill/>
          </a:ln>
        </p:spPr>
      </p:pic>
      <p:sp>
        <p:nvSpPr>
          <p:cNvPr id="114" name="Rectangle 10"/>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15" name=""/>
          <p:cNvSpPr/>
          <p:nvPr/>
        </p:nvSpPr>
        <p:spPr>
          <a:xfrm>
            <a:off x="360000" y="540000"/>
            <a:ext cx="8639280" cy="260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Transformation des variables catégorielles bien ordonnées directement avec LabelEncoder</a:t>
            </a:r>
            <a:endParaRPr b="0" lang="fr-FR" sz="1200" spc="-1" strike="noStrike">
              <a:latin typeface="Arial"/>
            </a:endParaRPr>
          </a:p>
        </p:txBody>
      </p:sp>
      <p:pic>
        <p:nvPicPr>
          <p:cNvPr id="116" name="" descr=""/>
          <p:cNvPicPr/>
          <p:nvPr/>
        </p:nvPicPr>
        <p:blipFill>
          <a:blip r:embed="rId2"/>
          <a:stretch/>
        </p:blipFill>
        <p:spPr>
          <a:xfrm>
            <a:off x="720000" y="801000"/>
            <a:ext cx="7019280" cy="632160"/>
          </a:xfrm>
          <a:prstGeom prst="rect">
            <a:avLst/>
          </a:prstGeom>
          <a:ln w="72000">
            <a:noFill/>
          </a:ln>
        </p:spPr>
      </p:pic>
      <p:sp>
        <p:nvSpPr>
          <p:cNvPr id="117" name=""/>
          <p:cNvSpPr/>
          <p:nvPr/>
        </p:nvSpPr>
        <p:spPr>
          <a:xfrm>
            <a:off x="360000" y="4599000"/>
            <a:ext cx="8639280" cy="260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Pour les autres,il faut indiquer l'ordre correct pour chaque modalité.</a:t>
            </a:r>
            <a:endParaRPr b="0" lang="fr-FR" sz="1200" spc="-1" strike="noStrike">
              <a:latin typeface="Arial"/>
            </a:endParaRPr>
          </a:p>
        </p:txBody>
      </p:sp>
      <p:pic>
        <p:nvPicPr>
          <p:cNvPr id="118" name="" descr=""/>
          <p:cNvPicPr/>
          <p:nvPr/>
        </p:nvPicPr>
        <p:blipFill>
          <a:blip r:embed="rId3"/>
          <a:stretch/>
        </p:blipFill>
        <p:spPr>
          <a:xfrm>
            <a:off x="1553400" y="1519920"/>
            <a:ext cx="5465880" cy="2979360"/>
          </a:xfrm>
          <a:prstGeom prst="rect">
            <a:avLst/>
          </a:prstGeom>
          <a:ln w="72000">
            <a:noFill/>
          </a:ln>
        </p:spPr>
      </p:pic>
      <p:pic>
        <p:nvPicPr>
          <p:cNvPr id="119" name="" descr=""/>
          <p:cNvPicPr/>
          <p:nvPr/>
        </p:nvPicPr>
        <p:blipFill>
          <a:blip r:embed="rId4"/>
          <a:stretch/>
        </p:blipFill>
        <p:spPr>
          <a:xfrm>
            <a:off x="1620000" y="5040000"/>
            <a:ext cx="3599280" cy="932040"/>
          </a:xfrm>
          <a:prstGeom prst="rect">
            <a:avLst/>
          </a:prstGeom>
          <a:ln w="72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Rectangle 30"/>
          <p:cNvSpPr/>
          <p:nvPr/>
        </p:nvSpPr>
        <p:spPr>
          <a:xfrm rot="19061400">
            <a:off x="10681200" y="-732960"/>
            <a:ext cx="529200" cy="4314600"/>
          </a:xfrm>
          <a:custGeom>
            <a:avLst/>
            <a:gdLst>
              <a:gd name="textAreaLeft" fmla="*/ 0 w 529200"/>
              <a:gd name="textAreaRight" fmla="*/ 530280 w 529200"/>
              <a:gd name="textAreaTop" fmla="*/ 0 h 4314600"/>
              <a:gd name="textAreaBottom" fmla="*/ 4315680 h 431460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21" name=""/>
          <p:cNvSpPr/>
          <p:nvPr/>
        </p:nvSpPr>
        <p:spPr>
          <a:xfrm>
            <a:off x="11700000" y="6232680"/>
            <a:ext cx="332280" cy="426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0FC3B3C8-33D6-454B-BD69-4C220A0FE46A}"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122" name=""/>
          <p:cNvSpPr/>
          <p:nvPr/>
        </p:nvSpPr>
        <p:spPr>
          <a:xfrm>
            <a:off x="2340000" y="180000"/>
            <a:ext cx="4499280" cy="273960"/>
          </a:xfrm>
          <a:prstGeom prst="rect">
            <a:avLst/>
          </a:prstGeom>
          <a:gradFill rotWithShape="0">
            <a:gsLst>
              <a:gs pos="0">
                <a:srgbClr val="ec9ba4"/>
              </a:gs>
              <a:gs pos="100000">
                <a:srgbClr val="dee6ef"/>
              </a:gs>
            </a:gsLst>
            <a:lin ang="5340000"/>
          </a:gradFill>
          <a:ln w="7200">
            <a:solidFill>
              <a:srgbClr val="000000"/>
            </a:solidFill>
            <a:round/>
          </a:ln>
        </p:spPr>
        <p:style>
          <a:lnRef idx="0"/>
          <a:fillRef idx="0"/>
          <a:effectRef idx="0"/>
          <a:fontRef idx="minor"/>
        </p:style>
        <p:txBody>
          <a:bodyPr lIns="57600" rIns="57600" tIns="12600" bIns="12600" anchor="t">
            <a:noAutofit/>
          </a:bodyPr>
          <a:p>
            <a:pPr algn="ctr">
              <a:lnSpc>
                <a:spcPct val="100000"/>
              </a:lnSpc>
              <a:tabLst>
                <a:tab algn="l" pos="408240"/>
              </a:tabLst>
            </a:pPr>
            <a:r>
              <a:rPr b="1" lang="fr-FR" sz="1300" spc="-1" strike="noStrike">
                <a:solidFill>
                  <a:srgbClr val="282f39"/>
                </a:solidFill>
                <a:latin typeface="Arial"/>
                <a:ea typeface="DejaVu Sans"/>
              </a:rPr>
              <a:t>Analyse exploratoire – Feature Selection</a:t>
            </a:r>
            <a:endParaRPr b="0" lang="fr-FR" sz="1300" spc="-1" strike="noStrike">
              <a:latin typeface="Arial"/>
            </a:endParaRPr>
          </a:p>
        </p:txBody>
      </p:sp>
      <p:pic>
        <p:nvPicPr>
          <p:cNvPr id="123" name="" descr=""/>
          <p:cNvPicPr/>
          <p:nvPr/>
        </p:nvPicPr>
        <p:blipFill>
          <a:blip r:embed="rId1"/>
          <a:stretch/>
        </p:blipFill>
        <p:spPr>
          <a:xfrm>
            <a:off x="10980000" y="0"/>
            <a:ext cx="1176120" cy="1079280"/>
          </a:xfrm>
          <a:prstGeom prst="rect">
            <a:avLst/>
          </a:prstGeom>
          <a:ln w="72000">
            <a:noFill/>
          </a:ln>
        </p:spPr>
      </p:pic>
      <p:sp>
        <p:nvSpPr>
          <p:cNvPr id="124" name="Rectangle 35"/>
          <p:cNvSpPr/>
          <p:nvPr/>
        </p:nvSpPr>
        <p:spPr>
          <a:xfrm rot="19061400">
            <a:off x="10305720" y="-894240"/>
            <a:ext cx="547560" cy="5369040"/>
          </a:xfrm>
          <a:custGeom>
            <a:avLst/>
            <a:gdLst>
              <a:gd name="textAreaLeft" fmla="*/ 0 w 547560"/>
              <a:gd name="textAreaRight" fmla="*/ 548640 w 547560"/>
              <a:gd name="textAreaTop" fmla="*/ 0 h 5369040"/>
              <a:gd name="textAreaBottom" fmla="*/ 5370120 h 536904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25" name=""/>
          <p:cNvSpPr/>
          <p:nvPr/>
        </p:nvSpPr>
        <p:spPr>
          <a:xfrm>
            <a:off x="180000" y="540000"/>
            <a:ext cx="8819280" cy="430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Recherche de caractéristiques avec une variance faible ou nulles afin de réduire le nombre de  caractéristiques peu pertinentes </a:t>
            </a:r>
            <a:endParaRPr b="0" lang="fr-FR" sz="1200" spc="-1" strike="noStrike">
              <a:latin typeface="Arial"/>
            </a:endParaRPr>
          </a:p>
        </p:txBody>
      </p:sp>
      <p:sp>
        <p:nvSpPr>
          <p:cNvPr id="126" name=""/>
          <p:cNvSpPr/>
          <p:nvPr/>
        </p:nvSpPr>
        <p:spPr>
          <a:xfrm>
            <a:off x="1393560" y="819000"/>
            <a:ext cx="5265720" cy="260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Utilisation des selecteurs  DropConstantFeatures() et  VarianceThreshold()</a:t>
            </a:r>
            <a:endParaRPr b="0" lang="fr-FR" sz="1200" spc="-1" strike="noStrike">
              <a:latin typeface="Arial"/>
            </a:endParaRPr>
          </a:p>
        </p:txBody>
      </p:sp>
      <p:pic>
        <p:nvPicPr>
          <p:cNvPr id="127" name="" descr=""/>
          <p:cNvPicPr/>
          <p:nvPr/>
        </p:nvPicPr>
        <p:blipFill>
          <a:blip r:embed="rId2"/>
          <a:stretch/>
        </p:blipFill>
        <p:spPr>
          <a:xfrm>
            <a:off x="1620000" y="1260000"/>
            <a:ext cx="4052160" cy="876960"/>
          </a:xfrm>
          <a:prstGeom prst="rect">
            <a:avLst/>
          </a:prstGeom>
          <a:ln w="72000">
            <a:noFill/>
          </a:ln>
        </p:spPr>
      </p:pic>
      <p:sp>
        <p:nvSpPr>
          <p:cNvPr id="128" name=""/>
          <p:cNvSpPr/>
          <p:nvPr/>
        </p:nvSpPr>
        <p:spPr>
          <a:xfrm>
            <a:off x="290880" y="2340000"/>
            <a:ext cx="7088400" cy="3459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Microsoft YaHei"/>
              </a:rPr>
              <a:t>Recherche de caractéristiques fortement corrélées avec SmartCorrelatedSelection</a:t>
            </a:r>
            <a:endParaRPr b="0" lang="fr-FR" sz="1200" spc="-1" strike="noStrike">
              <a:latin typeface="Arial"/>
            </a:endParaRPr>
          </a:p>
        </p:txBody>
      </p:sp>
      <p:pic>
        <p:nvPicPr>
          <p:cNvPr id="129" name="" descr=""/>
          <p:cNvPicPr/>
          <p:nvPr/>
        </p:nvPicPr>
        <p:blipFill>
          <a:blip r:embed="rId3"/>
          <a:stretch/>
        </p:blipFill>
        <p:spPr>
          <a:xfrm>
            <a:off x="451800" y="2694240"/>
            <a:ext cx="4587480" cy="3939480"/>
          </a:xfrm>
          <a:prstGeom prst="rect">
            <a:avLst/>
          </a:prstGeom>
          <a:ln w="72000">
            <a:noFill/>
          </a:ln>
        </p:spPr>
      </p:pic>
      <p:pic>
        <p:nvPicPr>
          <p:cNvPr id="130" name="" descr=""/>
          <p:cNvPicPr/>
          <p:nvPr/>
        </p:nvPicPr>
        <p:blipFill>
          <a:blip r:embed="rId4"/>
          <a:stretch/>
        </p:blipFill>
        <p:spPr>
          <a:xfrm>
            <a:off x="6361560" y="3052080"/>
            <a:ext cx="3537720" cy="1267200"/>
          </a:xfrm>
          <a:prstGeom prst="rect">
            <a:avLst/>
          </a:prstGeom>
          <a:ln w="72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14508</TotalTime>
  <Application>LibreOffice/7.4.1.2$Windows_X86_64 LibreOffice_project/3c58a8f3a960df8bc8fd77b461821e42c061c5f0</Application>
  <AppVersion>15.0000</AppVersion>
  <Words>40</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2017-12-05T16:25:52Z</dcterms:created>
  <dc:creator>Igor</dc:creator>
  <dc:description/>
  <dc:language>fr-FR</dc:language>
  <cp:lastModifiedBy/>
  <dcterms:modified xsi:type="dcterms:W3CDTF">2023-08-31T18:23:06Z</dcterms:modified>
  <cp:revision>1029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vt:i4>
  </property>
</Properties>
</file>