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0b26ee34e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0b26ee34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0b26ee34e_0_1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0b26ee34e_0_1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0b26ee34e_0_1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0b26ee34e_0_1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0b26ee34e_0_1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0b26ee34e_0_1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0b26ee34e_0_1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0b26ee34e_0_1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0b26ee34e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0b26ee34e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0b26ee34e_0_1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0b26ee34e_0_1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0b26ee34e_0_1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0b26ee34e_0_1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0b26ee34e_0_1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0b26ee34e_0_1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0b26ee34e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0b26ee34e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0b26ee34e_0_1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0b26ee34e_0_1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0b26ee34e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0b26ee34e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lockheedmartin.com/content/dam/lockheed-martin/rms/documents/cyber/Gaining_the_Advantage_Cyber_Kill_Chain.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ttack.mitre.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blog.malwarebytes.com/reports/2020/08/20-percent-of-organizations-experienced-breach-due-to-remote-worker-labs-report-reveal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thehill.com/policy/cybersecurity/489692-experts-see-over-600-percent-spike-in-malicious-emails-du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blog.twitter.com/en_us/topics/company/2020/an-update-on-our-security-incident.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fireeye.com/current-threats/apt-group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ncsc.gov.uk/cyberessentials/over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4D79"/>
            </a:gs>
            <a:gs pos="100000">
              <a:srgbClr val="741B47"/>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003650" y="1999724"/>
            <a:ext cx="7136700" cy="1979100"/>
          </a:xfrm>
          <a:prstGeom prst="rect">
            <a:avLst/>
          </a:prstGeom>
          <a:ln>
            <a:noFill/>
          </a:ln>
        </p:spPr>
        <p:txBody>
          <a:bodyPr anchorCtr="0" anchor="b" bIns="91425" lIns="91425" spcFirstLastPara="1" rIns="91425" wrap="square" tIns="91425">
            <a:noAutofit/>
          </a:bodyPr>
          <a:lstStyle/>
          <a:p>
            <a:pPr indent="0" lvl="0" marL="0" rtl="0" algn="ctr">
              <a:lnSpc>
                <a:spcPct val="110000"/>
              </a:lnSpc>
              <a:spcBef>
                <a:spcPts val="1800"/>
              </a:spcBef>
              <a:spcAft>
                <a:spcPts val="0"/>
              </a:spcAft>
              <a:buNone/>
            </a:pPr>
            <a:r>
              <a:rPr b="0" lang="en">
                <a:solidFill>
                  <a:srgbClr val="FFFFFF"/>
                </a:solidFill>
                <a:latin typeface="Georgia"/>
                <a:ea typeface="Georgia"/>
                <a:cs typeface="Georgia"/>
                <a:sym typeface="Georgia"/>
              </a:rPr>
              <a:t>Are Data Breaches Inevitable?</a:t>
            </a:r>
            <a:endParaRPr b="0">
              <a:solidFill>
                <a:srgbClr val="FFFFFF"/>
              </a:solidFill>
              <a:latin typeface="Georgia"/>
              <a:ea typeface="Georgia"/>
              <a:cs typeface="Georgia"/>
              <a:sym typeface="Georgia"/>
            </a:endParaRPr>
          </a:p>
          <a:p>
            <a:pPr indent="0" lvl="0" marL="0" rtl="0" algn="ctr">
              <a:lnSpc>
                <a:spcPct val="110000"/>
              </a:lnSpc>
              <a:spcBef>
                <a:spcPts val="1800"/>
              </a:spcBef>
              <a:spcAft>
                <a:spcPts val="800"/>
              </a:spcAft>
              <a:buNone/>
            </a:pPr>
            <a:r>
              <a:rPr lang="en">
                <a:solidFill>
                  <a:srgbClr val="FFFFFF"/>
                </a:solidFill>
                <a:latin typeface="Georgia"/>
                <a:ea typeface="Georgia"/>
                <a:cs typeface="Georgia"/>
                <a:sym typeface="Georgia"/>
              </a:rPr>
              <a:t>How do we mitigate the risks?</a:t>
            </a:r>
            <a:endParaRPr>
              <a:solidFill>
                <a:srgbClr val="FFFFFF"/>
              </a:solidFill>
              <a:highlight>
                <a:srgbClr val="FFFFFF"/>
              </a:highlight>
              <a:latin typeface="Georgia"/>
              <a:ea typeface="Georgia"/>
              <a:cs typeface="Georgia"/>
              <a:sym typeface="Georgia"/>
            </a:endParaRPr>
          </a:p>
        </p:txBody>
      </p:sp>
      <p:sp>
        <p:nvSpPr>
          <p:cNvPr id="55" name="Google Shape;55;p13"/>
          <p:cNvSpPr txBox="1"/>
          <p:nvPr>
            <p:ph idx="1" type="subTitle"/>
          </p:nvPr>
        </p:nvSpPr>
        <p:spPr>
          <a:xfrm>
            <a:off x="311700" y="3978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eorgia"/>
                <a:ea typeface="Georgia"/>
                <a:cs typeface="Georgia"/>
                <a:sym typeface="Georgia"/>
              </a:rPr>
              <a:t>By Stephanie Duncan</a:t>
            </a:r>
            <a:endParaRPr>
              <a:solidFill>
                <a:srgbClr val="FFFFFF"/>
              </a:solidFill>
              <a:latin typeface="Georgia"/>
              <a:ea typeface="Georgia"/>
              <a:cs typeface="Georgia"/>
              <a:sym typeface="Georgia"/>
            </a:endParaRPr>
          </a:p>
          <a:p>
            <a:pPr indent="0" lvl="0" marL="0" rtl="0" algn="ctr">
              <a:spcBef>
                <a:spcPts val="0"/>
              </a:spcBef>
              <a:spcAft>
                <a:spcPts val="0"/>
              </a:spcAft>
              <a:buNone/>
            </a:pPr>
            <a:r>
              <a:rPr lang="en">
                <a:solidFill>
                  <a:srgbClr val="FFFFFF"/>
                </a:solidFill>
                <a:latin typeface="Georgia"/>
                <a:ea typeface="Georgia"/>
                <a:cs typeface="Georgia"/>
                <a:sym typeface="Georgia"/>
              </a:rPr>
              <a:t>11.12.2020</a:t>
            </a:r>
            <a:endParaRPr>
              <a:solidFill>
                <a:srgbClr val="FFFFFF"/>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Lockheed Martin Cyber Kill Chain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Designed by Lockheed Martin, the </a:t>
            </a:r>
            <a:r>
              <a:rPr lang="en" u="sng">
                <a:solidFill>
                  <a:schemeClr val="hlink"/>
                </a:solidFill>
                <a:hlinkClick r:id="rId3"/>
              </a:rPr>
              <a:t>Cyber Kill Chain</a:t>
            </a:r>
            <a:r>
              <a:rPr lang="en"/>
              <a:t> model identifies what adversaries must complete in order to achieve their objective.</a:t>
            </a:r>
            <a:endParaRPr/>
          </a:p>
          <a:p>
            <a:pPr indent="-342900" lvl="0" marL="457200" rtl="0" algn="l">
              <a:spcBef>
                <a:spcPts val="0"/>
              </a:spcBef>
              <a:spcAft>
                <a:spcPts val="0"/>
              </a:spcAft>
              <a:buSzPts val="1800"/>
              <a:buChar char="●"/>
            </a:pPr>
            <a:r>
              <a:rPr lang="en"/>
              <a:t>Essentially, the chain of attack can be broken by stopping adversaries at any stage</a:t>
            </a:r>
            <a:endParaRPr/>
          </a:p>
          <a:p>
            <a:pPr indent="-342900" lvl="0" marL="457200" rtl="0" algn="l">
              <a:spcBef>
                <a:spcPts val="0"/>
              </a:spcBef>
              <a:spcAft>
                <a:spcPts val="0"/>
              </a:spcAft>
              <a:buSzPts val="1800"/>
              <a:buChar char="●"/>
            </a:pPr>
            <a:r>
              <a:rPr lang="en"/>
              <a:t>An intruder can only be successful if all six stages in the model are successfully completed.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Lockheed Martin Cyber Kill Chain</a:t>
            </a:r>
            <a:endParaRPr/>
          </a:p>
          <a:p>
            <a:pPr indent="0" lvl="0" marL="0" rtl="0" algn="l">
              <a:spcBef>
                <a:spcPts val="0"/>
              </a:spcBef>
              <a:spcAft>
                <a:spcPts val="0"/>
              </a:spcAft>
              <a:buNone/>
            </a:pPr>
            <a:r>
              <a:t/>
            </a:r>
            <a:endParaRPr/>
          </a:p>
        </p:txBody>
      </p:sp>
      <p:sp>
        <p:nvSpPr>
          <p:cNvPr id="115" name="Google Shape;115;p23"/>
          <p:cNvSpPr txBox="1"/>
          <p:nvPr>
            <p:ph idx="1" type="body"/>
          </p:nvPr>
        </p:nvSpPr>
        <p:spPr>
          <a:xfrm>
            <a:off x="3758800" y="1951675"/>
            <a:ext cx="5073600" cy="261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Lockheed Martin. Digital Image Retrieved From https://www.lockheedmartin.com/en-us/capabilities/cyber/cyber-kill-chain.html</a:t>
            </a:r>
            <a:endParaRPr/>
          </a:p>
        </p:txBody>
      </p:sp>
      <p:pic>
        <p:nvPicPr>
          <p:cNvPr id="116" name="Google Shape;116;p23"/>
          <p:cNvPicPr preferRelativeResize="0"/>
          <p:nvPr/>
        </p:nvPicPr>
        <p:blipFill>
          <a:blip r:embed="rId3">
            <a:alphaModFix/>
          </a:blip>
          <a:stretch>
            <a:fillRect/>
          </a:stretch>
        </p:blipFill>
        <p:spPr>
          <a:xfrm>
            <a:off x="311698" y="1017737"/>
            <a:ext cx="3225874" cy="3760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MITRE ATT&amp;CK - Advanced</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t>
            </a:r>
            <a:r>
              <a:rPr lang="en" u="sng">
                <a:solidFill>
                  <a:schemeClr val="hlink"/>
                </a:solidFill>
                <a:hlinkClick r:id="rId3"/>
              </a:rPr>
              <a:t>MITRE</a:t>
            </a:r>
            <a:r>
              <a:rPr lang="en"/>
              <a:t> framework can be used by organisations to benchmark their security.</a:t>
            </a:r>
            <a:endParaRPr/>
          </a:p>
          <a:p>
            <a:pPr indent="-342900" lvl="0" marL="457200" rtl="0" algn="l">
              <a:spcBef>
                <a:spcPts val="0"/>
              </a:spcBef>
              <a:spcAft>
                <a:spcPts val="0"/>
              </a:spcAft>
              <a:buSzPts val="1800"/>
              <a:buChar char="●"/>
            </a:pPr>
            <a:r>
              <a:rPr lang="en"/>
              <a:t>ATT&amp;CK was created by MITRE to bring communities together to develop more effective cybersecurity.</a:t>
            </a:r>
            <a:endParaRPr/>
          </a:p>
          <a:p>
            <a:pPr indent="-342900" lvl="0" marL="457200" rtl="0" algn="l">
              <a:spcBef>
                <a:spcPts val="0"/>
              </a:spcBef>
              <a:spcAft>
                <a:spcPts val="0"/>
              </a:spcAft>
              <a:buSzPts val="1800"/>
              <a:buChar char="●"/>
            </a:pPr>
            <a:r>
              <a:rPr lang="en"/>
              <a:t>Available to any </a:t>
            </a:r>
            <a:r>
              <a:rPr lang="en"/>
              <a:t>individual</a:t>
            </a:r>
            <a:r>
              <a:rPr lang="en"/>
              <a:t> or organisation for use at no cost - open source.</a:t>
            </a:r>
            <a:endParaRPr/>
          </a:p>
          <a:p>
            <a:pPr indent="-342900" lvl="0" marL="457200" rtl="0" algn="l">
              <a:spcBef>
                <a:spcPts val="0"/>
              </a:spcBef>
              <a:spcAft>
                <a:spcPts val="0"/>
              </a:spcAft>
              <a:buSzPts val="1800"/>
              <a:buChar char="●"/>
            </a:pPr>
            <a:r>
              <a:rPr lang="en"/>
              <a:t>Used as a basis in the development of threat models and methodologies in government, the private sector, as well as the cybersecurity product and service community.</a:t>
            </a:r>
            <a:endParaRPr/>
          </a:p>
          <a:p>
            <a:pPr indent="-342900" lvl="0" marL="457200" rtl="0" algn="l">
              <a:spcBef>
                <a:spcPts val="0"/>
              </a:spcBef>
              <a:spcAft>
                <a:spcPts val="0"/>
              </a:spcAft>
              <a:buSzPts val="1800"/>
              <a:buChar char="●"/>
            </a:pPr>
            <a:r>
              <a:rPr lang="en"/>
              <a:t>Can be used at the elite level against advanced </a:t>
            </a:r>
            <a:r>
              <a:rPr lang="en"/>
              <a:t>persistent</a:t>
            </a:r>
            <a:r>
              <a:rPr lang="en"/>
              <a:t> threat groups APT.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52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61" name="Google Shape;61;p14"/>
          <p:cNvSpPr txBox="1"/>
          <p:nvPr>
            <p:ph idx="1" type="body"/>
          </p:nvPr>
        </p:nvSpPr>
        <p:spPr>
          <a:xfrm>
            <a:off x="311700" y="725000"/>
            <a:ext cx="8520600" cy="4056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n" sz="2800">
                <a:solidFill>
                  <a:schemeClr val="dk1"/>
                </a:solidFill>
              </a:rPr>
              <a:t>Mitigating the Risks of a Data Breach</a:t>
            </a:r>
            <a:endParaRPr sz="2800">
              <a:solidFill>
                <a:schemeClr val="dk1"/>
              </a:solidFill>
            </a:endParaRPr>
          </a:p>
          <a:p>
            <a:pPr indent="-342900" lvl="0" marL="457200" rtl="0" algn="l">
              <a:lnSpc>
                <a:spcPct val="100000"/>
              </a:lnSpc>
              <a:spcBef>
                <a:spcPts val="0"/>
              </a:spcBef>
              <a:spcAft>
                <a:spcPts val="0"/>
              </a:spcAft>
              <a:buSzPts val="1800"/>
              <a:buAutoNum type="arabicPeriod"/>
            </a:pPr>
            <a:r>
              <a:rPr lang="en" sz="2800">
                <a:solidFill>
                  <a:schemeClr val="dk1"/>
                </a:solidFill>
              </a:rPr>
              <a:t>Traditional Perimeter Based-Security </a:t>
            </a:r>
            <a:endParaRPr sz="2800">
              <a:solidFill>
                <a:schemeClr val="dk1"/>
              </a:solidFill>
            </a:endParaRPr>
          </a:p>
          <a:p>
            <a:pPr indent="-342900" lvl="0" marL="457200" rtl="0" algn="l">
              <a:lnSpc>
                <a:spcPct val="100000"/>
              </a:lnSpc>
              <a:spcBef>
                <a:spcPts val="0"/>
              </a:spcBef>
              <a:spcAft>
                <a:spcPts val="0"/>
              </a:spcAft>
              <a:buSzPts val="1800"/>
              <a:buAutoNum type="arabicPeriod"/>
            </a:pPr>
            <a:r>
              <a:rPr lang="en" sz="2800">
                <a:solidFill>
                  <a:schemeClr val="dk1"/>
                </a:solidFill>
              </a:rPr>
              <a:t>Cybersecurity Implications of Remote Working</a:t>
            </a:r>
            <a:endParaRPr sz="2800">
              <a:solidFill>
                <a:schemeClr val="dk1"/>
              </a:solidFill>
            </a:endParaRPr>
          </a:p>
          <a:p>
            <a:pPr indent="-342900" lvl="0" marL="457200" rtl="0" algn="l">
              <a:lnSpc>
                <a:spcPct val="100000"/>
              </a:lnSpc>
              <a:spcBef>
                <a:spcPts val="0"/>
              </a:spcBef>
              <a:spcAft>
                <a:spcPts val="0"/>
              </a:spcAft>
              <a:buSzPts val="1800"/>
              <a:buAutoNum type="arabicPeriod"/>
            </a:pPr>
            <a:r>
              <a:rPr lang="en" sz="2800">
                <a:solidFill>
                  <a:schemeClr val="dk1"/>
                </a:solidFill>
              </a:rPr>
              <a:t>Phishing Email Cyberattacks</a:t>
            </a:r>
            <a:endParaRPr sz="2800">
              <a:solidFill>
                <a:schemeClr val="dk1"/>
              </a:solidFill>
            </a:endParaRPr>
          </a:p>
          <a:p>
            <a:pPr indent="-342900" lvl="0" marL="457200" rtl="0" algn="l">
              <a:lnSpc>
                <a:spcPct val="100000"/>
              </a:lnSpc>
              <a:spcBef>
                <a:spcPts val="0"/>
              </a:spcBef>
              <a:spcAft>
                <a:spcPts val="0"/>
              </a:spcAft>
              <a:buSzPts val="1800"/>
              <a:buAutoNum type="arabicPeriod"/>
            </a:pPr>
            <a:r>
              <a:rPr lang="en" sz="2800">
                <a:solidFill>
                  <a:schemeClr val="dk1"/>
                </a:solidFill>
              </a:rPr>
              <a:t>Twitter Spear-Phishing Attack</a:t>
            </a:r>
            <a:endParaRPr sz="2800">
              <a:solidFill>
                <a:schemeClr val="dk1"/>
              </a:solidFill>
            </a:endParaRPr>
          </a:p>
          <a:p>
            <a:pPr indent="-342900" lvl="0" marL="457200" rtl="0" algn="l">
              <a:lnSpc>
                <a:spcPct val="100000"/>
              </a:lnSpc>
              <a:spcBef>
                <a:spcPts val="0"/>
              </a:spcBef>
              <a:spcAft>
                <a:spcPts val="0"/>
              </a:spcAft>
              <a:buSzPts val="1800"/>
              <a:buAutoNum type="arabicPeriod"/>
            </a:pPr>
            <a:r>
              <a:rPr lang="en" sz="2800">
                <a:solidFill>
                  <a:schemeClr val="dk1"/>
                </a:solidFill>
              </a:rPr>
              <a:t>FireEye Threat Actor Attack</a:t>
            </a:r>
            <a:endParaRPr sz="2800">
              <a:solidFill>
                <a:schemeClr val="dk1"/>
              </a:solidFill>
            </a:endParaRPr>
          </a:p>
          <a:p>
            <a:pPr indent="-342900" lvl="0" marL="457200" rtl="0" algn="l">
              <a:lnSpc>
                <a:spcPct val="100000"/>
              </a:lnSpc>
              <a:spcBef>
                <a:spcPts val="0"/>
              </a:spcBef>
              <a:spcAft>
                <a:spcPts val="0"/>
              </a:spcAft>
              <a:buSzPts val="1800"/>
              <a:buAutoNum type="arabicPeriod"/>
            </a:pPr>
            <a:r>
              <a:rPr lang="en" sz="2800">
                <a:solidFill>
                  <a:schemeClr val="dk1"/>
                </a:solidFill>
              </a:rPr>
              <a:t>Cyber Essentials Scheme - Basic</a:t>
            </a:r>
            <a:endParaRPr sz="2800">
              <a:solidFill>
                <a:schemeClr val="dk1"/>
              </a:solidFill>
            </a:endParaRPr>
          </a:p>
          <a:p>
            <a:pPr indent="-342900" lvl="0" marL="457200" rtl="0" algn="l">
              <a:lnSpc>
                <a:spcPct val="100000"/>
              </a:lnSpc>
              <a:spcBef>
                <a:spcPts val="0"/>
              </a:spcBef>
              <a:spcAft>
                <a:spcPts val="0"/>
              </a:spcAft>
              <a:buSzPts val="1800"/>
              <a:buAutoNum type="arabicPeriod"/>
            </a:pPr>
            <a:r>
              <a:rPr lang="en" sz="2800">
                <a:solidFill>
                  <a:schemeClr val="dk1"/>
                </a:solidFill>
              </a:rPr>
              <a:t>Lockheed Martin Cyber Kill Chain</a:t>
            </a:r>
            <a:endParaRPr sz="2800">
              <a:solidFill>
                <a:schemeClr val="dk1"/>
              </a:solidFill>
            </a:endParaRPr>
          </a:p>
          <a:p>
            <a:pPr indent="-342900" lvl="0" marL="457200" rtl="0" algn="l">
              <a:lnSpc>
                <a:spcPct val="100000"/>
              </a:lnSpc>
              <a:spcBef>
                <a:spcPts val="0"/>
              </a:spcBef>
              <a:spcAft>
                <a:spcPts val="0"/>
              </a:spcAft>
              <a:buSzPts val="1800"/>
              <a:buAutoNum type="arabicPeriod"/>
            </a:pPr>
            <a:r>
              <a:rPr lang="en" sz="2800">
                <a:solidFill>
                  <a:schemeClr val="dk1"/>
                </a:solidFill>
              </a:rPr>
              <a:t>MITRE ATT&amp;CK - Advanced</a:t>
            </a:r>
            <a:endParaRPr sz="2800">
              <a:solidFill>
                <a:schemeClr val="dk1"/>
              </a:solidFill>
            </a:endParaRPr>
          </a:p>
          <a:p>
            <a:pPr indent="0" lvl="0" marL="45720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Mitigating the Risks of a Data Breach</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246900"/>
            <a:ext cx="8520600" cy="33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imperative that organisations who utilise a network which has access to the Internet include the possibility of a data breach in their risk assessment. </a:t>
            </a:r>
            <a:endParaRPr/>
          </a:p>
          <a:p>
            <a:pPr indent="0" lvl="0" marL="0" rtl="0" algn="l">
              <a:spcBef>
                <a:spcPts val="1600"/>
              </a:spcBef>
              <a:spcAft>
                <a:spcPts val="0"/>
              </a:spcAft>
              <a:buNone/>
            </a:pPr>
            <a:r>
              <a:rPr lang="en"/>
              <a:t>A risk assessment should outline measures which should be taken in order to mitigate the risks of data breaches, as well as the inclusion of steps to be taken in the aftermath in the event that a data breach has occurred.</a:t>
            </a:r>
            <a:endParaRPr/>
          </a:p>
          <a:p>
            <a:pPr indent="0" lvl="0" marL="0" rtl="0" algn="l">
              <a:spcBef>
                <a:spcPts val="1600"/>
              </a:spcBef>
              <a:spcAft>
                <a:spcPts val="1600"/>
              </a:spcAft>
              <a:buNone/>
            </a:pPr>
            <a:r>
              <a:rPr lang="en"/>
              <a:t>Not only do data breaches impact organisations financially, data breaches can also damage their reputation for many years which leads to long term loss of business.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19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Traditional</a:t>
            </a:r>
            <a:r>
              <a:rPr lang="en"/>
              <a:t> Perimeter Based-Security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92700"/>
            <a:ext cx="8520600" cy="39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Traditional network security prevention methods include:</a:t>
            </a:r>
            <a:endParaRPr/>
          </a:p>
          <a:p>
            <a:pPr indent="-342900" lvl="0" marL="457200" rtl="0" algn="l">
              <a:spcBef>
                <a:spcPts val="1600"/>
              </a:spcBef>
              <a:spcAft>
                <a:spcPts val="0"/>
              </a:spcAft>
              <a:buSzPts val="1800"/>
              <a:buChar char="●"/>
            </a:pPr>
            <a:r>
              <a:rPr lang="en"/>
              <a:t>Firewalls</a:t>
            </a:r>
            <a:endParaRPr/>
          </a:p>
          <a:p>
            <a:pPr indent="-342900" lvl="0" marL="457200" rtl="0" algn="l">
              <a:spcBef>
                <a:spcPts val="0"/>
              </a:spcBef>
              <a:spcAft>
                <a:spcPts val="0"/>
              </a:spcAft>
              <a:buSzPts val="1800"/>
              <a:buChar char="●"/>
            </a:pPr>
            <a:r>
              <a:rPr lang="en"/>
              <a:t>Anti-Virus Software</a:t>
            </a:r>
            <a:endParaRPr/>
          </a:p>
          <a:p>
            <a:pPr indent="-342900" lvl="0" marL="457200" rtl="0" algn="l">
              <a:spcBef>
                <a:spcPts val="0"/>
              </a:spcBef>
              <a:spcAft>
                <a:spcPts val="0"/>
              </a:spcAft>
              <a:buSzPts val="1800"/>
              <a:buChar char="●"/>
            </a:pPr>
            <a:r>
              <a:rPr lang="en"/>
              <a:t>Intrusion Detection Systems </a:t>
            </a:r>
            <a:endParaRPr/>
          </a:p>
          <a:p>
            <a:pPr indent="0" lvl="0" marL="0" rtl="0" algn="l">
              <a:spcBef>
                <a:spcPts val="1600"/>
              </a:spcBef>
              <a:spcAft>
                <a:spcPts val="0"/>
              </a:spcAft>
              <a:buNone/>
            </a:pPr>
            <a:r>
              <a:rPr lang="en"/>
              <a:t>As the number of organisations falling victim to data breaches increase, it is becoming clear that the above </a:t>
            </a:r>
            <a:r>
              <a:rPr lang="en"/>
              <a:t>traditional</a:t>
            </a:r>
            <a:r>
              <a:rPr lang="en"/>
              <a:t> methods are no longer adequate at preventing unauthorized users accessing their network. </a:t>
            </a:r>
            <a:endParaRPr/>
          </a:p>
          <a:p>
            <a:pPr indent="0" lvl="0" marL="0" rtl="0" algn="l">
              <a:spcBef>
                <a:spcPts val="1600"/>
              </a:spcBef>
              <a:spcAft>
                <a:spcPts val="1600"/>
              </a:spcAft>
              <a:buNone/>
            </a:pPr>
            <a:r>
              <a:rPr lang="en"/>
              <a:t>Organisations must consider alternative measures to mitigate the risks posed by cybersecurity threats.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Cybersecurity Implications of Remote Working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organisations have been subject to an increase in exposure to cybersecurity threats and in turn data breaches, as a side effect of switching their employees from on-site to remote working. As a result, there has been an increase in demand for network resources and cloud applications. </a:t>
            </a:r>
            <a:endParaRPr/>
          </a:p>
          <a:p>
            <a:pPr indent="0" lvl="0" marL="0" rtl="0" algn="l">
              <a:spcBef>
                <a:spcPts val="1600"/>
              </a:spcBef>
              <a:spcAft>
                <a:spcPts val="0"/>
              </a:spcAft>
              <a:buNone/>
            </a:pPr>
            <a:r>
              <a:rPr lang="en"/>
              <a:t>According to a new study carried out by cybersecurity firm </a:t>
            </a:r>
            <a:r>
              <a:rPr lang="en" u="sng">
                <a:solidFill>
                  <a:schemeClr val="hlink"/>
                </a:solidFill>
                <a:hlinkClick r:id="rId3"/>
              </a:rPr>
              <a:t>Malwarebytes</a:t>
            </a:r>
            <a:r>
              <a:rPr lang="en"/>
              <a:t>, out of 200 IT-decision makers who were questioned, 20% of respondents said that a data breach had occurred within their organisation as a result of actions taken by a remote worker. </a:t>
            </a:r>
            <a:endParaRPr/>
          </a:p>
          <a:p>
            <a:pPr indent="0" lvl="0" marL="0" rtl="0" algn="l">
              <a:spcBef>
                <a:spcPts val="1600"/>
              </a:spcBef>
              <a:spcAft>
                <a:spcPts val="1600"/>
              </a:spcAft>
              <a:buNone/>
            </a:pPr>
            <a:r>
              <a:rPr lang="en"/>
              <a:t>Furthermore, 44% of respondents’ organisations failed to provide employees with cybersecurity training which outlined potential threats from working from home.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Phishing Email Cyberattacks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March 2020, during the beginning of the COVID-19 pandemic, cyber threat researchers </a:t>
            </a:r>
            <a:r>
              <a:rPr lang="en" u="sng">
                <a:solidFill>
                  <a:schemeClr val="hlink"/>
                </a:solidFill>
                <a:hlinkClick r:id="rId3"/>
              </a:rPr>
              <a:t>Barracuda Networks</a:t>
            </a:r>
            <a:r>
              <a:rPr lang="en"/>
              <a:t> reported a 667% increase in </a:t>
            </a:r>
            <a:r>
              <a:rPr lang="en"/>
              <a:t>malicious phishing emails which made reference to the coronavirus. </a:t>
            </a:r>
            <a:endParaRPr/>
          </a:p>
          <a:p>
            <a:pPr indent="0" lvl="0" marL="0" rtl="0" algn="l">
              <a:spcBef>
                <a:spcPts val="1600"/>
              </a:spcBef>
              <a:spcAft>
                <a:spcPts val="1600"/>
              </a:spcAft>
              <a:buNone/>
            </a:pPr>
            <a:r>
              <a:rPr lang="en"/>
              <a:t>Effectively, many hackers took advantage of the focus on the pandemic in order to lure uncertain individuals into clicking or responding to these emails.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 Spear-Phishing Attack</a:t>
            </a:r>
            <a:endParaRPr/>
          </a:p>
        </p:txBody>
      </p:sp>
      <p:sp>
        <p:nvSpPr>
          <p:cNvPr id="91" name="Google Shape;91;p19"/>
          <p:cNvSpPr txBox="1"/>
          <p:nvPr>
            <p:ph idx="1" type="body"/>
          </p:nvPr>
        </p:nvSpPr>
        <p:spPr>
          <a:xfrm>
            <a:off x="311700" y="115247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July 2020, </a:t>
            </a:r>
            <a:r>
              <a:rPr lang="en" u="sng">
                <a:solidFill>
                  <a:schemeClr val="hlink"/>
                </a:solidFill>
                <a:hlinkClick r:id="rId3"/>
              </a:rPr>
              <a:t>Twitter</a:t>
            </a:r>
            <a:r>
              <a:rPr lang="en"/>
              <a:t> fell victim to a large hack in which a small number of employees were targeted with a phone “spear-phishing” attack. </a:t>
            </a:r>
            <a:r>
              <a:rPr lang="en"/>
              <a:t>The hacker created a spear-phishing email which mimicked Twitter’s VPN, which prompted employees to log in to their accounts without suspicion.</a:t>
            </a:r>
            <a:r>
              <a:rPr lang="en"/>
              <a:t> </a:t>
            </a:r>
            <a:endParaRPr/>
          </a:p>
          <a:p>
            <a:pPr indent="0" lvl="0" marL="0" rtl="0" algn="l">
              <a:spcBef>
                <a:spcPts val="1600"/>
              </a:spcBef>
              <a:spcAft>
                <a:spcPts val="0"/>
              </a:spcAft>
              <a:buNone/>
            </a:pPr>
            <a:r>
              <a:rPr lang="en"/>
              <a:t>The hackers were then able to obtain the employees’ credentials in order to access Twitter’s internal systems, which were then used to target 130 accounts.</a:t>
            </a:r>
            <a:endParaRPr/>
          </a:p>
          <a:p>
            <a:pPr indent="0" lvl="0" marL="0" rtl="0" algn="l">
              <a:spcBef>
                <a:spcPts val="1600"/>
              </a:spcBef>
              <a:spcAft>
                <a:spcPts val="0"/>
              </a:spcAft>
              <a:buNone/>
            </a:pPr>
            <a:r>
              <a:rPr lang="en"/>
              <a:t>Of those, the hackers initiated a password reset for 45 accounts and proceeded to login to the accounts and send tweets. </a:t>
            </a:r>
            <a:endParaRPr/>
          </a:p>
          <a:p>
            <a:pPr indent="0" lvl="0" marL="0" rtl="0" algn="l">
              <a:spcBef>
                <a:spcPts val="1600"/>
              </a:spcBef>
              <a:spcAft>
                <a:spcPts val="1600"/>
              </a:spcAft>
              <a:buNone/>
            </a:pPr>
            <a:r>
              <a:rPr lang="en"/>
              <a:t>The hackers were also able to view email addresses and phone numbers of some users of Twitter’s internal systems.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FireEye Threat Actor Attack</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FireEye</a:t>
            </a:r>
            <a:r>
              <a:rPr lang="en"/>
              <a:t>, a Californian based security company which tracks the most advanced threat actors </a:t>
            </a:r>
            <a:r>
              <a:rPr lang="en"/>
              <a:t>across</a:t>
            </a:r>
            <a:r>
              <a:rPr lang="en"/>
              <a:t> the globe, recently announced they had been breached.</a:t>
            </a:r>
            <a:endParaRPr/>
          </a:p>
          <a:p>
            <a:pPr indent="-342900" lvl="0" marL="457200" rtl="0" algn="l">
              <a:spcBef>
                <a:spcPts val="1600"/>
              </a:spcBef>
              <a:spcAft>
                <a:spcPts val="0"/>
              </a:spcAft>
              <a:buSzPts val="1800"/>
              <a:buChar char="●"/>
            </a:pPr>
            <a:r>
              <a:rPr lang="en"/>
              <a:t>Tools used to test their customers’ security were stolen.</a:t>
            </a:r>
            <a:endParaRPr/>
          </a:p>
          <a:p>
            <a:pPr indent="-342900" lvl="0" marL="457200" rtl="0" algn="l">
              <a:spcBef>
                <a:spcPts val="0"/>
              </a:spcBef>
              <a:spcAft>
                <a:spcPts val="0"/>
              </a:spcAft>
              <a:buSzPts val="1800"/>
              <a:buChar char="●"/>
            </a:pPr>
            <a:r>
              <a:rPr lang="en"/>
              <a:t>According to FireEye, the attackers “used a novel combination of techniques not witnessed by us or our partners in the past.” </a:t>
            </a:r>
            <a:endParaRPr/>
          </a:p>
          <a:p>
            <a:pPr indent="0" lvl="0" marL="0" rtl="0" algn="l">
              <a:spcBef>
                <a:spcPts val="1600"/>
              </a:spcBef>
              <a:spcAft>
                <a:spcPts val="1600"/>
              </a:spcAft>
              <a:buNone/>
            </a:pPr>
            <a:r>
              <a:rPr lang="en"/>
              <a:t>This demonstrates the scale and evolving threat of cybersecurity attacks with the creation of sophisticated techniques by </a:t>
            </a:r>
            <a:r>
              <a:rPr lang="en"/>
              <a:t>adversaries</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Cyber Essentials Scheme - Basic</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Launched in 2014, </a:t>
            </a:r>
            <a:r>
              <a:rPr lang="en" u="sng">
                <a:solidFill>
                  <a:schemeClr val="hlink"/>
                </a:solidFill>
                <a:hlinkClick r:id="rId3"/>
              </a:rPr>
              <a:t>Cyber Essentials</a:t>
            </a:r>
            <a:r>
              <a:rPr lang="en"/>
              <a:t> is a Government-backed, industry-supported scheme to help organisations protect themselves against common cybersecurity threats.</a:t>
            </a:r>
            <a:endParaRPr/>
          </a:p>
          <a:p>
            <a:pPr indent="-342900" lvl="0" marL="457200" rtl="0" algn="l">
              <a:spcBef>
                <a:spcPts val="1600"/>
              </a:spcBef>
              <a:spcAft>
                <a:spcPts val="0"/>
              </a:spcAft>
              <a:buSzPts val="1800"/>
              <a:buChar char="●"/>
            </a:pPr>
            <a:r>
              <a:rPr lang="en"/>
              <a:t>Available for all organisations, regardless of size or sector</a:t>
            </a:r>
            <a:endParaRPr/>
          </a:p>
          <a:p>
            <a:pPr indent="-342900" lvl="0" marL="457200" rtl="0" algn="l">
              <a:spcBef>
                <a:spcPts val="0"/>
              </a:spcBef>
              <a:spcAft>
                <a:spcPts val="0"/>
              </a:spcAft>
              <a:buSzPts val="1800"/>
              <a:buChar char="●"/>
            </a:pPr>
            <a:r>
              <a:rPr lang="en"/>
              <a:t>Includes a basic set of technical controls </a:t>
            </a:r>
            <a:endParaRPr/>
          </a:p>
          <a:p>
            <a:pPr indent="-342900" lvl="0" marL="457200" rtl="0" algn="l">
              <a:spcBef>
                <a:spcPts val="0"/>
              </a:spcBef>
              <a:spcAft>
                <a:spcPts val="0"/>
              </a:spcAft>
              <a:buSzPts val="1800"/>
              <a:buChar char="●"/>
            </a:pPr>
            <a:r>
              <a:rPr lang="en"/>
              <a:t>Organisations can gain one of two Cyber Essentials badges</a:t>
            </a:r>
            <a:endParaRPr/>
          </a:p>
          <a:p>
            <a:pPr indent="-342900" lvl="0" marL="457200" rtl="0" algn="l">
              <a:spcBef>
                <a:spcPts val="0"/>
              </a:spcBef>
              <a:spcAft>
                <a:spcPts val="0"/>
              </a:spcAft>
              <a:buSzPts val="1800"/>
              <a:buChar char="●"/>
            </a:pPr>
            <a:r>
              <a:rPr lang="en"/>
              <a:t>Cyber Essentials Certification is a requirement for some government contracts </a:t>
            </a:r>
            <a:endParaRPr/>
          </a:p>
          <a:p>
            <a:pPr indent="-342900" lvl="0" marL="457200" rtl="0" algn="l">
              <a:spcBef>
                <a:spcPts val="0"/>
              </a:spcBef>
              <a:spcAft>
                <a:spcPts val="0"/>
              </a:spcAft>
              <a:buSzPts val="1800"/>
              <a:buChar char="●"/>
            </a:pPr>
            <a:r>
              <a:rPr lang="en"/>
              <a:t>At the very most CE would prevent a very basic threat, however the CE scheme is a good foundation.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