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259" r:id="rId4"/>
    <p:sldId id="260" r:id="rId5"/>
    <p:sldId id="261" r:id="rId6"/>
    <p:sldId id="274" r:id="rId7"/>
    <p:sldId id="262" r:id="rId8"/>
    <p:sldId id="275" r:id="rId9"/>
    <p:sldId id="277" r:id="rId10"/>
    <p:sldId id="280" r:id="rId11"/>
    <p:sldId id="281" r:id="rId12"/>
    <p:sldId id="282" r:id="rId13"/>
    <p:sldId id="284" r:id="rId14"/>
    <p:sldId id="285" r:id="rId15"/>
    <p:sldId id="267" r:id="rId16"/>
    <p:sldId id="298" r:id="rId17"/>
    <p:sldId id="299" r:id="rId18"/>
    <p:sldId id="300" r:id="rId19"/>
    <p:sldId id="287" r:id="rId20"/>
    <p:sldId id="288" r:id="rId21"/>
    <p:sldId id="289" r:id="rId22"/>
    <p:sldId id="296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2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F128-C0E3-004B-A0D2-63E73CF2A038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CE6C-BBA1-664A-9FFE-9D97903C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netic_code" TargetMode="External"/><Relationship Id="rId4" Type="http://schemas.openxmlformats.org/officeDocument/2006/relationships/hyperlink" Target="http://en.wikipedia.org/wiki/RNA" TargetMode="External"/><Relationship Id="rId5" Type="http://schemas.openxmlformats.org/officeDocument/2006/relationships/hyperlink" Target="http://en.wikipedia.org/wiki/Translation_(genetics)" TargetMode="External"/><Relationship Id="rId6" Type="http://schemas.openxmlformats.org/officeDocument/2006/relationships/hyperlink" Target="http://en.wikipedia.org/wiki/DNA" TargetMode="External"/><Relationship Id="rId7" Type="http://schemas.openxmlformats.org/officeDocument/2006/relationships/hyperlink" Target="http://en.wikipedia.org/wiki/Sense_(molecular_biology)" TargetMode="External"/><Relationship Id="rId8" Type="http://schemas.openxmlformats.org/officeDocument/2006/relationships/hyperlink" Target="http://en.wikipedia.org/wiki/Directionality_(molecular_biology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8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convenient to work with than RNA.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smtClean="0">
                <a:hlinkClick r:id="rId3" tooltip="Genetic code"/>
              </a:rPr>
              <a:t>genetic code</a:t>
            </a:r>
            <a:r>
              <a:rPr lang="en-US" dirty="0" smtClean="0"/>
              <a:t> is traditionally represented as a </a:t>
            </a:r>
            <a:r>
              <a:rPr lang="en-US" dirty="0" smtClean="0">
                <a:hlinkClick r:id="rId4" tooltip="RNA"/>
              </a:rPr>
              <a:t>RNA</a:t>
            </a:r>
            <a:r>
              <a:rPr lang="en-US" dirty="0" smtClean="0"/>
              <a:t> codon table due to the biochemical nature of the </a:t>
            </a:r>
            <a:r>
              <a:rPr lang="en-US" dirty="0" smtClean="0">
                <a:hlinkClick r:id="rId5" tooltip="Translation (genetics)"/>
              </a:rPr>
              <a:t>protein translation</a:t>
            </a:r>
            <a:r>
              <a:rPr lang="en-US" dirty="0" smtClean="0"/>
              <a:t> process. However, with the rise of computational biology and genomics, proteins have become increasingly studied at a genomic level. As a result, the practice of representing the genetic code as a </a:t>
            </a:r>
            <a:r>
              <a:rPr lang="en-US" b="1" dirty="0" smtClean="0"/>
              <a:t>DNA codon table</a:t>
            </a:r>
            <a:r>
              <a:rPr lang="en-US" dirty="0" smtClean="0"/>
              <a:t> has become more popular. The </a:t>
            </a:r>
            <a:r>
              <a:rPr lang="en-US" dirty="0" smtClean="0">
                <a:hlinkClick r:id="rId6" tooltip="DNA"/>
              </a:rPr>
              <a:t>DNA</a:t>
            </a:r>
            <a:r>
              <a:rPr lang="en-US" dirty="0" smtClean="0"/>
              <a:t> codons in such tables occur on the </a:t>
            </a:r>
            <a:r>
              <a:rPr lang="en-US" dirty="0" smtClean="0">
                <a:hlinkClick r:id="rId7" tooltip="Sense (molecular biology)"/>
              </a:rPr>
              <a:t>sense DNA strand</a:t>
            </a:r>
            <a:r>
              <a:rPr lang="en-US" dirty="0" smtClean="0"/>
              <a:t> and are arranged in a </a:t>
            </a:r>
            <a:r>
              <a:rPr lang="en-US" dirty="0" smtClean="0">
                <a:hlinkClick r:id="rId8" tooltip="Directionality (molecular biology)"/>
              </a:rPr>
              <a:t>5' → 3' direction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beef this up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when</a:t>
            </a:r>
            <a:r>
              <a:rPr lang="en-US" baseline="0" dirty="0" smtClean="0"/>
              <a:t> the Amino Acids twist up on themselves and adhere using Hydrogen bonding.  Lowest energy state.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find complexity of computational problem,</a:t>
            </a:r>
            <a:r>
              <a:rPr lang="en-US" baseline="0" dirty="0" smtClean="0"/>
              <a:t> how well has this approached work.  Discuss DARPA grand challenge around shredded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CE6C-BBA1-664A-9FFE-9D97903C5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2DBE-9717-D646-A6DB-6DC92C1DC265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52C9-8831-F349-86E5-BF215564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lGYJyur4FU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Synthesis and Gene 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6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1: Transcription Initiation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5</a:t>
            </a:r>
            <a:r>
              <a:rPr lang="en-US" sz="3200" dirty="0" smtClean="0">
                <a:latin typeface="Courier New"/>
                <a:cs typeface="Courier New"/>
              </a:rPr>
              <a:t>’ – AGCAATGTTCCAGATGTAATT – 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95600" y="2273300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95700" y="1941829"/>
            <a:ext cx="635000" cy="223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81500" y="1493731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ATG is also known as the start codon.  This is where transcription starts.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035" y="4565134"/>
            <a:ext cx="19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Strand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0635" y="1562933"/>
            <a:ext cx="253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Strand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562135" y="3987684"/>
            <a:ext cx="495265" cy="577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57400" y="1932265"/>
            <a:ext cx="330165" cy="33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2: Messenger RNA Attaches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3289236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5</a:t>
            </a:r>
            <a:r>
              <a:rPr lang="en-US" sz="3200" dirty="0" smtClean="0">
                <a:latin typeface="Courier New"/>
                <a:cs typeface="Courier New"/>
              </a:rPr>
              <a:t>’ – AGCA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4381148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TCGTTACAAGGACTACATTAA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39812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3968574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0687662">
            <a:off x="2804144" y="2366463"/>
            <a:ext cx="6007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ATGTTCCTGATGTAATT – 3’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67644" y="3456496"/>
            <a:ext cx="6007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AUGUUCCUGAUGUAAUU </a:t>
            </a:r>
            <a:r>
              <a:rPr lang="en-US" sz="3200" dirty="0">
                <a:latin typeface="Courier New"/>
                <a:cs typeface="Courier New"/>
              </a:rPr>
              <a:t>– 3’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0734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147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560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784600" y="40412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259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672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08500" y="40666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371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911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324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73700" y="40666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02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9690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10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89700" y="40793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7183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959600" y="4053972"/>
            <a:ext cx="0" cy="41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67644" y="2374900"/>
            <a:ext cx="1488456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78544" y="1792069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new strand is known as messenger 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5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3: Messenger RNA Breaks Away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8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Step 4: Amino Acid Chain Forms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253387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70200" y="24127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1848078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1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02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369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50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AAG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63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909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3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7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GAC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3942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10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27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942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22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36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181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49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851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05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4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35600" y="3354896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36900" y="2209224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21832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0100" y="21959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42000" y="3937000"/>
            <a:ext cx="495300" cy="399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4303155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 Codon</a:t>
            </a:r>
            <a:endParaRPr lang="en-US" sz="2400" dirty="0"/>
          </a:p>
        </p:txBody>
      </p:sp>
      <p:sp>
        <p:nvSpPr>
          <p:cNvPr id="38" name="Left Brace 37"/>
          <p:cNvSpPr/>
          <p:nvPr/>
        </p:nvSpPr>
        <p:spPr>
          <a:xfrm rot="16200000">
            <a:off x="3770086" y="2582428"/>
            <a:ext cx="491612" cy="29498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60581" y="4336342"/>
            <a:ext cx="318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Known as an Open Reading Frame (ORF)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85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3" grpId="0"/>
      <p:bldP spid="17" grpId="0"/>
      <p:bldP spid="19" grpId="0"/>
      <p:bldP spid="29" grpId="0"/>
      <p:bldP spid="32" grpId="0"/>
      <p:bldP spid="36" grpId="0" animBg="1"/>
      <p:bldP spid="45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Synthesis</a:t>
            </a:r>
            <a:br>
              <a:rPr lang="en-US" dirty="0" smtClean="0"/>
            </a:br>
            <a:r>
              <a:rPr lang="en-US" dirty="0" smtClean="0"/>
              <a:t>Some things to Notice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6500" y="3265996"/>
            <a:ext cx="7160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- AUGUUCCUGAUGUAAUU – </a:t>
            </a:r>
            <a:r>
              <a:rPr lang="en-US" sz="3200" dirty="0">
                <a:latin typeface="Courier New"/>
                <a:cs typeface="Courier New"/>
              </a:rPr>
              <a:t>3’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25700" y="2533878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70200" y="24127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1848078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781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02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36900" y="311865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50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AAG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95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63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909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576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3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7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GAC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3942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10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275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942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22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3600" y="2539136"/>
            <a:ext cx="119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UAC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18100" y="241797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4900" y="1853336"/>
            <a:ext cx="4699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851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1054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84800" y="312391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36900" y="2209224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21832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0100" y="219594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42000" y="3937000"/>
            <a:ext cx="177800" cy="546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35600" y="4432300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Stop Codon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673600" y="3369692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610100" y="3816350"/>
            <a:ext cx="266700" cy="768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54400" y="4584700"/>
            <a:ext cx="269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Another Start Codon (Nested Reading Frame)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191000" y="3369404"/>
            <a:ext cx="762000" cy="4512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273300" y="3850772"/>
            <a:ext cx="1854200" cy="733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06500" y="4293801"/>
            <a:ext cx="1714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 of frame Stop codon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60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2" grpId="0" build="allAtOnce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 Codon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25" y="1244600"/>
            <a:ext cx="6547474" cy="4264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778500"/>
            <a:ext cx="72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read from 5’ to 3’ on the DNA strand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1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</a:t>
            </a:r>
            <a:r>
              <a:rPr lang="en-US" dirty="0" smtClean="0"/>
              <a:t>Frame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35011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8026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5400000">
            <a:off x="2054352" y="17165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2372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9992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7104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64343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29931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2946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37292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4912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2024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59263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5400000">
            <a:off x="662392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5400000">
            <a:off x="1607424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1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6 Reading Frames: Reading Frame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3285279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5400000">
            <a:off x="2586783" y="17292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0213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5400000">
            <a:off x="4783398" y="17262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5494594" y="17419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6218494" y="17516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793515" y="1278564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49315" y="1494464"/>
            <a:ext cx="508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5400000">
            <a:off x="1862394" y="17135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5400000">
            <a:off x="6916024" y="1748389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35011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28026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0543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2372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49992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57104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16200000">
            <a:off x="6434394" y="37328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23andMe</a:t>
            </a:r>
          </a:p>
          <a:p>
            <a:r>
              <a:rPr lang="en-US" dirty="0" smtClean="0"/>
              <a:t>Personalized medicine</a:t>
            </a:r>
          </a:p>
          <a:p>
            <a:r>
              <a:rPr lang="en-US" dirty="0" smtClean="0"/>
              <a:t>Genetic screens for disease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40091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33106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5623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7452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55072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62184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 rot="16200000">
            <a:off x="1824294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6200000">
            <a:off x="6903809" y="37358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 Reading Frames: Reading Frame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6200000">
            <a:off x="3805979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3107483" y="37104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16200000">
            <a:off x="2359152" y="36977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4542094" y="36947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 rot="16200000">
            <a:off x="5304098" y="37074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60152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565400" y="4475830"/>
            <a:ext cx="48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Codons read in this             direction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15336" y="4691730"/>
            <a:ext cx="5014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 rot="16200000">
            <a:off x="6675694" y="3723127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1673352" y="3732841"/>
            <a:ext cx="491612" cy="608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Mini-Project: Gene Finder!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program that performs </a:t>
            </a:r>
            <a:r>
              <a:rPr lang="en-US" dirty="0" err="1" smtClean="0"/>
              <a:t>ab</a:t>
            </a:r>
            <a:r>
              <a:rPr lang="en-US" dirty="0" smtClean="0"/>
              <a:t> initio gene finding by</a:t>
            </a:r>
          </a:p>
          <a:p>
            <a:pPr lvl="1"/>
            <a:r>
              <a:rPr lang="en-US" dirty="0" smtClean="0"/>
              <a:t>Determining which DNA segments likely code for proteins</a:t>
            </a:r>
          </a:p>
          <a:p>
            <a:pPr lvl="1"/>
            <a:r>
              <a:rPr lang="en-US" dirty="0" smtClean="0"/>
              <a:t>Outputting the amino acid sequences coded by these regions of DNA</a:t>
            </a:r>
          </a:p>
          <a:p>
            <a:r>
              <a:rPr lang="en-US" dirty="0" smtClean="0"/>
              <a:t>Run these amino acid sequences through a search engine to determine their function!</a:t>
            </a:r>
          </a:p>
        </p:txBody>
      </p:sp>
    </p:spTree>
    <p:extLst>
      <p:ext uri="{BB962C8B-B14F-4D97-AF65-F5344CB8AC3E}">
        <p14:creationId xmlns:p14="http://schemas.microsoft.com/office/powerpoint/2010/main" val="243727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</a:t>
            </a:r>
            <a:r>
              <a:rPr lang="en-US" dirty="0" smtClean="0"/>
              <a:t>-Initio Gene Finding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Tell-tale marker: suspiciously long ORFs</a:t>
            </a:r>
          </a:p>
          <a:p>
            <a:r>
              <a:rPr lang="en-US" dirty="0" smtClean="0"/>
              <a:t>Suspicious is defined as being improbable to find in non-coding </a:t>
            </a:r>
            <a:r>
              <a:rPr lang="en-US" dirty="0" smtClean="0"/>
              <a:t>DNA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76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(part of)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Joanne Pratt will guest lecture on a genetic search engine called BLAST (and its uses) as well as the role of BLAST in studying pathogenesis.</a:t>
            </a:r>
          </a:p>
        </p:txBody>
      </p:sp>
    </p:spTree>
    <p:extLst>
      <p:ext uri="{BB962C8B-B14F-4D97-AF65-F5344CB8AC3E}">
        <p14:creationId xmlns:p14="http://schemas.microsoft.com/office/powerpoint/2010/main" val="204431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Crash Course: DNA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6" y="1417638"/>
            <a:ext cx="3439269" cy="3493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504" y="4954201"/>
            <a:ext cx="464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Photo 51: X-ray diffraction created by Raymond Gosling under the supervision of Rosalind Franklin May, 1952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284" y="1417638"/>
            <a:ext cx="3493516" cy="3493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4812" y="5036552"/>
            <a:ext cx="343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Double Helix Structure: Watson and Crick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37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and the Central Dogma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7" y="1233255"/>
            <a:ext cx="3716026" cy="3716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75" y="5133664"/>
            <a:ext cx="86446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blueprints for making all the proteins necessary for life are contained within DNA.</a:t>
            </a:r>
            <a:br>
              <a:rPr lang="en-US" sz="2400" dirty="0" smtClean="0"/>
            </a:br>
            <a:r>
              <a:rPr lang="en-US" sz="2400" b="1" dirty="0" smtClean="0"/>
              <a:t>Or, more succinctly: </a:t>
            </a:r>
            <a:r>
              <a:rPr lang="en-US" sz="2400" dirty="0" smtClean="0"/>
              <a:t>DNA Makes RNA, RNA makes Protein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20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0143"/>
            <a:ext cx="4008535" cy="4056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7225" y="1417638"/>
            <a:ext cx="399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Proteins are chains of Amino Acids</a:t>
            </a:r>
          </a:p>
        </p:txBody>
      </p:sp>
    </p:spTree>
    <p:extLst>
      <p:ext uri="{BB962C8B-B14F-4D97-AF65-F5344CB8AC3E}">
        <p14:creationId xmlns:p14="http://schemas.microsoft.com/office/powerpoint/2010/main" val="42328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Protein Secondary Structure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49" y="3439498"/>
            <a:ext cx="3395851" cy="27301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6128441"/>
            <a:ext cx="673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Fold-it: a </a:t>
            </a:r>
            <a:r>
              <a:rPr lang="en-US" sz="2000" b="1" dirty="0" err="1" smtClean="0"/>
              <a:t>gameified</a:t>
            </a:r>
            <a:r>
              <a:rPr lang="en-US" sz="2000" b="1" dirty="0" smtClean="0"/>
              <a:t> approach to computing this structure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" y="1488469"/>
            <a:ext cx="8724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find the lowest energy configuration of an amino acid chain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066667"/>
            <a:ext cx="8724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Unfortunately this problem is hard!</a:t>
            </a:r>
          </a:p>
          <a:p>
            <a:r>
              <a:rPr lang="en-US" sz="2400" b="1" dirty="0" smtClean="0"/>
              <a:t>How hard is it?</a:t>
            </a:r>
            <a:br>
              <a:rPr lang="en-US" sz="2400" b="1" dirty="0" smtClean="0"/>
            </a:br>
            <a:r>
              <a:rPr lang="en-US" sz="2400" b="1" dirty="0" smtClean="0"/>
              <a:t>This hard: </a:t>
            </a:r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/>
              <a:t>www.cs.berkeley.edu</a:t>
            </a:r>
            <a:r>
              <a:rPr lang="en-US" sz="2400" dirty="0"/>
              <a:t>/~</a:t>
            </a:r>
            <a:r>
              <a:rPr lang="en-US" sz="2400" dirty="0" err="1"/>
              <a:t>christos</a:t>
            </a:r>
            <a:r>
              <a:rPr lang="en-US" sz="2400" dirty="0"/>
              <a:t>/</a:t>
            </a:r>
            <a:r>
              <a:rPr lang="en-US" sz="2400" dirty="0" err="1"/>
              <a:t>hp.ps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83200" y="429706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</a:t>
            </a:r>
            <a:r>
              <a:rPr lang="en-US" dirty="0" smtClean="0">
                <a:hlinkClick r:id="rId4"/>
              </a:rPr>
              <a:t>lGYJyur4FUA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Proteinogenic</a:t>
            </a:r>
            <a:r>
              <a:rPr lang="en-US" dirty="0" smtClean="0"/>
              <a:t> Amino Acids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16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05" y="6105105"/>
            <a:ext cx="57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en.wikipedia.org</a:t>
            </a:r>
            <a:r>
              <a:rPr lang="en-US" sz="2400" dirty="0" smtClean="0"/>
              <a:t>/wiki/</a:t>
            </a:r>
            <a:r>
              <a:rPr lang="en-US" sz="2400" dirty="0" err="1" smtClean="0"/>
              <a:t>Amino_acid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78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and Protein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Stage 1: </a:t>
            </a:r>
            <a:r>
              <a:rPr lang="en-US" dirty="0" smtClean="0"/>
              <a:t>an enzyme “decides” that it is time to synthesize a protein (epigenetics)</a:t>
            </a:r>
          </a:p>
          <a:p>
            <a:r>
              <a:rPr lang="en-US" b="1" dirty="0" smtClean="0"/>
              <a:t>Stage 2: </a:t>
            </a:r>
            <a:r>
              <a:rPr lang="en-US" dirty="0" smtClean="0"/>
              <a:t>DNA is unzipped and paired with a complementary strand of </a:t>
            </a:r>
            <a:r>
              <a:rPr lang="en-US" dirty="0" smtClean="0"/>
              <a:t>RNA </a:t>
            </a:r>
            <a:r>
              <a:rPr lang="en-US" dirty="0" smtClean="0"/>
              <a:t>(transcription)</a:t>
            </a:r>
          </a:p>
          <a:p>
            <a:r>
              <a:rPr lang="en-US" b="1" dirty="0" smtClean="0"/>
              <a:t>Stage 3: </a:t>
            </a:r>
            <a:r>
              <a:rPr lang="en-US" dirty="0" err="1" smtClean="0"/>
              <a:t>tRNA</a:t>
            </a:r>
            <a:r>
              <a:rPr lang="en-US" dirty="0" smtClean="0"/>
              <a:t> attaches amino acids to complementary segments of RNA (translation)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Detailed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35" y="2140062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5’ </a:t>
            </a:r>
            <a:r>
              <a:rPr lang="en-US" sz="3200" dirty="0">
                <a:latin typeface="Courier New"/>
                <a:cs typeface="Courier New"/>
              </a:rPr>
              <a:t>– </a:t>
            </a:r>
            <a:r>
              <a:rPr lang="en-US" sz="3200" dirty="0" smtClean="0">
                <a:latin typeface="Courier New"/>
                <a:cs typeface="Courier New"/>
              </a:rPr>
              <a:t>AGCAATGTTCCAGATGTAATT – 3’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035" y="3231974"/>
            <a:ext cx="80517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3’ – TCGTTACAAGGTCTACATTAA – 5’</a:t>
            </a:r>
            <a:endParaRPr lang="en-US" sz="32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987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0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68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09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1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306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719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132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08500" y="28194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49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038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51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864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277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969000" y="28448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76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13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6929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21500" y="2832100"/>
            <a:ext cx="0" cy="41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4826000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Aside: </a:t>
            </a:r>
            <a:r>
              <a:rPr lang="en-US" sz="2400" dirty="0" smtClean="0"/>
              <a:t>The 5’ and 3’ are useful when talking about the directionality of certain processes related to protein synthesis.  More later.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91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815</Words>
  <Application>Microsoft Macintosh PowerPoint</Application>
  <PresentationFormat>On-screen Show (4:3)</PresentationFormat>
  <Paragraphs>122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Protein Synthesis and Gene Finding</vt:lpstr>
      <vt:lpstr>DNA Analysis</vt:lpstr>
      <vt:lpstr>Bio Crash Course: DNA</vt:lpstr>
      <vt:lpstr>DNA and the Central Dogma</vt:lpstr>
      <vt:lpstr>Proteins</vt:lpstr>
      <vt:lpstr>Aside: Protein Secondary Structure Prediction</vt:lpstr>
      <vt:lpstr>Proteinogenic Amino Acids</vt:lpstr>
      <vt:lpstr>DNA and Protein Synthesis</vt:lpstr>
      <vt:lpstr>Protein Synthesis Detailed Example</vt:lpstr>
      <vt:lpstr>Protein Synthesis Step 1: Transcription Initiation</vt:lpstr>
      <vt:lpstr>Protein Synthesis Step 2: Messenger RNA Attaches</vt:lpstr>
      <vt:lpstr>Protein Synthesis Step 3: Messenger RNA Breaks Away</vt:lpstr>
      <vt:lpstr>Protein Synthesis Step 4: Amino Acid Chain Forms</vt:lpstr>
      <vt:lpstr>Protein Synthesis Some things to Notice</vt:lpstr>
      <vt:lpstr>DNA Codon Table</vt:lpstr>
      <vt:lpstr>6 Reading Frames: Reading Frame 1</vt:lpstr>
      <vt:lpstr>6 Reading Frames: Reading Frame 2</vt:lpstr>
      <vt:lpstr>6 Reading Frames: Reading Frame 3</vt:lpstr>
      <vt:lpstr>6 Reading Frames: Reading Frame 4</vt:lpstr>
      <vt:lpstr>6 Reading Frames: Reading Frame 5</vt:lpstr>
      <vt:lpstr>6 Reading Frames: Reading Frame 6</vt:lpstr>
      <vt:lpstr>Mini-Project: Gene Finder!</vt:lpstr>
      <vt:lpstr>Ab-Initio Gene Finding Strategy</vt:lpstr>
      <vt:lpstr>(part of) Next time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Paul Ruvolo</dc:creator>
  <cp:lastModifiedBy>Paul Ruvolo</cp:lastModifiedBy>
  <cp:revision>421</cp:revision>
  <dcterms:created xsi:type="dcterms:W3CDTF">2014-02-02T21:01:17Z</dcterms:created>
  <dcterms:modified xsi:type="dcterms:W3CDTF">2018-01-26T17:14:24Z</dcterms:modified>
</cp:coreProperties>
</file>