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0" r:id="rId1"/>
  </p:sldMasterIdLst>
  <p:sldIdLst>
    <p:sldId id="262" r:id="rId2"/>
    <p:sldId id="264" r:id="rId3"/>
    <p:sldId id="256" r:id="rId4"/>
    <p:sldId id="258" r:id="rId5"/>
    <p:sldId id="259" r:id="rId6"/>
    <p:sldId id="267" r:id="rId7"/>
    <p:sldId id="268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AF66F3-A889-403C-B60F-A309445BDB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24CFD73-805D-4CC5-B96B-76D755EC7D86}">
      <dgm:prSet custT="1"/>
      <dgm:spPr/>
      <dgm:t>
        <a:bodyPr/>
        <a:lstStyle/>
        <a:p>
          <a:r>
            <a:rPr lang="en-US" sz="2400" dirty="0"/>
            <a:t>The latest movement shows sales have kept either decreasing or constant around a certain level.  </a:t>
          </a:r>
        </a:p>
      </dgm:t>
    </dgm:pt>
    <dgm:pt modelId="{403F3324-B9BA-451D-9036-E8523BD2021A}" type="parTrans" cxnId="{A8596AE4-1D4A-4CC2-82F7-6F1088D3168F}">
      <dgm:prSet/>
      <dgm:spPr/>
      <dgm:t>
        <a:bodyPr/>
        <a:lstStyle/>
        <a:p>
          <a:endParaRPr lang="en-US"/>
        </a:p>
      </dgm:t>
    </dgm:pt>
    <dgm:pt modelId="{07078FD2-A67B-4896-8E37-A7B4707145C0}" type="sibTrans" cxnId="{A8596AE4-1D4A-4CC2-82F7-6F1088D3168F}">
      <dgm:prSet/>
      <dgm:spPr/>
      <dgm:t>
        <a:bodyPr/>
        <a:lstStyle/>
        <a:p>
          <a:endParaRPr lang="en-US"/>
        </a:p>
      </dgm:t>
    </dgm:pt>
    <dgm:pt modelId="{EA4C44F2-5C5D-4EA1-95B8-DDCEB59C0029}">
      <dgm:prSet custT="1"/>
      <dgm:spPr/>
      <dgm:t>
        <a:bodyPr/>
        <a:lstStyle/>
        <a:p>
          <a:r>
            <a:rPr lang="en-US" sz="2400" dirty="0"/>
            <a:t>Special attention must be on those groups that can generate a strong influence on the overall sales.</a:t>
          </a:r>
        </a:p>
      </dgm:t>
    </dgm:pt>
    <dgm:pt modelId="{49DC054B-FF32-49FB-8B94-B7FC35AC1889}" type="parTrans" cxnId="{389F46C0-BAA0-40A6-8F78-DDE243CC73C2}">
      <dgm:prSet/>
      <dgm:spPr/>
      <dgm:t>
        <a:bodyPr/>
        <a:lstStyle/>
        <a:p>
          <a:endParaRPr lang="en-US"/>
        </a:p>
      </dgm:t>
    </dgm:pt>
    <dgm:pt modelId="{9D2AA846-436D-4CAA-BE1A-E587903F94A6}" type="sibTrans" cxnId="{389F46C0-BAA0-40A6-8F78-DDE243CC73C2}">
      <dgm:prSet/>
      <dgm:spPr/>
      <dgm:t>
        <a:bodyPr/>
        <a:lstStyle/>
        <a:p>
          <a:endParaRPr lang="en-US"/>
        </a:p>
      </dgm:t>
    </dgm:pt>
    <dgm:pt modelId="{4550F0DC-7318-432A-8B92-01723A71FDE4}">
      <dgm:prSet custT="1"/>
      <dgm:spPr/>
      <dgm:t>
        <a:bodyPr/>
        <a:lstStyle/>
        <a:p>
          <a:r>
            <a:rPr lang="en-US" sz="1800" dirty="0"/>
            <a:t>There is no overturning from the decreasing trend in decile 1, the highly influential group in company sales. A suitable marketing strategy that aims at this group seems to be required to encourage their spendings.</a:t>
          </a:r>
        </a:p>
      </dgm:t>
    </dgm:pt>
    <dgm:pt modelId="{2B7C7E03-118A-43B7-970C-48725C3BCFCF}" type="parTrans" cxnId="{B97ED1AB-1F6C-456E-9635-18900902B9B6}">
      <dgm:prSet/>
      <dgm:spPr/>
      <dgm:t>
        <a:bodyPr/>
        <a:lstStyle/>
        <a:p>
          <a:endParaRPr lang="en-US"/>
        </a:p>
      </dgm:t>
    </dgm:pt>
    <dgm:pt modelId="{8699C08E-349C-4166-A129-F1C7782D6EF5}" type="sibTrans" cxnId="{B97ED1AB-1F6C-456E-9635-18900902B9B6}">
      <dgm:prSet/>
      <dgm:spPr/>
      <dgm:t>
        <a:bodyPr/>
        <a:lstStyle/>
        <a:p>
          <a:endParaRPr lang="en-US"/>
        </a:p>
      </dgm:t>
    </dgm:pt>
    <dgm:pt modelId="{85D023AA-0343-4B39-8F4E-8391FF6F3F5D}" type="pres">
      <dgm:prSet presAssocID="{13AF66F3-A889-403C-B60F-A309445BDB64}" presName="root" presStyleCnt="0">
        <dgm:presLayoutVars>
          <dgm:dir/>
          <dgm:resizeHandles val="exact"/>
        </dgm:presLayoutVars>
      </dgm:prSet>
      <dgm:spPr/>
    </dgm:pt>
    <dgm:pt modelId="{D59E588D-98F9-4ACA-BD21-DEE60793C72C}" type="pres">
      <dgm:prSet presAssocID="{D24CFD73-805D-4CC5-B96B-76D755EC7D86}" presName="compNode" presStyleCnt="0"/>
      <dgm:spPr/>
    </dgm:pt>
    <dgm:pt modelId="{7C7D0271-49F7-49C0-9BD8-2D3AB43DE4C4}" type="pres">
      <dgm:prSet presAssocID="{D24CFD73-805D-4CC5-B96B-76D755EC7D86}" presName="bgRect" presStyleLbl="bgShp" presStyleIdx="0" presStyleCnt="3"/>
      <dgm:spPr/>
    </dgm:pt>
    <dgm:pt modelId="{548FF0B8-2A8E-4452-A546-E89BBA237867}" type="pres">
      <dgm:prSet presAssocID="{D24CFD73-805D-4CC5-B96B-76D755EC7D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6BDC2BC7-0B9B-496D-B5F4-984809B2BC7D}" type="pres">
      <dgm:prSet presAssocID="{D24CFD73-805D-4CC5-B96B-76D755EC7D86}" presName="spaceRect" presStyleCnt="0"/>
      <dgm:spPr/>
    </dgm:pt>
    <dgm:pt modelId="{6A62F386-A8D4-4CB6-B3C3-224B7F288249}" type="pres">
      <dgm:prSet presAssocID="{D24CFD73-805D-4CC5-B96B-76D755EC7D86}" presName="parTx" presStyleLbl="revTx" presStyleIdx="0" presStyleCnt="3">
        <dgm:presLayoutVars>
          <dgm:chMax val="0"/>
          <dgm:chPref val="0"/>
        </dgm:presLayoutVars>
      </dgm:prSet>
      <dgm:spPr/>
    </dgm:pt>
    <dgm:pt modelId="{75829A89-8277-4BE5-914C-304A58239FC3}" type="pres">
      <dgm:prSet presAssocID="{07078FD2-A67B-4896-8E37-A7B4707145C0}" presName="sibTrans" presStyleCnt="0"/>
      <dgm:spPr/>
    </dgm:pt>
    <dgm:pt modelId="{1437074F-6504-42DF-B3FB-3581C92AD69C}" type="pres">
      <dgm:prSet presAssocID="{EA4C44F2-5C5D-4EA1-95B8-DDCEB59C0029}" presName="compNode" presStyleCnt="0"/>
      <dgm:spPr/>
    </dgm:pt>
    <dgm:pt modelId="{6A62684E-D374-4219-BBDC-614E6B048219}" type="pres">
      <dgm:prSet presAssocID="{EA4C44F2-5C5D-4EA1-95B8-DDCEB59C0029}" presName="bgRect" presStyleLbl="bgShp" presStyleIdx="1" presStyleCnt="3"/>
      <dgm:spPr/>
    </dgm:pt>
    <dgm:pt modelId="{AE711FAD-CC64-4FC5-8CAA-8C353B6AF4E6}" type="pres">
      <dgm:prSet presAssocID="{EA4C44F2-5C5D-4EA1-95B8-DDCEB59C00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연결"/>
        </a:ext>
      </dgm:extLst>
    </dgm:pt>
    <dgm:pt modelId="{02EF091C-48C7-4285-B0F9-88C7D8515D99}" type="pres">
      <dgm:prSet presAssocID="{EA4C44F2-5C5D-4EA1-95B8-DDCEB59C0029}" presName="spaceRect" presStyleCnt="0"/>
      <dgm:spPr/>
    </dgm:pt>
    <dgm:pt modelId="{91CD48FC-830C-4152-87B8-8B7AA27A2909}" type="pres">
      <dgm:prSet presAssocID="{EA4C44F2-5C5D-4EA1-95B8-DDCEB59C0029}" presName="parTx" presStyleLbl="revTx" presStyleIdx="1" presStyleCnt="3">
        <dgm:presLayoutVars>
          <dgm:chMax val="0"/>
          <dgm:chPref val="0"/>
        </dgm:presLayoutVars>
      </dgm:prSet>
      <dgm:spPr/>
    </dgm:pt>
    <dgm:pt modelId="{094CAFDF-305F-4A8C-BD4E-BF38070D342D}" type="pres">
      <dgm:prSet presAssocID="{9D2AA846-436D-4CAA-BE1A-E587903F94A6}" presName="sibTrans" presStyleCnt="0"/>
      <dgm:spPr/>
    </dgm:pt>
    <dgm:pt modelId="{1E42D676-707C-4E31-AA59-D69B7C1054D7}" type="pres">
      <dgm:prSet presAssocID="{4550F0DC-7318-432A-8B92-01723A71FDE4}" presName="compNode" presStyleCnt="0"/>
      <dgm:spPr/>
    </dgm:pt>
    <dgm:pt modelId="{E2422037-4FC9-487F-A167-69D0347F2A06}" type="pres">
      <dgm:prSet presAssocID="{4550F0DC-7318-432A-8B92-01723A71FDE4}" presName="bgRect" presStyleLbl="bgShp" presStyleIdx="2" presStyleCnt="3"/>
      <dgm:spPr/>
    </dgm:pt>
    <dgm:pt modelId="{666D89CB-9DD7-4ABF-A09D-430C8B365626}" type="pres">
      <dgm:prSet presAssocID="{4550F0DC-7318-432A-8B92-01723A71FD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8121DDF-5517-4E23-83B5-C48A640C427B}" type="pres">
      <dgm:prSet presAssocID="{4550F0DC-7318-432A-8B92-01723A71FDE4}" presName="spaceRect" presStyleCnt="0"/>
      <dgm:spPr/>
    </dgm:pt>
    <dgm:pt modelId="{13EB38AB-BA32-4E96-A448-2BDED03A248B}" type="pres">
      <dgm:prSet presAssocID="{4550F0DC-7318-432A-8B92-01723A71FDE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78F012-AF76-46F6-9D94-8FD2989BA940}" type="presOf" srcId="{D24CFD73-805D-4CC5-B96B-76D755EC7D86}" destId="{6A62F386-A8D4-4CB6-B3C3-224B7F288249}" srcOrd="0" destOrd="0" presId="urn:microsoft.com/office/officeart/2018/2/layout/IconVerticalSolidList"/>
    <dgm:cxn modelId="{0DF63D3E-5A5F-4CCB-8B95-7322A12ECD1C}" type="presOf" srcId="{13AF66F3-A889-403C-B60F-A309445BDB64}" destId="{85D023AA-0343-4B39-8F4E-8391FF6F3F5D}" srcOrd="0" destOrd="0" presId="urn:microsoft.com/office/officeart/2018/2/layout/IconVerticalSolidList"/>
    <dgm:cxn modelId="{D9F5D099-2FB8-4E2D-A3D2-2D2160AE3211}" type="presOf" srcId="{4550F0DC-7318-432A-8B92-01723A71FDE4}" destId="{13EB38AB-BA32-4E96-A448-2BDED03A248B}" srcOrd="0" destOrd="0" presId="urn:microsoft.com/office/officeart/2018/2/layout/IconVerticalSolidList"/>
    <dgm:cxn modelId="{B97ED1AB-1F6C-456E-9635-18900902B9B6}" srcId="{13AF66F3-A889-403C-B60F-A309445BDB64}" destId="{4550F0DC-7318-432A-8B92-01723A71FDE4}" srcOrd="2" destOrd="0" parTransId="{2B7C7E03-118A-43B7-970C-48725C3BCFCF}" sibTransId="{8699C08E-349C-4166-A129-F1C7782D6EF5}"/>
    <dgm:cxn modelId="{389F46C0-BAA0-40A6-8F78-DDE243CC73C2}" srcId="{13AF66F3-A889-403C-B60F-A309445BDB64}" destId="{EA4C44F2-5C5D-4EA1-95B8-DDCEB59C0029}" srcOrd="1" destOrd="0" parTransId="{49DC054B-FF32-49FB-8B94-B7FC35AC1889}" sibTransId="{9D2AA846-436D-4CAA-BE1A-E587903F94A6}"/>
    <dgm:cxn modelId="{A8596AE4-1D4A-4CC2-82F7-6F1088D3168F}" srcId="{13AF66F3-A889-403C-B60F-A309445BDB64}" destId="{D24CFD73-805D-4CC5-B96B-76D755EC7D86}" srcOrd="0" destOrd="0" parTransId="{403F3324-B9BA-451D-9036-E8523BD2021A}" sibTransId="{07078FD2-A67B-4896-8E37-A7B4707145C0}"/>
    <dgm:cxn modelId="{ADAB8BFD-ACC2-4A23-ACEA-10DCB8FF3EE2}" type="presOf" srcId="{EA4C44F2-5C5D-4EA1-95B8-DDCEB59C0029}" destId="{91CD48FC-830C-4152-87B8-8B7AA27A2909}" srcOrd="0" destOrd="0" presId="urn:microsoft.com/office/officeart/2018/2/layout/IconVerticalSolidList"/>
    <dgm:cxn modelId="{73A5E4C3-2187-4842-9B07-8CA13DE72CB2}" type="presParOf" srcId="{85D023AA-0343-4B39-8F4E-8391FF6F3F5D}" destId="{D59E588D-98F9-4ACA-BD21-DEE60793C72C}" srcOrd="0" destOrd="0" presId="urn:microsoft.com/office/officeart/2018/2/layout/IconVerticalSolidList"/>
    <dgm:cxn modelId="{1090EF6B-1143-46F2-B091-C067E5B85A6C}" type="presParOf" srcId="{D59E588D-98F9-4ACA-BD21-DEE60793C72C}" destId="{7C7D0271-49F7-49C0-9BD8-2D3AB43DE4C4}" srcOrd="0" destOrd="0" presId="urn:microsoft.com/office/officeart/2018/2/layout/IconVerticalSolidList"/>
    <dgm:cxn modelId="{9FC46A32-E888-4601-8413-52869DD275FC}" type="presParOf" srcId="{D59E588D-98F9-4ACA-BD21-DEE60793C72C}" destId="{548FF0B8-2A8E-4452-A546-E89BBA237867}" srcOrd="1" destOrd="0" presId="urn:microsoft.com/office/officeart/2018/2/layout/IconVerticalSolidList"/>
    <dgm:cxn modelId="{3AFE232A-1F11-4040-8834-CF3409EA66E2}" type="presParOf" srcId="{D59E588D-98F9-4ACA-BD21-DEE60793C72C}" destId="{6BDC2BC7-0B9B-496D-B5F4-984809B2BC7D}" srcOrd="2" destOrd="0" presId="urn:microsoft.com/office/officeart/2018/2/layout/IconVerticalSolidList"/>
    <dgm:cxn modelId="{DFC39666-E444-40B8-9583-8DACD308D112}" type="presParOf" srcId="{D59E588D-98F9-4ACA-BD21-DEE60793C72C}" destId="{6A62F386-A8D4-4CB6-B3C3-224B7F288249}" srcOrd="3" destOrd="0" presId="urn:microsoft.com/office/officeart/2018/2/layout/IconVerticalSolidList"/>
    <dgm:cxn modelId="{5F16B101-117A-453B-A01F-EBBAC9F70137}" type="presParOf" srcId="{85D023AA-0343-4B39-8F4E-8391FF6F3F5D}" destId="{75829A89-8277-4BE5-914C-304A58239FC3}" srcOrd="1" destOrd="0" presId="urn:microsoft.com/office/officeart/2018/2/layout/IconVerticalSolidList"/>
    <dgm:cxn modelId="{14194DE8-3B56-4D54-9814-5967F6F24E33}" type="presParOf" srcId="{85D023AA-0343-4B39-8F4E-8391FF6F3F5D}" destId="{1437074F-6504-42DF-B3FB-3581C92AD69C}" srcOrd="2" destOrd="0" presId="urn:microsoft.com/office/officeart/2018/2/layout/IconVerticalSolidList"/>
    <dgm:cxn modelId="{720311A8-3E02-46B0-BDA6-82CAA9406982}" type="presParOf" srcId="{1437074F-6504-42DF-B3FB-3581C92AD69C}" destId="{6A62684E-D374-4219-BBDC-614E6B048219}" srcOrd="0" destOrd="0" presId="urn:microsoft.com/office/officeart/2018/2/layout/IconVerticalSolidList"/>
    <dgm:cxn modelId="{15A202EF-F2B7-4104-8666-D83BD2867049}" type="presParOf" srcId="{1437074F-6504-42DF-B3FB-3581C92AD69C}" destId="{AE711FAD-CC64-4FC5-8CAA-8C353B6AF4E6}" srcOrd="1" destOrd="0" presId="urn:microsoft.com/office/officeart/2018/2/layout/IconVerticalSolidList"/>
    <dgm:cxn modelId="{9EE7AF4D-6EA8-4A9F-A7CA-0F86D45C00B5}" type="presParOf" srcId="{1437074F-6504-42DF-B3FB-3581C92AD69C}" destId="{02EF091C-48C7-4285-B0F9-88C7D8515D99}" srcOrd="2" destOrd="0" presId="urn:microsoft.com/office/officeart/2018/2/layout/IconVerticalSolidList"/>
    <dgm:cxn modelId="{9F18BB90-B44B-4B27-B4FD-793BF435A52C}" type="presParOf" srcId="{1437074F-6504-42DF-B3FB-3581C92AD69C}" destId="{91CD48FC-830C-4152-87B8-8B7AA27A2909}" srcOrd="3" destOrd="0" presId="urn:microsoft.com/office/officeart/2018/2/layout/IconVerticalSolidList"/>
    <dgm:cxn modelId="{080576FC-1C40-41FC-B0E9-6A498DA48BB5}" type="presParOf" srcId="{85D023AA-0343-4B39-8F4E-8391FF6F3F5D}" destId="{094CAFDF-305F-4A8C-BD4E-BF38070D342D}" srcOrd="3" destOrd="0" presId="urn:microsoft.com/office/officeart/2018/2/layout/IconVerticalSolidList"/>
    <dgm:cxn modelId="{561FC890-4211-427B-ADD0-46F5700FEF87}" type="presParOf" srcId="{85D023AA-0343-4B39-8F4E-8391FF6F3F5D}" destId="{1E42D676-707C-4E31-AA59-D69B7C1054D7}" srcOrd="4" destOrd="0" presId="urn:microsoft.com/office/officeart/2018/2/layout/IconVerticalSolidList"/>
    <dgm:cxn modelId="{9760744C-7697-4240-AA39-0DB8ADCD4BDC}" type="presParOf" srcId="{1E42D676-707C-4E31-AA59-D69B7C1054D7}" destId="{E2422037-4FC9-487F-A167-69D0347F2A06}" srcOrd="0" destOrd="0" presId="urn:microsoft.com/office/officeart/2018/2/layout/IconVerticalSolidList"/>
    <dgm:cxn modelId="{1419B496-7128-47EB-B9A4-A6E3E744E196}" type="presParOf" srcId="{1E42D676-707C-4E31-AA59-D69B7C1054D7}" destId="{666D89CB-9DD7-4ABF-A09D-430C8B365626}" srcOrd="1" destOrd="0" presId="urn:microsoft.com/office/officeart/2018/2/layout/IconVerticalSolidList"/>
    <dgm:cxn modelId="{0936CC9A-F69C-46A4-9520-168801CB7C43}" type="presParOf" srcId="{1E42D676-707C-4E31-AA59-D69B7C1054D7}" destId="{18121DDF-5517-4E23-83B5-C48A640C427B}" srcOrd="2" destOrd="0" presId="urn:microsoft.com/office/officeart/2018/2/layout/IconVerticalSolidList"/>
    <dgm:cxn modelId="{81DBF8FB-F0E7-4F03-8B04-63E1FA743A3A}" type="presParOf" srcId="{1E42D676-707C-4E31-AA59-D69B7C1054D7}" destId="{13EB38AB-BA32-4E96-A448-2BDED03A24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AF66F3-A889-403C-B60F-A309445BDB64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24CFD73-805D-4CC5-B96B-76D755EC7D86}">
      <dgm:prSet custT="1"/>
      <dgm:spPr/>
      <dgm:t>
        <a:bodyPr/>
        <a:lstStyle/>
        <a:p>
          <a:r>
            <a: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</a:rPr>
            <a:t>     One Time Buyer Problem </a:t>
          </a:r>
        </a:p>
        <a:p>
          <a:r>
            <a:rPr lang="en-US" altLang="ko-KR" sz="2000" dirty="0">
              <a:solidFill>
                <a:schemeClr val="accent1">
                  <a:lumMod val="60000"/>
                  <a:lumOff val="40000"/>
                </a:schemeClr>
              </a:solidFill>
            </a:rPr>
            <a:t>Customer acquisition seems to be hard as most of its customers have not yet come back after placing their first order. </a:t>
          </a:r>
        </a:p>
        <a:p>
          <a:r>
            <a: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</a:rPr>
            <a:t>   </a:t>
          </a:r>
        </a:p>
        <a:p>
          <a:r>
            <a: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</a:rPr>
            <a:t>   </a:t>
          </a:r>
          <a:r>
            <a:rPr lang="en-US" altLang="ko-KR" sz="2800" dirty="0">
              <a:solidFill>
                <a:schemeClr val="accent6">
                  <a:lumMod val="40000"/>
                  <a:lumOff val="60000"/>
                </a:schemeClr>
              </a:solidFill>
            </a:rPr>
            <a:t>Poor Customer Loyalty</a:t>
          </a:r>
        </a:p>
        <a:p>
          <a:r>
            <a:rPr lang="en-US" altLang="ko-KR" sz="1800" dirty="0">
              <a:solidFill>
                <a:schemeClr val="accent6">
                  <a:lumMod val="40000"/>
                  <a:lumOff val="60000"/>
                </a:schemeClr>
              </a:solidFill>
            </a:rPr>
            <a:t>The top of the left also implies customers tend to make infrequent and fewer  purchases after the initial purchase.</a:t>
          </a:r>
        </a:p>
        <a:p>
          <a:r>
            <a: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</a:rPr>
            <a:t>     </a:t>
          </a:r>
        </a:p>
        <a:p>
          <a:r>
            <a: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</a:rPr>
            <a:t>  </a:t>
          </a:r>
          <a:r>
            <a:rPr lang="en-US" altLang="ko-KR" sz="2800" dirty="0">
              <a:solidFill>
                <a:schemeClr val="accent4">
                  <a:lumMod val="60000"/>
                  <a:lumOff val="40000"/>
                </a:schemeClr>
              </a:solidFill>
            </a:rPr>
            <a:t>Recommendation </a:t>
          </a:r>
        </a:p>
        <a:p>
          <a:r>
            <a:rPr lang="en-US" altLang="ko-KR" sz="1800" dirty="0">
              <a:solidFill>
                <a:schemeClr val="accent4">
                  <a:lumMod val="60000"/>
                  <a:lumOff val="40000"/>
                </a:schemeClr>
              </a:solidFill>
            </a:rPr>
            <a:t> A though investigation on the causes of higher customer churn and an immediate measure to deal with it should be necessary. </a:t>
          </a:r>
          <a:endParaRPr lang="en-US" sz="1800" dirty="0">
            <a:solidFill>
              <a:schemeClr val="accent4">
                <a:lumMod val="60000"/>
                <a:lumOff val="40000"/>
              </a:schemeClr>
            </a:solidFill>
          </a:endParaRPr>
        </a:p>
        <a:p>
          <a:endParaRPr lang="en-US" sz="2400" dirty="0">
            <a:solidFill>
              <a:schemeClr val="accent4">
                <a:lumMod val="60000"/>
                <a:lumOff val="40000"/>
              </a:schemeClr>
            </a:solidFill>
          </a:endParaRPr>
        </a:p>
      </dgm:t>
    </dgm:pt>
    <dgm:pt modelId="{403F3324-B9BA-451D-9036-E8523BD2021A}" type="parTrans" cxnId="{A8596AE4-1D4A-4CC2-82F7-6F1088D3168F}">
      <dgm:prSet/>
      <dgm:spPr/>
      <dgm:t>
        <a:bodyPr/>
        <a:lstStyle/>
        <a:p>
          <a:endParaRPr lang="en-US"/>
        </a:p>
      </dgm:t>
    </dgm:pt>
    <dgm:pt modelId="{07078FD2-A67B-4896-8E37-A7B4707145C0}" type="sibTrans" cxnId="{A8596AE4-1D4A-4CC2-82F7-6F1088D3168F}">
      <dgm:prSet/>
      <dgm:spPr/>
      <dgm:t>
        <a:bodyPr/>
        <a:lstStyle/>
        <a:p>
          <a:endParaRPr lang="en-US"/>
        </a:p>
      </dgm:t>
    </dgm:pt>
    <dgm:pt modelId="{EA4C44F2-5C5D-4EA1-95B8-DDCEB59C0029}">
      <dgm:prSet/>
      <dgm:spPr/>
      <dgm:t>
        <a:bodyPr/>
        <a:lstStyle/>
        <a:p>
          <a:endParaRPr lang="en-US" dirty="0"/>
        </a:p>
      </dgm:t>
    </dgm:pt>
    <dgm:pt modelId="{49DC054B-FF32-49FB-8B94-B7FC35AC1889}" type="parTrans" cxnId="{389F46C0-BAA0-40A6-8F78-DDE243CC73C2}">
      <dgm:prSet/>
      <dgm:spPr/>
      <dgm:t>
        <a:bodyPr/>
        <a:lstStyle/>
        <a:p>
          <a:endParaRPr lang="en-US"/>
        </a:p>
      </dgm:t>
    </dgm:pt>
    <dgm:pt modelId="{9D2AA846-436D-4CAA-BE1A-E587903F94A6}" type="sibTrans" cxnId="{389F46C0-BAA0-40A6-8F78-DDE243CC73C2}">
      <dgm:prSet/>
      <dgm:spPr/>
      <dgm:t>
        <a:bodyPr/>
        <a:lstStyle/>
        <a:p>
          <a:endParaRPr lang="en-US"/>
        </a:p>
      </dgm:t>
    </dgm:pt>
    <dgm:pt modelId="{4550F0DC-7318-432A-8B92-01723A71FDE4}">
      <dgm:prSet/>
      <dgm:spPr/>
      <dgm:t>
        <a:bodyPr/>
        <a:lstStyle/>
        <a:p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2B7C7E03-118A-43B7-970C-48725C3BCFCF}" type="parTrans" cxnId="{B97ED1AB-1F6C-456E-9635-18900902B9B6}">
      <dgm:prSet/>
      <dgm:spPr/>
      <dgm:t>
        <a:bodyPr/>
        <a:lstStyle/>
        <a:p>
          <a:endParaRPr lang="en-US"/>
        </a:p>
      </dgm:t>
    </dgm:pt>
    <dgm:pt modelId="{8699C08E-349C-4166-A129-F1C7782D6EF5}" type="sibTrans" cxnId="{B97ED1AB-1F6C-456E-9635-18900902B9B6}">
      <dgm:prSet/>
      <dgm:spPr/>
      <dgm:t>
        <a:bodyPr/>
        <a:lstStyle/>
        <a:p>
          <a:endParaRPr lang="en-US"/>
        </a:p>
      </dgm:t>
    </dgm:pt>
    <dgm:pt modelId="{076FCB6B-0025-479B-B72A-5913CF5149BD}" type="pres">
      <dgm:prSet presAssocID="{13AF66F3-A889-403C-B60F-A309445BDB64}" presName="vert0" presStyleCnt="0">
        <dgm:presLayoutVars>
          <dgm:dir/>
          <dgm:animOne val="branch"/>
          <dgm:animLvl val="lvl"/>
        </dgm:presLayoutVars>
      </dgm:prSet>
      <dgm:spPr/>
    </dgm:pt>
    <dgm:pt modelId="{C97E0A7D-98CB-43FB-BF35-5C83AF207F50}" type="pres">
      <dgm:prSet presAssocID="{D24CFD73-805D-4CC5-B96B-76D755EC7D86}" presName="thickLine" presStyleLbl="alignNode1" presStyleIdx="0" presStyleCnt="3"/>
      <dgm:spPr/>
    </dgm:pt>
    <dgm:pt modelId="{6C983679-683B-40C2-98FC-7783FF61FAF4}" type="pres">
      <dgm:prSet presAssocID="{D24CFD73-805D-4CC5-B96B-76D755EC7D86}" presName="horz1" presStyleCnt="0"/>
      <dgm:spPr/>
    </dgm:pt>
    <dgm:pt modelId="{067B4158-48BF-4B26-970B-9BA9F141AFEC}" type="pres">
      <dgm:prSet presAssocID="{D24CFD73-805D-4CC5-B96B-76D755EC7D86}" presName="tx1" presStyleLbl="revTx" presStyleIdx="0" presStyleCnt="3"/>
      <dgm:spPr/>
    </dgm:pt>
    <dgm:pt modelId="{A0F5E068-8BAC-46F3-9757-DDAE46F817A8}" type="pres">
      <dgm:prSet presAssocID="{D24CFD73-805D-4CC5-B96B-76D755EC7D86}" presName="vert1" presStyleCnt="0"/>
      <dgm:spPr/>
    </dgm:pt>
    <dgm:pt modelId="{8AED3B00-50E8-4043-8D8C-477E56435135}" type="pres">
      <dgm:prSet presAssocID="{EA4C44F2-5C5D-4EA1-95B8-DDCEB59C0029}" presName="thickLine" presStyleLbl="alignNode1" presStyleIdx="1" presStyleCnt="3"/>
      <dgm:spPr/>
    </dgm:pt>
    <dgm:pt modelId="{632C5420-948F-4D23-AB2D-8F5DB7717689}" type="pres">
      <dgm:prSet presAssocID="{EA4C44F2-5C5D-4EA1-95B8-DDCEB59C0029}" presName="horz1" presStyleCnt="0"/>
      <dgm:spPr/>
    </dgm:pt>
    <dgm:pt modelId="{D0CCC3EB-D5F1-4F63-9220-D71A181FA545}" type="pres">
      <dgm:prSet presAssocID="{EA4C44F2-5C5D-4EA1-95B8-DDCEB59C0029}" presName="tx1" presStyleLbl="revTx" presStyleIdx="1" presStyleCnt="3"/>
      <dgm:spPr/>
    </dgm:pt>
    <dgm:pt modelId="{8A303F40-8C3A-491B-945F-5E1B2FDAA626}" type="pres">
      <dgm:prSet presAssocID="{EA4C44F2-5C5D-4EA1-95B8-DDCEB59C0029}" presName="vert1" presStyleCnt="0"/>
      <dgm:spPr/>
    </dgm:pt>
    <dgm:pt modelId="{9DD7F309-509B-4A8A-A85A-A9B2182CA78B}" type="pres">
      <dgm:prSet presAssocID="{4550F0DC-7318-432A-8B92-01723A71FDE4}" presName="thickLine" presStyleLbl="alignNode1" presStyleIdx="2" presStyleCnt="3"/>
      <dgm:spPr/>
    </dgm:pt>
    <dgm:pt modelId="{87A0D0AF-F443-4676-AE63-C98F05029AED}" type="pres">
      <dgm:prSet presAssocID="{4550F0DC-7318-432A-8B92-01723A71FDE4}" presName="horz1" presStyleCnt="0"/>
      <dgm:spPr/>
    </dgm:pt>
    <dgm:pt modelId="{477C3224-E6FD-4D67-8668-41F44DD1F23E}" type="pres">
      <dgm:prSet presAssocID="{4550F0DC-7318-432A-8B92-01723A71FDE4}" presName="tx1" presStyleLbl="revTx" presStyleIdx="2" presStyleCnt="3"/>
      <dgm:spPr/>
    </dgm:pt>
    <dgm:pt modelId="{2E86946D-9E37-491A-A835-85C4F303A759}" type="pres">
      <dgm:prSet presAssocID="{4550F0DC-7318-432A-8B92-01723A71FDE4}" presName="vert1" presStyleCnt="0"/>
      <dgm:spPr/>
    </dgm:pt>
  </dgm:ptLst>
  <dgm:cxnLst>
    <dgm:cxn modelId="{1A2D6332-A353-4C50-91DD-A48DE8ED9B72}" type="presOf" srcId="{D24CFD73-805D-4CC5-B96B-76D755EC7D86}" destId="{067B4158-48BF-4B26-970B-9BA9F141AFEC}" srcOrd="0" destOrd="0" presId="urn:microsoft.com/office/officeart/2008/layout/LinedList"/>
    <dgm:cxn modelId="{56841B51-7BAC-44B2-A9B0-625616D23984}" type="presOf" srcId="{4550F0DC-7318-432A-8B92-01723A71FDE4}" destId="{477C3224-E6FD-4D67-8668-41F44DD1F23E}" srcOrd="0" destOrd="0" presId="urn:microsoft.com/office/officeart/2008/layout/LinedList"/>
    <dgm:cxn modelId="{B68F5E8C-5A90-4B39-A3AB-72137A6C45DC}" type="presOf" srcId="{13AF66F3-A889-403C-B60F-A309445BDB64}" destId="{076FCB6B-0025-479B-B72A-5913CF5149BD}" srcOrd="0" destOrd="0" presId="urn:microsoft.com/office/officeart/2008/layout/LinedList"/>
    <dgm:cxn modelId="{8D75718E-31DB-4DE5-B60C-C6713F1ED3D7}" type="presOf" srcId="{EA4C44F2-5C5D-4EA1-95B8-DDCEB59C0029}" destId="{D0CCC3EB-D5F1-4F63-9220-D71A181FA545}" srcOrd="0" destOrd="0" presId="urn:microsoft.com/office/officeart/2008/layout/LinedList"/>
    <dgm:cxn modelId="{B97ED1AB-1F6C-456E-9635-18900902B9B6}" srcId="{13AF66F3-A889-403C-B60F-A309445BDB64}" destId="{4550F0DC-7318-432A-8B92-01723A71FDE4}" srcOrd="2" destOrd="0" parTransId="{2B7C7E03-118A-43B7-970C-48725C3BCFCF}" sibTransId="{8699C08E-349C-4166-A129-F1C7782D6EF5}"/>
    <dgm:cxn modelId="{389F46C0-BAA0-40A6-8F78-DDE243CC73C2}" srcId="{13AF66F3-A889-403C-B60F-A309445BDB64}" destId="{EA4C44F2-5C5D-4EA1-95B8-DDCEB59C0029}" srcOrd="1" destOrd="0" parTransId="{49DC054B-FF32-49FB-8B94-B7FC35AC1889}" sibTransId="{9D2AA846-436D-4CAA-BE1A-E587903F94A6}"/>
    <dgm:cxn modelId="{A8596AE4-1D4A-4CC2-82F7-6F1088D3168F}" srcId="{13AF66F3-A889-403C-B60F-A309445BDB64}" destId="{D24CFD73-805D-4CC5-B96B-76D755EC7D86}" srcOrd="0" destOrd="0" parTransId="{403F3324-B9BA-451D-9036-E8523BD2021A}" sibTransId="{07078FD2-A67B-4896-8E37-A7B4707145C0}"/>
    <dgm:cxn modelId="{41DE0530-091C-447D-9FDE-489C4883C0A4}" type="presParOf" srcId="{076FCB6B-0025-479B-B72A-5913CF5149BD}" destId="{C97E0A7D-98CB-43FB-BF35-5C83AF207F50}" srcOrd="0" destOrd="0" presId="urn:microsoft.com/office/officeart/2008/layout/LinedList"/>
    <dgm:cxn modelId="{BA00C87C-AB9F-4126-87CB-74ACDCA5EABF}" type="presParOf" srcId="{076FCB6B-0025-479B-B72A-5913CF5149BD}" destId="{6C983679-683B-40C2-98FC-7783FF61FAF4}" srcOrd="1" destOrd="0" presId="urn:microsoft.com/office/officeart/2008/layout/LinedList"/>
    <dgm:cxn modelId="{71AA6981-6A18-4A31-8450-2F241A5C2FD6}" type="presParOf" srcId="{6C983679-683B-40C2-98FC-7783FF61FAF4}" destId="{067B4158-48BF-4B26-970B-9BA9F141AFEC}" srcOrd="0" destOrd="0" presId="urn:microsoft.com/office/officeart/2008/layout/LinedList"/>
    <dgm:cxn modelId="{110868E1-F0BE-43F2-965C-2B92AB914CF1}" type="presParOf" srcId="{6C983679-683B-40C2-98FC-7783FF61FAF4}" destId="{A0F5E068-8BAC-46F3-9757-DDAE46F817A8}" srcOrd="1" destOrd="0" presId="urn:microsoft.com/office/officeart/2008/layout/LinedList"/>
    <dgm:cxn modelId="{B59C4F23-F80A-4A18-BCF4-81BA4AFC3B28}" type="presParOf" srcId="{076FCB6B-0025-479B-B72A-5913CF5149BD}" destId="{8AED3B00-50E8-4043-8D8C-477E56435135}" srcOrd="2" destOrd="0" presId="urn:microsoft.com/office/officeart/2008/layout/LinedList"/>
    <dgm:cxn modelId="{7F30B6DB-F97A-4772-9876-0E1FEBB9BD3D}" type="presParOf" srcId="{076FCB6B-0025-479B-B72A-5913CF5149BD}" destId="{632C5420-948F-4D23-AB2D-8F5DB7717689}" srcOrd="3" destOrd="0" presId="urn:microsoft.com/office/officeart/2008/layout/LinedList"/>
    <dgm:cxn modelId="{C971D648-9C7D-423A-A815-AB6062E1D73A}" type="presParOf" srcId="{632C5420-948F-4D23-AB2D-8F5DB7717689}" destId="{D0CCC3EB-D5F1-4F63-9220-D71A181FA545}" srcOrd="0" destOrd="0" presId="urn:microsoft.com/office/officeart/2008/layout/LinedList"/>
    <dgm:cxn modelId="{BAA792F7-E704-4B6E-B34C-89F2EBF70EDA}" type="presParOf" srcId="{632C5420-948F-4D23-AB2D-8F5DB7717689}" destId="{8A303F40-8C3A-491B-945F-5E1B2FDAA626}" srcOrd="1" destOrd="0" presId="urn:microsoft.com/office/officeart/2008/layout/LinedList"/>
    <dgm:cxn modelId="{18BB1C3E-891D-4AA1-802B-B829F37F374A}" type="presParOf" srcId="{076FCB6B-0025-479B-B72A-5913CF5149BD}" destId="{9DD7F309-509B-4A8A-A85A-A9B2182CA78B}" srcOrd="4" destOrd="0" presId="urn:microsoft.com/office/officeart/2008/layout/LinedList"/>
    <dgm:cxn modelId="{AF96D4F1-7BFE-4C9B-A133-82BC750A1764}" type="presParOf" srcId="{076FCB6B-0025-479B-B72A-5913CF5149BD}" destId="{87A0D0AF-F443-4676-AE63-C98F05029AED}" srcOrd="5" destOrd="0" presId="urn:microsoft.com/office/officeart/2008/layout/LinedList"/>
    <dgm:cxn modelId="{93D1CE95-97FA-46A6-ADFF-1F53092259FB}" type="presParOf" srcId="{87A0D0AF-F443-4676-AE63-C98F05029AED}" destId="{477C3224-E6FD-4D67-8668-41F44DD1F23E}" srcOrd="0" destOrd="0" presId="urn:microsoft.com/office/officeart/2008/layout/LinedList"/>
    <dgm:cxn modelId="{C3015E80-49FD-41EB-8C0D-A14CBEC5E08A}" type="presParOf" srcId="{87A0D0AF-F443-4676-AE63-C98F05029AED}" destId="{2E86946D-9E37-491A-A835-85C4F303A7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D0271-49F7-49C0-9BD8-2D3AB43DE4C4}">
      <dsp:nvSpPr>
        <dsp:cNvPr id="0" name=""/>
        <dsp:cNvSpPr/>
      </dsp:nvSpPr>
      <dsp:spPr>
        <a:xfrm>
          <a:off x="0" y="5132"/>
          <a:ext cx="6248400" cy="16185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FF0B8-2A8E-4452-A546-E89BBA237867}">
      <dsp:nvSpPr>
        <dsp:cNvPr id="0" name=""/>
        <dsp:cNvSpPr/>
      </dsp:nvSpPr>
      <dsp:spPr>
        <a:xfrm>
          <a:off x="489618" y="369312"/>
          <a:ext cx="891085" cy="8902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2F386-A8D4-4CB6-B3C3-224B7F288249}">
      <dsp:nvSpPr>
        <dsp:cNvPr id="0" name=""/>
        <dsp:cNvSpPr/>
      </dsp:nvSpPr>
      <dsp:spPr>
        <a:xfrm>
          <a:off x="1870322" y="5132"/>
          <a:ext cx="4304799" cy="1620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66" tIns="171466" rIns="171466" bIns="17146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latest movement shows sales have kept either decreasing or constant around a certain level.  </a:t>
          </a:r>
        </a:p>
      </dsp:txBody>
      <dsp:txXfrm>
        <a:off x="1870322" y="5132"/>
        <a:ext cx="4304799" cy="1620155"/>
      </dsp:txXfrm>
    </dsp:sp>
    <dsp:sp modelId="{6A62684E-D374-4219-BBDC-614E6B048219}">
      <dsp:nvSpPr>
        <dsp:cNvPr id="0" name=""/>
        <dsp:cNvSpPr/>
      </dsp:nvSpPr>
      <dsp:spPr>
        <a:xfrm>
          <a:off x="0" y="2018053"/>
          <a:ext cx="6248400" cy="16185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11FAD-CC64-4FC5-8CAA-8C353B6AF4E6}">
      <dsp:nvSpPr>
        <dsp:cNvPr id="0" name=""/>
        <dsp:cNvSpPr/>
      </dsp:nvSpPr>
      <dsp:spPr>
        <a:xfrm>
          <a:off x="489618" y="2382232"/>
          <a:ext cx="891085" cy="8902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D48FC-830C-4152-87B8-8B7AA27A2909}">
      <dsp:nvSpPr>
        <dsp:cNvPr id="0" name=""/>
        <dsp:cNvSpPr/>
      </dsp:nvSpPr>
      <dsp:spPr>
        <a:xfrm>
          <a:off x="1870322" y="2018053"/>
          <a:ext cx="4304799" cy="1620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66" tIns="171466" rIns="171466" bIns="17146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Special attention must be on those groups that can generate a strong influence on the overall sales.</a:t>
          </a:r>
        </a:p>
      </dsp:txBody>
      <dsp:txXfrm>
        <a:off x="1870322" y="2018053"/>
        <a:ext cx="4304799" cy="1620155"/>
      </dsp:txXfrm>
    </dsp:sp>
    <dsp:sp modelId="{E2422037-4FC9-487F-A167-69D0347F2A06}">
      <dsp:nvSpPr>
        <dsp:cNvPr id="0" name=""/>
        <dsp:cNvSpPr/>
      </dsp:nvSpPr>
      <dsp:spPr>
        <a:xfrm>
          <a:off x="0" y="4030974"/>
          <a:ext cx="6248400" cy="16185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D89CB-9DD7-4ABF-A09D-430C8B365626}">
      <dsp:nvSpPr>
        <dsp:cNvPr id="0" name=""/>
        <dsp:cNvSpPr/>
      </dsp:nvSpPr>
      <dsp:spPr>
        <a:xfrm>
          <a:off x="489618" y="4395153"/>
          <a:ext cx="891085" cy="8902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B38AB-BA32-4E96-A448-2BDED03A248B}">
      <dsp:nvSpPr>
        <dsp:cNvPr id="0" name=""/>
        <dsp:cNvSpPr/>
      </dsp:nvSpPr>
      <dsp:spPr>
        <a:xfrm>
          <a:off x="1870322" y="4030974"/>
          <a:ext cx="4304799" cy="1620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66" tIns="171466" rIns="171466" bIns="1714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There is no overturning from the decreasing trend in decile 1, the highly influential group in company sales. A suitable marketing strategy that aims at this group seems to be required to encourage their spendings.</a:t>
          </a:r>
        </a:p>
      </dsp:txBody>
      <dsp:txXfrm>
        <a:off x="1870322" y="4030974"/>
        <a:ext cx="4304799" cy="1620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E0A7D-98CB-43FB-BF35-5C83AF207F50}">
      <dsp:nvSpPr>
        <dsp:cNvPr id="0" name=""/>
        <dsp:cNvSpPr/>
      </dsp:nvSpPr>
      <dsp:spPr>
        <a:xfrm>
          <a:off x="0" y="2660"/>
          <a:ext cx="410751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B4158-48BF-4B26-970B-9BA9F141AFEC}">
      <dsp:nvSpPr>
        <dsp:cNvPr id="0" name=""/>
        <dsp:cNvSpPr/>
      </dsp:nvSpPr>
      <dsp:spPr>
        <a:xfrm>
          <a:off x="0" y="2660"/>
          <a:ext cx="4107517" cy="1814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     One Time Buyer Problem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Customer acquisition seems to be hard as most of its customers have not yet come back after placing their first order.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solidFill>
                <a:schemeClr val="accent4">
                  <a:lumMod val="60000"/>
                  <a:lumOff val="40000"/>
                </a:schemeClr>
              </a:solidFill>
            </a:rPr>
            <a:t>  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solidFill>
                <a:schemeClr val="accent4">
                  <a:lumMod val="60000"/>
                  <a:lumOff val="40000"/>
                </a:schemeClr>
              </a:solidFill>
            </a:rPr>
            <a:t>   </a:t>
          </a:r>
          <a:r>
            <a:rPr lang="en-US" altLang="ko-KR" sz="2800" kern="1200" dirty="0">
              <a:solidFill>
                <a:schemeClr val="accent6">
                  <a:lumMod val="40000"/>
                  <a:lumOff val="60000"/>
                </a:schemeClr>
              </a:solidFill>
            </a:rPr>
            <a:t>Poor Customer Loyalty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solidFill>
                <a:schemeClr val="accent6">
                  <a:lumMod val="40000"/>
                  <a:lumOff val="60000"/>
                </a:schemeClr>
              </a:solidFill>
            </a:rPr>
            <a:t>The top of the left also implies customers tend to make infrequent and fewer  purchases after the initial purchase.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solidFill>
                <a:schemeClr val="accent4">
                  <a:lumMod val="60000"/>
                  <a:lumOff val="40000"/>
                </a:schemeClr>
              </a:solidFill>
            </a:rPr>
            <a:t>    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solidFill>
                <a:schemeClr val="accent4">
                  <a:lumMod val="60000"/>
                  <a:lumOff val="40000"/>
                </a:schemeClr>
              </a:solidFill>
            </a:rPr>
            <a:t>  </a:t>
          </a:r>
          <a:r>
            <a:rPr lang="en-US" altLang="ko-KR" sz="2800" kern="1200" dirty="0">
              <a:solidFill>
                <a:schemeClr val="accent4">
                  <a:lumMod val="60000"/>
                  <a:lumOff val="40000"/>
                </a:schemeClr>
              </a:solidFill>
            </a:rPr>
            <a:t>Recommendation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solidFill>
                <a:schemeClr val="accent4">
                  <a:lumMod val="60000"/>
                  <a:lumOff val="40000"/>
                </a:schemeClr>
              </a:solidFill>
            </a:rPr>
            <a:t> A though investigation on the causes of higher customer churn and an immediate measure to deal with it should be necessary. </a:t>
          </a:r>
          <a:endParaRPr lang="en-US" sz="1800" kern="1200" dirty="0">
            <a:solidFill>
              <a:schemeClr val="accent4">
                <a:lumMod val="60000"/>
                <a:lumOff val="40000"/>
              </a:schemeClr>
            </a:solidFill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chemeClr val="accent4">
                <a:lumMod val="60000"/>
                <a:lumOff val="40000"/>
              </a:schemeClr>
            </a:solidFill>
          </a:endParaRPr>
        </a:p>
      </dsp:txBody>
      <dsp:txXfrm>
        <a:off x="0" y="2660"/>
        <a:ext cx="4107517" cy="1814775"/>
      </dsp:txXfrm>
    </dsp:sp>
    <dsp:sp modelId="{8AED3B00-50E8-4043-8D8C-477E56435135}">
      <dsp:nvSpPr>
        <dsp:cNvPr id="0" name=""/>
        <dsp:cNvSpPr/>
      </dsp:nvSpPr>
      <dsp:spPr>
        <a:xfrm>
          <a:off x="0" y="1817435"/>
          <a:ext cx="4107517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CC3EB-D5F1-4F63-9220-D71A181FA545}">
      <dsp:nvSpPr>
        <dsp:cNvPr id="0" name=""/>
        <dsp:cNvSpPr/>
      </dsp:nvSpPr>
      <dsp:spPr>
        <a:xfrm>
          <a:off x="0" y="1817435"/>
          <a:ext cx="4107517" cy="1814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1817435"/>
        <a:ext cx="4107517" cy="1814775"/>
      </dsp:txXfrm>
    </dsp:sp>
    <dsp:sp modelId="{9DD7F309-509B-4A8A-A85A-A9B2182CA78B}">
      <dsp:nvSpPr>
        <dsp:cNvPr id="0" name=""/>
        <dsp:cNvSpPr/>
      </dsp:nvSpPr>
      <dsp:spPr>
        <a:xfrm>
          <a:off x="0" y="3632211"/>
          <a:ext cx="4107517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C3224-E6FD-4D67-8668-41F44DD1F23E}">
      <dsp:nvSpPr>
        <dsp:cNvPr id="0" name=""/>
        <dsp:cNvSpPr/>
      </dsp:nvSpPr>
      <dsp:spPr>
        <a:xfrm>
          <a:off x="0" y="3632211"/>
          <a:ext cx="4107517" cy="1814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0" y="3632211"/>
        <a:ext cx="4107517" cy="1814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9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7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8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4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8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8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5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9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2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2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3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45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46">
            <a:extLst>
              <a:ext uri="{FF2B5EF4-FFF2-40B4-BE49-F238E27FC236}">
                <a16:creationId xmlns:a16="http://schemas.microsoft.com/office/drawing/2014/main" id="{905E05AC-F3CF-48B1-8779-2CEA2DC6D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1" name="Rectangle 5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695523-9E3A-492D-A023-639A48A5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823008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dirty="0"/>
              <a:t>Data Analysis : </a:t>
            </a:r>
            <a:br>
              <a:rPr lang="en-US" altLang="ko-KR" sz="4800" dirty="0"/>
            </a:br>
            <a:r>
              <a:rPr lang="en-US" altLang="ko-KR" sz="4800" dirty="0"/>
              <a:t>                       Brazil E-Commerce</a:t>
            </a:r>
            <a:br>
              <a:rPr lang="en-US" altLang="ko-KR" sz="4800" dirty="0"/>
            </a:br>
            <a:endParaRPr lang="en-US" altLang="ko-KR" sz="5400" dirty="0"/>
          </a:p>
        </p:txBody>
      </p:sp>
      <p:sp>
        <p:nvSpPr>
          <p:cNvPr id="62" name="Rectangle 5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773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3CEF72F-B5CB-42E3-97BC-2D9EFCB0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55" y="372139"/>
            <a:ext cx="4105888" cy="1589490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latinLnBrk="0"/>
            <a:r>
              <a:rPr lang="en-US" altLang="ko-KR" sz="4000" dirty="0"/>
              <a:t> Product Popularity      </a:t>
            </a:r>
            <a:br>
              <a:rPr lang="en-US" altLang="ko-KR" sz="4000" dirty="0"/>
            </a:br>
            <a:r>
              <a:rPr lang="en-US" altLang="ko-KR" sz="4000" dirty="0"/>
              <a:t>         Among   Groups 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5D75B49-2E5A-42DC-89DF-E7E03A9C0A5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15093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2059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FF530-7EB0-430B-A2E3-562B9B7EC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1" r="28181" b="2720"/>
          <a:stretch/>
        </p:blipFill>
        <p:spPr>
          <a:xfrm>
            <a:off x="3997842" y="0"/>
            <a:ext cx="8251476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713AB2-6997-4DA3-8898-69F6EE56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br>
              <a:rPr lang="en-US" altLang="ko-KR" sz="2800" b="1" i="1"/>
            </a:br>
            <a:endParaRPr lang="ko-KR" altLang="en-US" sz="2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6B154-27CD-4064-96F4-D5430401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1318437"/>
            <a:ext cx="3438906" cy="4606875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z="1400" b="1" i="1" dirty="0"/>
              <a:t> </a:t>
            </a:r>
          </a:p>
          <a:p>
            <a:pPr marL="0" indent="0">
              <a:buNone/>
            </a:pPr>
            <a:endParaRPr lang="en-US" altLang="ko-KR" sz="1400" b="1" i="1" dirty="0"/>
          </a:p>
          <a:p>
            <a:pPr marL="0" indent="0">
              <a:buNone/>
            </a:pPr>
            <a:endParaRPr lang="en-US" altLang="ko-KR" sz="3000" b="1" i="1" dirty="0"/>
          </a:p>
          <a:p>
            <a:pPr marL="0" indent="0">
              <a:buNone/>
            </a:pPr>
            <a:r>
              <a:rPr lang="en-US" altLang="ko-KR" sz="3000" b="1" i="1" dirty="0"/>
              <a:t>Chapter 1) Sales Analysis</a:t>
            </a:r>
          </a:p>
          <a:p>
            <a:pPr marL="0" indent="0">
              <a:buNone/>
            </a:pPr>
            <a:endParaRPr lang="en-US" altLang="ko-KR" sz="3000" b="1" i="1" dirty="0"/>
          </a:p>
          <a:p>
            <a:pPr marL="514350" indent="-514350">
              <a:buAutoNum type="arabicParenR"/>
            </a:pPr>
            <a:r>
              <a:rPr lang="en-US" altLang="ko-KR" sz="3000" b="1" i="1" dirty="0"/>
              <a:t>Trend Analysis</a:t>
            </a:r>
          </a:p>
          <a:p>
            <a:pPr marL="514350" indent="-514350">
              <a:buAutoNum type="arabicParenR"/>
            </a:pPr>
            <a:endParaRPr lang="en-US" altLang="ko-KR" sz="3000" b="1" i="1" dirty="0"/>
          </a:p>
          <a:p>
            <a:pPr marL="514350" indent="-514350">
              <a:buAutoNum type="arabicParenR"/>
            </a:pPr>
            <a:r>
              <a:rPr lang="en-US" altLang="ko-KR" sz="3000" b="1" i="1" dirty="0"/>
              <a:t>Customer Segmentation and Purchase Amount</a:t>
            </a:r>
          </a:p>
          <a:p>
            <a:pPr marL="514350" indent="-514350">
              <a:buAutoNum type="arabicParenR"/>
            </a:pPr>
            <a:endParaRPr lang="en-US" altLang="ko-KR" sz="3000" b="1" i="1" dirty="0"/>
          </a:p>
          <a:p>
            <a:pPr marL="514350" indent="-514350">
              <a:buAutoNum type="arabicParenR"/>
            </a:pPr>
            <a:r>
              <a:rPr lang="en-US" altLang="ko-KR" sz="3000" b="1" i="1" dirty="0"/>
              <a:t>Analysis and Considerations Part 1</a:t>
            </a:r>
          </a:p>
          <a:p>
            <a:pPr marL="514350" indent="-514350">
              <a:buAutoNum type="arabicParenR"/>
            </a:pPr>
            <a:endParaRPr lang="en-US" altLang="ko-KR" sz="3000" b="1" i="1" dirty="0"/>
          </a:p>
          <a:p>
            <a:pPr marL="514350" indent="-514350">
              <a:buAutoNum type="arabicParenR"/>
            </a:pPr>
            <a:r>
              <a:rPr lang="en-US" altLang="ko-KR" sz="3000" b="1" i="1" dirty="0"/>
              <a:t>Analysis and Consideration Part 2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514350" indent="-514350">
              <a:buAutoNum type="arabicParenR"/>
            </a:pPr>
            <a:endParaRPr lang="en-US" altLang="ko-KR" sz="1400" b="1" i="1" dirty="0"/>
          </a:p>
        </p:txBody>
      </p:sp>
    </p:spTree>
    <p:extLst>
      <p:ext uri="{BB962C8B-B14F-4D97-AF65-F5344CB8AC3E}">
        <p14:creationId xmlns:p14="http://schemas.microsoft.com/office/powerpoint/2010/main" val="2804535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988455A8-BBB2-48E1-ACDC-8DE4AF92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1" y="391885"/>
            <a:ext cx="4036334" cy="646547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 latinLnBrk="0"/>
            <a:r>
              <a:rPr lang="en-US" altLang="ko-KR" sz="3200" b="1" i="1" dirty="0"/>
              <a:t>1) Trend Analysis </a:t>
            </a:r>
            <a:br>
              <a:rPr lang="en-US" altLang="ko-KR" sz="2000" b="1" i="1" dirty="0"/>
            </a:br>
            <a:br>
              <a:rPr lang="en-US" altLang="ko-KR" sz="1800" b="1" i="1" dirty="0"/>
            </a:br>
            <a:r>
              <a:rPr lang="en-US" altLang="ko-KR" sz="1800" b="1" i="1" dirty="0"/>
              <a:t>* Short-Term Trend </a:t>
            </a:r>
            <a:r>
              <a:rPr lang="en-US" altLang="ko-KR" sz="1800" b="1" dirty="0"/>
              <a:t>: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  Sales has been in the increasing trend for the first six months, followed by decreasing and steady around 1 million. </a:t>
            </a: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* </a:t>
            </a:r>
            <a:r>
              <a:rPr lang="en-US" altLang="ko-KR" sz="1800" b="1" i="1" dirty="0"/>
              <a:t>Mid-Term Trend</a:t>
            </a:r>
            <a:r>
              <a:rPr lang="en-US" altLang="ko-KR" sz="1800" b="1" dirty="0"/>
              <a:t>: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  The medium-term line shows how sales have built up over the 12 months. </a:t>
            </a: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* </a:t>
            </a:r>
            <a:r>
              <a:rPr lang="en-US" altLang="ko-KR" sz="1800" b="1" i="1" dirty="0"/>
              <a:t>Long-Term Improvement</a:t>
            </a:r>
            <a:r>
              <a:rPr lang="en-US" altLang="ko-KR" sz="1800" b="1" dirty="0"/>
              <a:t>: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   Looking  the longer-term rolling 12-month figures, the company has enjoyed an unprecedented level of growth in sales.</a:t>
            </a:r>
          </a:p>
        </p:txBody>
      </p:sp>
      <p:grpSp>
        <p:nvGrpSpPr>
          <p:cNvPr id="36" name="Group 2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FFFC73-DE30-465C-94FE-25CC51F67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916" y="837456"/>
            <a:ext cx="6972904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6153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E23BAE-F683-4E07-881D-C7E729F92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27" y="3820712"/>
            <a:ext cx="5267375" cy="290677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dirty="0"/>
              <a:t>2)   Customer Segmentation and Purchase Amount</a:t>
            </a:r>
            <a:br>
              <a:rPr lang="en-US" altLang="ko-KR" sz="5000" dirty="0"/>
            </a:br>
            <a:endParaRPr lang="ko-KR" altLang="en-US" sz="5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CC724EA-5D45-465D-A450-D87F13B49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47" b="2"/>
          <a:stretch/>
        </p:blipFill>
        <p:spPr>
          <a:xfrm>
            <a:off x="4967420" y="346733"/>
            <a:ext cx="6956747" cy="59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5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66158DC-7025-4065-9AF8-96D7790B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364" y="398357"/>
            <a:ext cx="4463000" cy="3030643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8A5AB3B-2C69-4963-994A-BE33ADBCF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011" y="487090"/>
            <a:ext cx="6741849" cy="588382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A8C0D93-DD38-4DA7-96AE-9F030953B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54" y="3589866"/>
            <a:ext cx="4405709" cy="309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2041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제목 32">
            <a:extLst>
              <a:ext uri="{FF2B5EF4-FFF2-40B4-BE49-F238E27FC236}">
                <a16:creationId xmlns:a16="http://schemas.microsoft.com/office/drawing/2014/main" id="{B0B04F6C-6683-4736-8679-A59CA146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436" y="559678"/>
            <a:ext cx="3797480" cy="4952492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solidFill>
                  <a:schemeClr val="accent1">
                    <a:lumMod val="75000"/>
                  </a:schemeClr>
                </a:solidFill>
              </a:rPr>
              <a:t> Analysis and Considerations</a:t>
            </a:r>
            <a:br>
              <a:rPr lang="en-US" altLang="ko-KR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b="1" i="1" dirty="0">
                <a:solidFill>
                  <a:schemeClr val="accent1">
                    <a:lumMod val="75000"/>
                  </a:schemeClr>
                </a:solidFill>
              </a:rPr>
              <a:t>                     (1)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>                        </a:t>
            </a:r>
            <a:br>
              <a:rPr lang="en-US" altLang="ko-KR" dirty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내용 개체 틀 35">
            <a:extLst>
              <a:ext uri="{FF2B5EF4-FFF2-40B4-BE49-F238E27FC236}">
                <a16:creationId xmlns:a16="http://schemas.microsoft.com/office/drawing/2014/main" id="{6E10A027-5EA5-4038-B420-24566BC783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291130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31F64-85B5-4B94-9C58-1460BBD3A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b="1" i="1" dirty="0"/>
          </a:p>
          <a:p>
            <a:pPr marL="0" indent="0">
              <a:buNone/>
            </a:pPr>
            <a:endParaRPr lang="en-US" altLang="ko-KR" b="1" i="1" dirty="0"/>
          </a:p>
          <a:p>
            <a:pPr marL="0" indent="0">
              <a:buNone/>
            </a:pPr>
            <a:r>
              <a:rPr lang="en-US" altLang="ko-KR" b="1" i="1" dirty="0"/>
              <a:t>             </a:t>
            </a:r>
            <a:r>
              <a:rPr lang="en-US" altLang="ko-KR" sz="4000" b="1" i="1" dirty="0"/>
              <a:t>RFM Analysis and  Considerations (2)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4476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32">
            <a:extLst>
              <a:ext uri="{FF2B5EF4-FFF2-40B4-BE49-F238E27FC236}">
                <a16:creationId xmlns:a16="http://schemas.microsoft.com/office/drawing/2014/main" id="{B0B04F6C-6683-4736-8679-A59CA146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93" y="765544"/>
            <a:ext cx="3263173" cy="602468"/>
          </a:xfrm>
        </p:spPr>
        <p:txBody>
          <a:bodyPr>
            <a:normAutofit fontScale="90000"/>
          </a:bodyPr>
          <a:lstStyle/>
          <a:p>
            <a:br>
              <a:rPr lang="en-US" altLang="ko-KR" sz="3100" b="1" i="1" dirty="0"/>
            </a:br>
            <a:r>
              <a:rPr lang="en-US" altLang="ko-KR" sz="2800" b="1" i="1" dirty="0"/>
              <a:t>                          </a:t>
            </a:r>
            <a:br>
              <a:rPr lang="en-US" altLang="ko-KR" sz="2100" b="1" dirty="0"/>
            </a:br>
            <a:r>
              <a:rPr lang="en-US" altLang="ko-KR" sz="2100" b="1" dirty="0"/>
              <a:t>                        </a:t>
            </a:r>
            <a:br>
              <a:rPr lang="en-US" altLang="ko-KR" sz="2100" dirty="0"/>
            </a:br>
            <a:r>
              <a:rPr lang="en-US" altLang="ko-KR" sz="2100" dirty="0"/>
              <a:t> </a:t>
            </a:r>
            <a:endParaRPr lang="ko-KR" altLang="en-US" sz="21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CD905118-BB19-4C7C-9571-B2B0DA62B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3" r="-2" b="-2"/>
          <a:stretch/>
        </p:blipFill>
        <p:spPr>
          <a:xfrm>
            <a:off x="5123687" y="429470"/>
            <a:ext cx="6584097" cy="5995813"/>
          </a:xfrm>
          <a:prstGeom prst="rect">
            <a:avLst/>
          </a:prstGeom>
          <a:effectLst/>
        </p:spPr>
      </p:pic>
      <p:graphicFrame>
        <p:nvGraphicFramePr>
          <p:cNvPr id="54" name="내용 개체 틀 35">
            <a:extLst>
              <a:ext uri="{FF2B5EF4-FFF2-40B4-BE49-F238E27FC236}">
                <a16:creationId xmlns:a16="http://schemas.microsoft.com/office/drawing/2014/main" id="{6E10A027-5EA5-4038-B420-24566BC78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140600"/>
              </p:ext>
            </p:extLst>
          </p:nvPr>
        </p:nvGraphicFramePr>
        <p:xfrm>
          <a:off x="195844" y="765544"/>
          <a:ext cx="4107517" cy="5449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97D4459-1F46-4090-8575-3E9A86EE9009}"/>
              </a:ext>
            </a:extLst>
          </p:cNvPr>
          <p:cNvSpPr/>
          <p:nvPr/>
        </p:nvSpPr>
        <p:spPr>
          <a:xfrm>
            <a:off x="61636" y="852439"/>
            <a:ext cx="495083" cy="42867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41F4D07C-EF1D-4D2A-8D7B-880D034B1902}"/>
              </a:ext>
            </a:extLst>
          </p:cNvPr>
          <p:cNvSpPr/>
          <p:nvPr/>
        </p:nvSpPr>
        <p:spPr>
          <a:xfrm>
            <a:off x="30781" y="2867064"/>
            <a:ext cx="356623" cy="42867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661F8B46-342A-4F0B-8B7E-AC82CDA7EA94}"/>
              </a:ext>
            </a:extLst>
          </p:cNvPr>
          <p:cNvSpPr/>
          <p:nvPr/>
        </p:nvSpPr>
        <p:spPr>
          <a:xfrm>
            <a:off x="0" y="4714731"/>
            <a:ext cx="356623" cy="3339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2134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60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4077A8B-3C6D-4FC3-940B-0D0A33C9A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40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79" name="Freeform: Shape 62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Freeform: Shape 64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32E72C-850D-4A86-8BC0-DF99C959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625683"/>
            <a:ext cx="4023360" cy="37008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atinLnBrk="0"/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2700" dirty="0"/>
            </a:br>
            <a:br>
              <a:rPr lang="en-US" altLang="ko-KR" sz="2700" dirty="0"/>
            </a:br>
            <a:br>
              <a:rPr lang="en-US" altLang="ko-KR" sz="2700" dirty="0"/>
            </a:br>
            <a:br>
              <a:rPr lang="en-US" altLang="ko-KR" sz="2700" dirty="0"/>
            </a:br>
            <a:br>
              <a:rPr lang="en-US" altLang="ko-KR" sz="2700" dirty="0"/>
            </a:br>
            <a:br>
              <a:rPr lang="en-US" altLang="ko-KR" sz="2700" dirty="0"/>
            </a:br>
            <a:r>
              <a:rPr lang="en-US" altLang="ko-KR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 2. Product Segmentation</a:t>
            </a:r>
            <a:br>
              <a:rPr lang="en-US" altLang="ko-KR" sz="2700" dirty="0"/>
            </a:br>
            <a:br>
              <a:rPr lang="en-US" altLang="ko-KR" sz="2700" dirty="0"/>
            </a:br>
            <a:br>
              <a:rPr lang="en-US" altLang="ko-KR" sz="2700" dirty="0"/>
            </a:br>
            <a:br>
              <a:rPr lang="en-US" altLang="ko-KR" sz="2700" dirty="0"/>
            </a:br>
            <a:br>
              <a:rPr lang="en-US" altLang="ko-KR" sz="2700" dirty="0"/>
            </a:br>
            <a:br>
              <a:rPr lang="en-US" altLang="ko-KR" sz="2700" dirty="0"/>
            </a:br>
            <a:br>
              <a:rPr lang="en-US" altLang="ko-KR" sz="2700" dirty="0"/>
            </a:b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54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340</Words>
  <Application>Microsoft Office PowerPoint</Application>
  <PresentationFormat>와이드스크린</PresentationFormat>
  <Paragraphs>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Analysis :                         Brazil E-Commerce </vt:lpstr>
      <vt:lpstr> </vt:lpstr>
      <vt:lpstr>1) Trend Analysis   * Short-Term Trend :    Sales has been in the increasing trend for the first six months, followed by decreasing and steady around 1 million.    * Mid-Term Trend:    The medium-term line shows how sales have built up over the 12 months.    * Long-Term Improvement:     Looking  the longer-term rolling 12-month figures, the company has enjoyed an unprecedented level of growth in sales.</vt:lpstr>
      <vt:lpstr>2)   Customer Segmentation and Purchase Amount </vt:lpstr>
      <vt:lpstr>PowerPoint 프레젠테이션</vt:lpstr>
      <vt:lpstr> Analysis and Considerations                      (1)                          </vt:lpstr>
      <vt:lpstr>PowerPoint 프레젠테이션</vt:lpstr>
      <vt:lpstr>                                                      </vt:lpstr>
      <vt:lpstr>              Part 2. Product Segmentation          </vt:lpstr>
      <vt:lpstr> Product Popularity                Among   Groups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:                         Brazil E-Commerce</dc:title>
  <dc:creator>user</dc:creator>
  <cp:lastModifiedBy>user</cp:lastModifiedBy>
  <cp:revision>1</cp:revision>
  <dcterms:created xsi:type="dcterms:W3CDTF">2020-07-03T10:00:10Z</dcterms:created>
  <dcterms:modified xsi:type="dcterms:W3CDTF">2020-07-03T10:06:14Z</dcterms:modified>
</cp:coreProperties>
</file>