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2" r:id="rId3"/>
    <p:sldId id="257" r:id="rId4"/>
    <p:sldId id="258" r:id="rId5"/>
    <p:sldId id="259" r:id="rId6"/>
    <p:sldId id="298" r:id="rId7"/>
    <p:sldId id="266" r:id="rId8"/>
    <p:sldId id="267" r:id="rId9"/>
    <p:sldId id="268" r:id="rId10"/>
    <p:sldId id="269" r:id="rId11"/>
    <p:sldId id="270" r:id="rId12"/>
    <p:sldId id="271" r:id="rId13"/>
    <p:sldId id="272" r:id="rId14"/>
    <p:sldId id="273" r:id="rId15"/>
    <p:sldId id="274" r:id="rId16"/>
    <p:sldId id="275" r:id="rId17"/>
    <p:sldId id="276" r:id="rId18"/>
    <p:sldId id="295"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33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05A87C-D702-403A-A729-4774D55BBB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B05A87C-D702-403A-A729-4774D55BBB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B05A87C-D702-403A-A729-4774D55BBB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B05A87C-D702-403A-A729-4774D55BBB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B05A87C-D702-403A-A729-4774D55BBBF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B05A87C-D702-403A-A729-4774D55BBB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B05A87C-D702-403A-A729-4774D55BBBF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05A87C-D702-403A-A729-4774D55BBBF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B05A87C-D702-403A-A729-4774D55BBB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B05A87C-D702-403A-A729-4774D55BBBF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B05A87C-D702-403A-A729-4774D55BBBF3}"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2AAA570E-F860-491C-88EB-CD855F8B8C9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b="1" dirty="0">
                <a:latin typeface="Times New Roman" panose="02020603050405020304" pitchFamily="18" charset="0"/>
                <a:cs typeface="Times New Roman" panose="02020603050405020304" pitchFamily="18" charset="0"/>
                <a:sym typeface="+mn-ea"/>
              </a:rPr>
              <a:t>Credit Card Fraud Detection Using Machine Learning </a:t>
            </a:r>
            <a:endParaRPr lang="en-US"/>
          </a:p>
        </p:txBody>
      </p:sp>
      <p:sp>
        <p:nvSpPr>
          <p:cNvPr id="3" name="Subtitle 2"/>
          <p:cNvSpPr>
            <a:spLocks noGrp="1"/>
          </p:cNvSpPr>
          <p:nvPr>
            <p:ph type="subTitle" idx="1"/>
          </p:nvPr>
        </p:nvSpPr>
        <p:spPr>
          <a:xfrm>
            <a:off x="4499610" y="4652010"/>
            <a:ext cx="4032885" cy="496570"/>
          </a:xfrm>
        </p:spPr>
        <p:txBody>
          <a:bodyPr/>
          <a:p>
            <a:pPr algn="l"/>
            <a:r>
              <a:rPr lang="en-US"/>
              <a:t>Souvik Dey, RA1911029010017</a:t>
            </a:r>
            <a:endParaRPr lang="en-US"/>
          </a:p>
        </p:txBody>
      </p:sp>
      <p:sp>
        <p:nvSpPr>
          <p:cNvPr id="4" name="Text Box 3"/>
          <p:cNvSpPr txBox="1"/>
          <p:nvPr/>
        </p:nvSpPr>
        <p:spPr>
          <a:xfrm>
            <a:off x="5006975" y="5148580"/>
            <a:ext cx="2430780" cy="368300"/>
          </a:xfrm>
          <a:prstGeom prst="rect">
            <a:avLst/>
          </a:prstGeom>
          <a:noFill/>
        </p:spPr>
        <p:txBody>
          <a:bodyPr wrap="none" rtlCol="0">
            <a:spAutoFit/>
          </a:bodyPr>
          <a:p>
            <a:r>
              <a:rPr lang="en-US"/>
              <a:t>Batch ID:NWC017043</a:t>
            </a:r>
            <a:endParaRPr lang="en-US"/>
          </a:p>
        </p:txBody>
      </p:sp>
      <p:sp>
        <p:nvSpPr>
          <p:cNvPr id="5" name="Text Box 4"/>
          <p:cNvSpPr txBox="1"/>
          <p:nvPr/>
        </p:nvSpPr>
        <p:spPr>
          <a:xfrm>
            <a:off x="4695825" y="5758815"/>
            <a:ext cx="3053080" cy="368300"/>
          </a:xfrm>
          <a:prstGeom prst="rect">
            <a:avLst/>
          </a:prstGeom>
          <a:noFill/>
        </p:spPr>
        <p:txBody>
          <a:bodyPr wrap="none" rtlCol="0">
            <a:spAutoFit/>
          </a:bodyPr>
          <a:p>
            <a:r>
              <a:rPr lang="en-US"/>
              <a:t>Supervisor and Designation:</a:t>
            </a:r>
            <a:endParaRPr lang="en-US"/>
          </a:p>
        </p:txBody>
      </p:sp>
      <p:sp>
        <p:nvSpPr>
          <p:cNvPr id="6" name="Text Box 5"/>
          <p:cNvSpPr txBox="1"/>
          <p:nvPr/>
        </p:nvSpPr>
        <p:spPr>
          <a:xfrm>
            <a:off x="5287010" y="6127115"/>
            <a:ext cx="1617980" cy="368300"/>
          </a:xfrm>
          <a:prstGeom prst="rect">
            <a:avLst/>
          </a:prstGeom>
          <a:noFill/>
        </p:spPr>
        <p:txBody>
          <a:bodyPr wrap="none" rtlCol="0">
            <a:spAutoFit/>
          </a:bodyPr>
          <a:p>
            <a:r>
              <a:rPr lang="en-US"/>
              <a:t>Dr.T.Preethiya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388" y="55245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8334" y="1833349"/>
            <a:ext cx="8915400" cy="3777622"/>
          </a:xfrm>
        </p:spPr>
        <p:txBody>
          <a:bodyPr>
            <a:normAutofit fontScale="55000" lnSpcReduction="20000"/>
          </a:bodyPr>
          <a:lstStyle/>
          <a:p>
            <a:pPr lvl="0" algn="just">
              <a:lnSpc>
                <a:spcPct val="150000"/>
              </a:lnSpc>
              <a:spcBef>
                <a:spcPts val="0"/>
              </a:spcBef>
              <a:buFont typeface="Symbol" panose="05050102010706020507" pitchFamily="18" charset="2"/>
              <a:buChar char=""/>
            </a:pP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First we have taken the Online Payments Fraud Detection of CSV file.</a:t>
            </a:r>
            <a:endPar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Load the dataset into work environment and made a check for null values if any.</a:t>
            </a:r>
            <a:endPar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checking the null values split the data in to train data and test data.</a:t>
            </a:r>
            <a:endPar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splitting apply the algorithm and fit the train data and test data.</a:t>
            </a:r>
            <a:endPar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got the best accuracy score </a:t>
            </a:r>
            <a:r>
              <a:rPr lang="en-US"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of XGBoost.</a:t>
            </a:r>
            <a:endPar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Later, the entire work is done with </a:t>
            </a:r>
            <a:r>
              <a:rPr lang="en-US"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Django framework</a:t>
            </a:r>
            <a:endPar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can view the </a:t>
            </a:r>
            <a:r>
              <a:rPr lang="en-US"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Home</a:t>
            </a: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About</a:t>
            </a: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View page, Model training, Prediction.</a:t>
            </a:r>
            <a:endPar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0"/>
              </a:spcBef>
              <a:spcAft>
                <a:spcPts val="800"/>
              </a:spcAft>
              <a:buFont typeface="Symbol" panose="05050102010706020507" pitchFamily="18" charset="2"/>
              <a:buChar char=""/>
            </a:pP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detection, we will get to know </a:t>
            </a:r>
            <a:r>
              <a:rPr lang="en-US" sz="3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a:t>
            </a:r>
            <a:r>
              <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Fraud Detection Using Machine Learning Model detection whether the result is Fraud are Not .</a:t>
            </a:r>
            <a:endParaRPr lang="en-US" sz="3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38289" y="1438819"/>
            <a:ext cx="4656406" cy="1922568"/>
          </a:xfrm>
        </p:spPr>
        <p:txBody>
          <a:bodyPr>
            <a:normAutofit/>
          </a:bodyPr>
          <a:lstStyle/>
          <a:p>
            <a:pPr marL="0" indent="0" algn="just">
              <a:lnSpc>
                <a:spcPct val="150000"/>
              </a:lnSpc>
              <a:spcBef>
                <a:spcPts val="0"/>
              </a:spcBef>
              <a:buNone/>
            </a:pP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endPar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p:cNvSpPr txBox="1"/>
          <p:nvPr/>
        </p:nvSpPr>
        <p:spPr>
          <a:xfrm>
            <a:off x="1038289" y="3554834"/>
            <a:ext cx="10385271" cy="240065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IDE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Pycharm.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Libraries Used            :    Numpy, Pandas, OS, Pillow, MySQL.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Algorithms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Decision Tree:</a:t>
            </a:r>
            <a:endParaRPr lang="en-US" sz="20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a:latin typeface="Times New Roman" panose="02020603050405020304" pitchFamily="18" charset="0"/>
                <a:cs typeface="Times New Roman" panose="02020603050405020304" pitchFamily="18" charset="0"/>
              </a:rPr>
              <a:t>Decision tree learning is a supervised machine learning technique for inducing a decision tree from training data. A decision tree (also referred to as a classification tree or a reduction tree) is a predictive model which is a mapping from observations about an item to conclusions about its target </a:t>
            </a:r>
            <a:r>
              <a:rPr lang="en-IN" sz="2000" dirty="0" smtClean="0">
                <a:latin typeface="Times New Roman" panose="02020603050405020304" pitchFamily="18" charset="0"/>
                <a:cs typeface="Times New Roman" panose="02020603050405020304" pitchFamily="18" charset="0"/>
              </a:rPr>
              <a:t>value.</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a:latin typeface="Times New Roman" panose="02020603050405020304" pitchFamily="18" charset="0"/>
                <a:cs typeface="Times New Roman" panose="02020603050405020304" pitchFamily="18" charset="0"/>
              </a:rPr>
              <a:t>The goal of using a Decision Tree is to create a training model that can use to predict the class or value of the target variable by learning simple decision rules inferred from prior data (training data). In Decision Trees, for predicting a class label for a record we start from the root of the tree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230" y="0"/>
            <a:ext cx="11030856" cy="6606937"/>
          </a:xfrm>
          <a:prstGeom prst="rect">
            <a:avLst/>
          </a:prstGeom>
        </p:spPr>
        <p:txBody>
          <a:bodyPr wrap="square">
            <a:spAutoFit/>
          </a:bodyPr>
          <a:lstStyle/>
          <a:p>
            <a:pPr algn="just">
              <a:lnSpc>
                <a:spcPct val="150000"/>
              </a:lnSpc>
              <a:spcAft>
                <a:spcPts val="800"/>
              </a:spcAft>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 (target) is categorical. For example,</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To predict whether an email is spam (1) or (0)</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Whether the tumor is malignant (1) or not (0)</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time.</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From this example, it can be inferred that linear regression is not suitable for classification problem. Linear regression is unbounded, and this brings logistic regression into picture. Their value strictly ranges from 0 to 1.</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3427" y="395417"/>
            <a:ext cx="8954530" cy="5493812"/>
          </a:xfrm>
          <a:prstGeom prst="rect">
            <a:avLst/>
          </a:prstGeom>
        </p:spPr>
        <p:txBody>
          <a:bodyPr wrap="square">
            <a:spAutoFit/>
          </a:bodyPr>
          <a:lstStyle/>
          <a:p>
            <a:pPr>
              <a:lnSpc>
                <a:spcPct val="150000"/>
              </a:lnSpc>
              <a:tabLst>
                <a:tab pos="173355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Neural Networks: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artificial neural network (ANN) is the piece of a computing system designed to simulate the way the human brain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ea typeface="Times New Roman" panose="02020603050405020304" pitchFamily="18" charset="0"/>
                <a:cs typeface="Times New Roman" panose="02020603050405020304" pitchFamily="18" charset="0"/>
              </a:rPr>
              <a:t> and processes information. It is the foundation of artificial intelligence (AI) and solves problems that would prove impossible or difficult by human or statistical standards. ANNs have self-learning capabilities that enable them to produce better results as more data becomes available.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ANN has hundreds or thousands of artificial neurons called processing units, which are interconnected by nodes. These processing units are made up of input and output units. The input units receive various forms and structures of information based on an internal weighting system, and the neural network attempts to learn about the information presented to produce one output report. Just like humans need rules and guidelines to come up with a result or output, ANNs also use a set of learning rules called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backpropagation</a:t>
            </a:r>
            <a:r>
              <a:rPr lang="en-IN" dirty="0">
                <a:latin typeface="Times New Roman" panose="02020603050405020304" pitchFamily="18" charset="0"/>
                <a:ea typeface="Times New Roman" panose="02020603050405020304" pitchFamily="18" charset="0"/>
                <a:cs typeface="Times New Roman" panose="02020603050405020304" pitchFamily="18" charset="0"/>
              </a:rPr>
              <a:t>, an abbreviation for backward propagation of error, to perfect their output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422" y="96562"/>
            <a:ext cx="11697730" cy="6222216"/>
          </a:xfrm>
          <a:prstGeom prst="rect">
            <a:avLst/>
          </a:prstGeom>
        </p:spPr>
        <p:txBody>
          <a:bodyPr wrap="square">
            <a:spAutoFit/>
          </a:bodyPr>
          <a:lstStyle/>
          <a:p>
            <a:pPr algn="just">
              <a:lnSpc>
                <a:spcPts val="2250"/>
              </a:lnSpc>
              <a:spcAft>
                <a:spcPts val="1575"/>
              </a:spcAft>
            </a:pPr>
            <a:r>
              <a:rPr lang="en-IN" sz="2400" b="1" u="sng" spc="20" dirty="0">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Aft>
                <a:spcPts val="1575"/>
              </a:spcAft>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850"/>
              </a:lnSpc>
              <a:spcBef>
                <a:spcPts val="2250"/>
              </a:spcBef>
              <a:spcAft>
                <a:spcPts val="1500"/>
              </a:spcAft>
            </a:pPr>
            <a:r>
              <a:rPr lang="en-IN" b="1" spc="20" dirty="0">
                <a:latin typeface="Times New Roman" panose="02020603050405020304" pitchFamily="18" charset="0"/>
                <a:ea typeface="Times New Roman" panose="02020603050405020304" pitchFamily="18" charset="0"/>
                <a:cs typeface="Times New Roman" panose="02020603050405020304" pitchFamily="18" charset="0"/>
              </a:rPr>
              <a:t>Boosting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2250"/>
              </a:lnSpc>
              <a:spcAft>
                <a:spcPts val="1575"/>
              </a:spcAft>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Boosting is an ensemble learning technique to build a strong classifier from several weak classifiers in series. Boosting algorithms play a crucial role in dealing with Bias-variance </a:t>
            </a:r>
            <a:r>
              <a:rPr lang="en-IN" spc="20" dirty="0" smtClean="0">
                <a:latin typeface="Times New Roman" panose="02020603050405020304" pitchFamily="18" charset="0"/>
                <a:ea typeface="Times New Roman" panose="02020603050405020304" pitchFamily="18" charset="0"/>
                <a:cs typeface="Times New Roman" panose="02020603050405020304" pitchFamily="18" charset="0"/>
              </a:rPr>
              <a:t>trade-off</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a:t>
            </a:r>
            <a:r>
              <a:rPr lang="en-IN" spc="2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IN" spc="20" dirty="0">
                <a:latin typeface="Times New Roman" panose="02020603050405020304" pitchFamily="18" charset="0"/>
                <a:ea typeface="Times New Roman" panose="02020603050405020304" pitchFamily="18" charset="0"/>
                <a:cs typeface="Times New Roman" panose="02020603050405020304" pitchFamily="18" charset="0"/>
              </a:rPr>
              <a:t>Unlike bagging algorithms, which only controls for high variance in a model, boosting controls both the aspects (bias &amp; variance) and is considered to be more effective</a:t>
            </a:r>
            <a:r>
              <a:rPr lang="en-IN" spc="20" dirty="0" smtClean="0">
                <a:latin typeface="Times New Roman" panose="02020603050405020304" pitchFamily="18" charset="0"/>
                <a:ea typeface="Times New Roman" panose="02020603050405020304" pitchFamily="18" charset="0"/>
                <a:cs typeface="Times New Roman" panose="02020603050405020304" pitchFamily="18" charset="0"/>
              </a:rPr>
              <a:t>. Below </a:t>
            </a:r>
            <a:r>
              <a:rPr lang="en-IN" spc="20" dirty="0">
                <a:latin typeface="Times New Roman" panose="02020603050405020304" pitchFamily="18" charset="0"/>
                <a:ea typeface="Times New Roman" panose="02020603050405020304" pitchFamily="18" charset="0"/>
                <a:cs typeface="Times New Roman" panose="02020603050405020304" pitchFamily="18" charset="0"/>
              </a:rPr>
              <a:t>are the few types of boosting algorithms: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AdaBoost (Adaptive Boosting</a:t>
            </a:r>
            <a:r>
              <a:rPr lang="en-IN" spc="2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Gradient Boosting </a:t>
            </a:r>
            <a:endParaRPr lang="en-IN" spc="2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err="1" smtClean="0">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CatBoost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ts val="2250"/>
              </a:lnSpc>
              <a:spcBef>
                <a:spcPts val="0"/>
              </a:spcBef>
              <a:spcAft>
                <a:spcPts val="1575"/>
              </a:spcAft>
              <a:buFont typeface="Wingdings" panose="05000000000000000000" pitchFamily="2" charset="2"/>
              <a:buChar char=""/>
            </a:pPr>
            <a:r>
              <a:rPr lang="en-IN" spc="20" dirty="0">
                <a:latin typeface="Times New Roman" panose="02020603050405020304" pitchFamily="18" charset="0"/>
                <a:ea typeface="Times New Roman" panose="02020603050405020304" pitchFamily="18" charset="0"/>
                <a:cs typeface="Times New Roman" panose="02020603050405020304" pitchFamily="18" charset="0"/>
              </a:rPr>
              <a:t>Light GBM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a:bodyPr>
          <a:lstStyle/>
          <a:p>
            <a:pPr algn="ctr"/>
            <a:r>
              <a:rPr lang="en-US" sz="3000" b="1" dirty="0">
                <a:latin typeface="Times New Roman" panose="02020603050405020304" pitchFamily="18" charset="0"/>
                <a:cs typeface="Times New Roman" panose="02020603050405020304" pitchFamily="18" charset="0"/>
              </a:rPr>
              <a:t>UML </a:t>
            </a:r>
            <a:r>
              <a:rPr lang="en-US" sz="3000" b="1" dirty="0" smtClean="0">
                <a:latin typeface="Times New Roman" panose="02020603050405020304" pitchFamily="18" charset="0"/>
                <a:cs typeface="Times New Roman" panose="02020603050405020304" pitchFamily="18" charset="0"/>
              </a:rPr>
              <a:t>Diagrams</a:t>
            </a:r>
            <a:endParaRPr lang="en-US" sz="3000" dirty="0"/>
          </a:p>
        </p:txBody>
      </p:sp>
      <p:sp>
        <p:nvSpPr>
          <p:cNvPr id="3" name="Content Placeholder 2"/>
          <p:cNvSpPr>
            <a:spLocks noGrp="1"/>
          </p:cNvSpPr>
          <p:nvPr>
            <p:ph idx="1"/>
          </p:nvPr>
        </p:nvSpPr>
        <p:spPr>
          <a:xfrm>
            <a:off x="1012750" y="900752"/>
            <a:ext cx="10797878" cy="5735424"/>
          </a:xfrm>
        </p:spPr>
        <p:txBody>
          <a:bodyPr>
            <a:noAutofit/>
          </a:bodyPr>
          <a:lstStyle/>
          <a:p>
            <a:pPr algn="just">
              <a:lnSpc>
                <a:spcPct val="150000"/>
              </a:lnSpc>
              <a:buFont typeface="Wingdings" panose="05000000000000000000" pitchFamily="2" charset="2"/>
              <a:buChar char="ü"/>
            </a:pP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stands for unified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is a standardized general-purpose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in the field of object-oriented software engineering. The standard is managed, and was created by, the object management group.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goal is for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to become a common language for creating models of object oriented computer software. In its current form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is comprised of two major components: a meta-model and a notation. In the future, some form of method or process may also be added to; or associated with,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unified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is a standard language for specifying, visualization, constructing and documenting the </a:t>
            </a:r>
            <a:r>
              <a:rPr lang="en-IN" sz="1800" dirty="0" err="1">
                <a:latin typeface="Times New Roman" panose="02020603050405020304" pitchFamily="18" charset="0"/>
                <a:cs typeface="Times New Roman" panose="02020603050405020304" pitchFamily="18" charset="0"/>
              </a:rPr>
              <a:t>artifacts</a:t>
            </a:r>
            <a:r>
              <a:rPr lang="en-IN" sz="1800" dirty="0">
                <a:latin typeface="Times New Roman" panose="02020603050405020304" pitchFamily="18" charset="0"/>
                <a:cs typeface="Times New Roman" panose="02020603050405020304" pitchFamily="18" charset="0"/>
              </a:rPr>
              <a:t> of software system, as well as for business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and other non-software systems.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represents a collection of best engineering practices that have proven successful in the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of large and complex systems.</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 The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is a very important part of developing objects oriented software and the software development process. The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uses mostly graphical notations to express the design of software projects.</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81" y="125676"/>
            <a:ext cx="2909570" cy="622300"/>
          </a:xfrm>
          <a:prstGeom prst="rect">
            <a:avLst/>
          </a:prstGeom>
        </p:spPr>
        <p:txBody>
          <a:bodyPr wrap="none">
            <a:spAutoFit/>
          </a:bodyPr>
          <a:lstStyle/>
          <a:p>
            <a:pPr algn="just">
              <a:lnSpc>
                <a:spcPct val="150000"/>
              </a:lnSpc>
              <a:spcAft>
                <a:spcPts val="800"/>
              </a:spcAft>
            </a:pPr>
            <a:r>
              <a:rPr lang="en-US" sz="23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Achitecture Diagram:</a:t>
            </a:r>
            <a:endParaRPr lang="en-US" sz="23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1"/>
          <a:stretch>
            <a:fillRect/>
          </a:stretch>
        </p:blipFill>
        <p:spPr>
          <a:xfrm>
            <a:off x="2533804" y="1088707"/>
            <a:ext cx="7124717" cy="46818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1428" y="1510747"/>
            <a:ext cx="10299512" cy="444224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US" sz="2000" kern="150" dirty="0">
              <a:latin typeface="Times New Roman" panose="02020603050405020304" pitchFamily="18" charset="0"/>
              <a:ea typeface="DejaVu Sans"/>
              <a:cs typeface="DejaVu Sans"/>
            </a:endParaRPr>
          </a:p>
          <a:p>
            <a:pPr algn="just">
              <a:lnSpc>
                <a:spcPct val="150000"/>
              </a:lnSpc>
            </a:pPr>
            <a:endParaRPr lang="en-US" sz="2000" kern="150" dirty="0">
              <a:solidFill>
                <a:srgbClr val="000000"/>
              </a:solidFill>
              <a:latin typeface="Times New Roman" panose="02020603050405020304" pitchFamily="18" charset="0"/>
              <a:ea typeface="DejaVu Sans"/>
              <a:cs typeface="DejaVu Sans"/>
            </a:endParaRPr>
          </a:p>
          <a:p>
            <a:pPr algn="just">
              <a:lnSpc>
                <a:spcPct val="150000"/>
              </a:lnSpc>
            </a:pPr>
            <a:endParaRPr lang="en-US" sz="2000" kern="150" dirty="0">
              <a:effectLst/>
              <a:latin typeface="Liberation Serif"/>
              <a:ea typeface="DejaVu Sans"/>
              <a:cs typeface="DejaVu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3657600" y="871537"/>
            <a:ext cx="4876800" cy="5114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196828"/>
            <a:ext cx="8911687" cy="677815"/>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2246630" y="539750"/>
            <a:ext cx="8911590" cy="5441950"/>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Drawbacks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method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Modules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Hardware and Software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Requirements</a:t>
            </a:r>
            <a:endPar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Algorithms</a:t>
            </a:r>
            <a:endPar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Results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9618" y="1493949"/>
            <a:ext cx="8416055" cy="3113673"/>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uml</a:t>
            </a:r>
            <a:r>
              <a:rPr lang="en-US" sz="2000" dirty="0">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3011632" y="1465142"/>
            <a:ext cx="6168493" cy="39282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486" y="1249250"/>
            <a:ext cx="8584250" cy="3067506"/>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uml</a:t>
            </a:r>
            <a:r>
              <a:rPr lang="en-US" sz="2000" dirty="0">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3051175" y="791845"/>
            <a:ext cx="6089650" cy="52425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3341" y="1197735"/>
            <a:ext cx="9865217" cy="3518912"/>
          </a:xfrm>
          <a:prstGeom prst="rect">
            <a:avLst/>
          </a:prstGeom>
        </p:spPr>
        <p:txBody>
          <a:bodyPr wrap="square">
            <a:spAutoFit/>
          </a:bodyPr>
          <a:lstStyle/>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673860" y="945515"/>
            <a:ext cx="8844280" cy="45358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5797" y="1313645"/>
            <a:ext cx="9688823" cy="259558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2742565" y="1790700"/>
            <a:ext cx="6706870" cy="2616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3309" y="1197736"/>
            <a:ext cx="8985097" cy="3416320"/>
          </a:xfrm>
          <a:prstGeom prst="rect">
            <a:avLst/>
          </a:prstGeom>
        </p:spPr>
        <p:txBody>
          <a:bodyPr wrap="square">
            <a:spAutoFit/>
          </a:bodyPr>
          <a:lstStyle/>
          <a:p>
            <a:pPr algn="just">
              <a:lnSpc>
                <a:spcPct val="150000"/>
              </a:lnSpc>
            </a:pPr>
            <a:r>
              <a:rPr lang="en-US" sz="2400" b="1" dirty="0">
                <a:solidFill>
                  <a:srgbClr val="0070C0"/>
                </a:solidFill>
                <a:latin typeface="Times New Roman" panose="02020603050405020304" pitchFamily="18" charset="0"/>
                <a:ea typeface="Times New Roman" panose="02020603050405020304" pitchFamily="18" charset="0"/>
              </a:rPr>
              <a:t>Component diagram:</a:t>
            </a:r>
            <a:endParaRPr lang="en-US" sz="2400" b="1" dirty="0">
              <a:solidFill>
                <a:srgbClr val="0070C0"/>
              </a:solidFill>
              <a:latin typeface="Times New Roman" panose="02020603050405020304" pitchFamily="18" charset="0"/>
              <a:ea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latin typeface="Times New Roman" panose="02020603050405020304" pitchFamily="18" charset="0"/>
                <a:ea typeface="Times New Roman" panose="02020603050405020304" pitchFamily="18" charset="0"/>
              </a:rPr>
              <a:t>uml</a:t>
            </a:r>
            <a:r>
              <a:rPr lang="en-US" sz="2000" dirty="0">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934210" y="1586865"/>
            <a:ext cx="8121015" cy="32442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04" y="102709"/>
            <a:ext cx="8911687" cy="567604"/>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7532" y="683769"/>
            <a:ext cx="10507848" cy="5742789"/>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Fraud detection is an imp-ortant application for both the Online Payments Fraud Detection and banks and it is becoming a heated topic in research and industries. Many data mining techniques have been utilized in financial sys-tem to save consumers millions of dollars per year. In this study, we presented an Xgboost-based transaction fraud detection model with some feature engineering. The dataset is from Online Payments Fraud Detection Dataset Fraud Detection Compet-ition on Kaggle, which is a well-informed data science organi-zation. The study indicated that xgboost based model outperformed the other three methods including DecisionTreeClassifier, Logistic Regression and XGBoost. As to two feature selection methods, Xgboost performed better. Our best model achieved score on leader-board and defeated</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b="1" dirty="0">
                <a:latin typeface="Times New Roman" panose="02020603050405020304" pitchFamily="18" charset="0"/>
                <a:cs typeface="Times New Roman" panose="02020603050405020304" pitchFamily="18" charset="0"/>
              </a:rPr>
              <a:t>Keywords: </a:t>
            </a:r>
            <a:r>
              <a:rPr lang="en-US" dirty="0">
                <a:latin typeface="Times New Roman" panose="02020603050405020304" pitchFamily="18" charset="0"/>
                <a:cs typeface="Times New Roman" panose="02020603050405020304" pitchFamily="18" charset="0"/>
              </a:rPr>
              <a:t>DecisionTreeClassifier, Logistic Regression and XGBoost.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2824" y="1600237"/>
            <a:ext cx="8666328" cy="3057247"/>
          </a:xfrm>
          <a:prstGeom prst="rect">
            <a:avLst/>
          </a:prstGeom>
        </p:spPr>
        <p:txBody>
          <a:bodyPr wrap="square">
            <a:spAutoFit/>
          </a:bodyPr>
          <a:lstStyle/>
          <a:p>
            <a:pPr algn="just">
              <a:lnSpc>
                <a:spcPct val="150000"/>
              </a:lnSpc>
              <a:spcAft>
                <a:spcPts val="800"/>
              </a:spcAft>
            </a:pPr>
            <a:r>
              <a:rPr lang="en-US" sz="2400" b="1"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4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3652520" y="219075"/>
            <a:ext cx="3964940" cy="57245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090" y="1455312"/>
            <a:ext cx="9122921" cy="259558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551305" y="1019175"/>
            <a:ext cx="8536940" cy="44424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6519" y="1056068"/>
            <a:ext cx="9127340" cy="4442242"/>
          </a:xfrm>
          <a:prstGeom prst="rect">
            <a:avLst/>
          </a:prstGeom>
        </p:spPr>
        <p:txBody>
          <a:bodyPr wrap="square">
            <a:spAutoFit/>
          </a:bodyPr>
          <a:lstStyle/>
          <a:p>
            <a:pPr algn="just">
              <a:lnSpc>
                <a:spcPct val="150000"/>
              </a:lnSpc>
              <a:spcAft>
                <a:spcPts val="800"/>
              </a:spcAft>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711" y="277338"/>
            <a:ext cx="2832827" cy="504625"/>
          </a:xfrm>
          <a:prstGeom prst="rect">
            <a:avLst/>
          </a:prstGeom>
        </p:spPr>
        <p:txBody>
          <a:bodyPr wrap="none">
            <a:spAutoFit/>
          </a:bodyPr>
          <a:lstStyle/>
          <a:p>
            <a:pPr algn="just">
              <a:lnSpc>
                <a:spcPct val="150000"/>
              </a:lnSpc>
              <a:spcAft>
                <a:spcPts val="800"/>
              </a:spcAft>
            </a:pPr>
            <a:r>
              <a:rPr lang="en-US" sz="20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Context Level </a:t>
            </a:r>
            <a:r>
              <a:rPr lang="en-US" sz="20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Diagram:</a:t>
            </a:r>
            <a:endParaRPr lang="en-US" sz="2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1"/>
          <a:stretch>
            <a:fillRect/>
          </a:stretch>
        </p:blipFill>
        <p:spPr>
          <a:xfrm>
            <a:off x="2294848" y="1905215"/>
            <a:ext cx="7601593" cy="231238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34460" y="2875280"/>
            <a:ext cx="4323080" cy="1106805"/>
          </a:xfrm>
          <a:prstGeom prst="rect">
            <a:avLst/>
          </a:prstGeom>
          <a:noFill/>
        </p:spPr>
        <p:txBody>
          <a:bodyPr wrap="square" rtlCol="0">
            <a:spAutoFit/>
          </a:bodyPr>
          <a:p>
            <a:r>
              <a:rPr lang="en-US" sz="6600"/>
              <a:t>Thank You</a:t>
            </a:r>
            <a:endParaRPr lang="en-US" sz="6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267" y="189850"/>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024285" y="723331"/>
            <a:ext cx="10322002" cy="5832015"/>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Fraud is a billion-dollar business and it keeps increa-sing per year. Credit card is a nice target among many frauds since it is easy for attackers to steal the information of consumers and commit the fraud in a short time. Hence, many financial banks and insu-rance companies devoted millions of dollars to building a transaction detection system to prevent high risk transactions. The key component of the system is the detection algorithms, which mainly can be divided into two directions: clustering based methods and classification based methods. Apart from the powerful model, it is equally important to do data mining .Some techniques like feature selections, data cleaning and data visualization contribute to a good prediction. In this work, we used Xgboost as the classification model and take some data cleaning strategies to build up a fraud system. A. Related Work The term “data” mining is a process to find insights which are statistically reliable, unknown previously and valuable from data. In this task, the goal of it is to extract fraud patterns and knowledge from ordinary data. Then these fraud patterns can be used in further detection via clustering methods or classification methods. </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641351"/>
            <a:ext cx="8802955" cy="628346"/>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nvPr>
        </p:nvGraphicFramePr>
        <p:xfrm>
          <a:off x="805218" y="641445"/>
          <a:ext cx="10970015" cy="5755333"/>
        </p:xfrm>
        <a:graphic>
          <a:graphicData uri="http://schemas.openxmlformats.org/drawingml/2006/table">
            <a:tbl>
              <a:tblPr firstRow="1" bandRow="1">
                <a:tableStyleId>{5940675A-B579-460E-94D1-54222C63F5DA}</a:tableStyleId>
              </a:tblPr>
              <a:tblGrid>
                <a:gridCol w="597296"/>
                <a:gridCol w="2364268"/>
                <a:gridCol w="2019869"/>
                <a:gridCol w="2306471"/>
                <a:gridCol w="3682111"/>
              </a:tblGrid>
              <a:tr h="568746">
                <a:tc>
                  <a:txBody>
                    <a:bodyPr/>
                    <a:lstStyle/>
                    <a:p>
                      <a:pPr algn="ctr"/>
                      <a:r>
                        <a:rPr lang="en-US" sz="1600" b="1" dirty="0">
                          <a:solidFill>
                            <a:srgbClr val="00B0F0"/>
                          </a:solidFill>
                          <a:latin typeface="Times New Roman" panose="02020603050405020304" pitchFamily="18" charset="0"/>
                          <a:cs typeface="Times New Roman" panose="02020603050405020304" pitchFamily="18" charset="0"/>
                        </a:rPr>
                        <a:t>S. No</a:t>
                      </a:r>
                      <a:endParaRPr lang="en-US" sz="1600" b="1" dirty="0">
                        <a:solidFill>
                          <a:srgbClr val="00B0F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solidFill>
                            <a:srgbClr val="00B0F0"/>
                          </a:solidFill>
                          <a:latin typeface="Times New Roman" panose="02020603050405020304" pitchFamily="18" charset="0"/>
                          <a:cs typeface="Times New Roman" panose="02020603050405020304" pitchFamily="18" charset="0"/>
                        </a:rPr>
                        <a:t>Journal Type </a:t>
                      </a:r>
                      <a:r>
                        <a:rPr lang="en-US" sz="1600" b="1" baseline="0" dirty="0">
                          <a:solidFill>
                            <a:srgbClr val="00B0F0"/>
                          </a:solidFill>
                          <a:latin typeface="Times New Roman" panose="02020603050405020304" pitchFamily="18" charset="0"/>
                          <a:cs typeface="Times New Roman" panose="02020603050405020304" pitchFamily="18" charset="0"/>
                        </a:rPr>
                        <a:t>with year</a:t>
                      </a:r>
                      <a:endParaRPr lang="en-US" sz="1600" b="1" dirty="0">
                        <a:solidFill>
                          <a:srgbClr val="00B0F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solidFill>
                            <a:srgbClr val="00B0F0"/>
                          </a:solidFill>
                          <a:latin typeface="Times New Roman" panose="02020603050405020304" pitchFamily="18" charset="0"/>
                          <a:cs typeface="Times New Roman" panose="02020603050405020304" pitchFamily="18" charset="0"/>
                        </a:rPr>
                        <a:t>Authors</a:t>
                      </a:r>
                      <a:endParaRPr lang="en-US" sz="1600" b="1" dirty="0">
                        <a:solidFill>
                          <a:srgbClr val="00B0F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solidFill>
                            <a:srgbClr val="00B0F0"/>
                          </a:solidFill>
                          <a:latin typeface="Times New Roman" panose="02020603050405020304" pitchFamily="18" charset="0"/>
                          <a:cs typeface="Times New Roman" panose="02020603050405020304" pitchFamily="18" charset="0"/>
                        </a:rPr>
                        <a:t>Title</a:t>
                      </a:r>
                      <a:endParaRPr lang="en-US" sz="1600" b="1" dirty="0">
                        <a:solidFill>
                          <a:srgbClr val="00B0F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solidFill>
                            <a:srgbClr val="00B0F0"/>
                          </a:solidFill>
                          <a:latin typeface="Times New Roman" panose="02020603050405020304" pitchFamily="18" charset="0"/>
                          <a:cs typeface="Times New Roman" panose="02020603050405020304" pitchFamily="18" charset="0"/>
                        </a:rPr>
                        <a:t>Outcomes</a:t>
                      </a:r>
                      <a:endParaRPr lang="en-US" sz="1600" b="1" dirty="0">
                        <a:solidFill>
                          <a:srgbClr val="00B0F0"/>
                        </a:solidFill>
                        <a:latin typeface="Times New Roman" panose="02020603050405020304" pitchFamily="18" charset="0"/>
                        <a:cs typeface="Times New Roman" panose="02020603050405020304" pitchFamily="18" charset="0"/>
                      </a:endParaRPr>
                    </a:p>
                  </a:txBody>
                  <a:tcPr anchor="ctr"/>
                </a:tc>
              </a:tr>
              <a:tr h="1269526">
                <a:tc>
                  <a:txBody>
                    <a:bodyPr/>
                    <a:lstStyle/>
                    <a:p>
                      <a:pPr algn="ctr"/>
                      <a:r>
                        <a:rPr lang="en-US" sz="1600" b="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i="0" kern="1200" dirty="0" smtClean="0">
                          <a:solidFill>
                            <a:schemeClr val="tx1"/>
                          </a:solidFill>
                          <a:effectLst/>
                          <a:latin typeface="Times New Roman" panose="02020603050405020304" pitchFamily="18" charset="0"/>
                          <a:ea typeface="+mn-ea"/>
                          <a:cs typeface="Times New Roman" panose="02020603050405020304" pitchFamily="18" charset="0"/>
                        </a:rPr>
                        <a:t>IEEE, </a:t>
                      </a:r>
                      <a:r>
                        <a:rPr lang="en-IN" sz="1400" b="0" dirty="0" smtClean="0">
                          <a:latin typeface="Times New Roman" panose="02020603050405020304" pitchFamily="18" charset="0"/>
                          <a:ea typeface="Calibri" panose="020F0502020204030204" pitchFamily="34" charset="0"/>
                          <a:cs typeface="Times New Roman" panose="02020603050405020304" pitchFamily="18" charset="0"/>
                        </a:rPr>
                        <a:t>2018</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pl-PL" sz="1400" b="0" kern="1200" dirty="0" smtClean="0">
                          <a:solidFill>
                            <a:schemeClr val="tx1"/>
                          </a:solidFill>
                          <a:effectLst/>
                          <a:latin typeface="Times New Roman" panose="02020603050405020304" pitchFamily="18" charset="0"/>
                          <a:ea typeface="+mn-ea"/>
                          <a:cs typeface="Times New Roman" panose="02020603050405020304" pitchFamily="18" charset="0"/>
                        </a:rPr>
                        <a:t>Wang, M., Yu, J., &amp; Ji, Z</a:t>
                      </a:r>
                      <a:endParaRPr lang="en-US" sz="14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Credit Fraud Risk Detection Based on XGBoost-LR Hybrid Model.</a:t>
                      </a:r>
                      <a:endParaRPr lang="en-US" sz="14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smtClean="0">
                          <a:solidFill>
                            <a:schemeClr val="tx1"/>
                          </a:solidFill>
                          <a:effectLst/>
                          <a:latin typeface="Times New Roman" panose="02020603050405020304" pitchFamily="18" charset="0"/>
                          <a:ea typeface="+mn-ea"/>
                          <a:cs typeface="Times New Roman" panose="02020603050405020304" pitchFamily="18" charset="0"/>
                        </a:rPr>
                        <a:t>In this paper, </a:t>
                      </a: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Identification of personal fraud risk has become more crucial as the credit sector has grown in size. Banks and other financial firms may suffer huge losses if a model had a high accuracy rate.</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r>
              <a:tr h="1269526">
                <a:tc>
                  <a:txBody>
                    <a:bodyPr/>
                    <a:lstStyle/>
                    <a:p>
                      <a:pPr algn="ctr"/>
                      <a:r>
                        <a:rPr lang="en-US" sz="1600" b="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dirty="0" smtClean="0">
                          <a:latin typeface="Times New Roman" panose="02020603050405020304" pitchFamily="18" charset="0"/>
                          <a:cs typeface="Times New Roman" panose="02020603050405020304" pitchFamily="18" charset="0"/>
                        </a:rPr>
                        <a:t>IEEE, 2017</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pt-BR" sz="1400" b="0" kern="1200" dirty="0" smtClean="0">
                          <a:solidFill>
                            <a:schemeClr val="tx1"/>
                          </a:solidFill>
                          <a:effectLst/>
                          <a:latin typeface="Times New Roman" panose="02020603050405020304" pitchFamily="18" charset="0"/>
                          <a:ea typeface="+mn-ea"/>
                          <a:cs typeface="Times New Roman" panose="02020603050405020304" pitchFamily="18" charset="0"/>
                        </a:rPr>
                        <a:t>Carneiro, N., Figueira, G., &amp; Costa, M. </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A data mining based system for credit-card fraud detection in e-tail. Decision Support Systems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This paper can help researchers and practitioners to design and implement data mining based systems, as it describes the complete development process and addresses practical implementation issues</a:t>
                      </a:r>
                      <a:endParaRPr lang="en-IN" sz="1400" b="0" dirty="0">
                        <a:latin typeface="Times New Roman" panose="02020603050405020304" pitchFamily="18" charset="0"/>
                        <a:cs typeface="Times New Roman" panose="02020603050405020304" pitchFamily="18" charset="0"/>
                      </a:endParaRPr>
                    </a:p>
                  </a:txBody>
                  <a:tcPr anchor="ctr"/>
                </a:tc>
              </a:tr>
              <a:tr h="1314015">
                <a:tc>
                  <a:txBody>
                    <a:bodyPr/>
                    <a:lstStyle/>
                    <a:p>
                      <a:pPr algn="ctr"/>
                      <a:r>
                        <a:rPr lang="en-US" sz="1600" b="0" dirty="0">
                          <a:latin typeface="Times New Roman" panose="02020603050405020304" pitchFamily="18" charset="0"/>
                          <a:cs typeface="Times New Roman" panose="02020603050405020304" pitchFamily="18" charset="0"/>
                        </a:rPr>
                        <a:t>3</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dirty="0" smtClean="0">
                          <a:latin typeface="Times New Roman" panose="02020603050405020304" pitchFamily="18" charset="0"/>
                          <a:cs typeface="Times New Roman" panose="02020603050405020304" pitchFamily="18" charset="0"/>
                        </a:rPr>
                        <a:t>Journal, 2019</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err="1" smtClean="0">
                          <a:solidFill>
                            <a:schemeClr val="tx1"/>
                          </a:solidFill>
                          <a:effectLst/>
                          <a:latin typeface="Times New Roman" panose="02020603050405020304" pitchFamily="18" charset="0"/>
                          <a:ea typeface="+mn-ea"/>
                          <a:cs typeface="Times New Roman" panose="02020603050405020304" pitchFamily="18" charset="0"/>
                        </a:rPr>
                        <a:t>Saputra</a:t>
                      </a: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 Adi &amp; </a:t>
                      </a:r>
                      <a:r>
                        <a:rPr lang="en-US" sz="1400" b="0" kern="1200" dirty="0" err="1" smtClean="0">
                          <a:solidFill>
                            <a:schemeClr val="tx1"/>
                          </a:solidFill>
                          <a:effectLst/>
                          <a:latin typeface="Times New Roman" panose="02020603050405020304" pitchFamily="18" charset="0"/>
                          <a:ea typeface="+mn-ea"/>
                          <a:cs typeface="Times New Roman" panose="02020603050405020304" pitchFamily="18" charset="0"/>
                        </a:rPr>
                        <a:t>Suharjito</a:t>
                      </a: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400" b="0" kern="1200" dirty="0" err="1" smtClean="0">
                          <a:solidFill>
                            <a:schemeClr val="tx1"/>
                          </a:solidFill>
                          <a:effectLst/>
                          <a:latin typeface="Times New Roman" panose="02020603050405020304" pitchFamily="18" charset="0"/>
                          <a:ea typeface="+mn-ea"/>
                          <a:cs typeface="Times New Roman" panose="02020603050405020304" pitchFamily="18" charset="0"/>
                        </a:rPr>
                        <a:t>Suharjito</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Fraud Detection using Machine Learning in e-Commerce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just"/>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This study applies the Synthetic Minority Over Sampling Technique (SMOTE) method to deal</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just"/>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with class imbalances in the e-commerce transaction fraud dataset, the algorithm used is the decision tree, Naïve Bayes. random forest and neural network.</a:t>
                      </a:r>
                      <a:endParaRPr lang="en-US" sz="1400" b="0" dirty="0">
                        <a:latin typeface="Times New Roman" panose="02020603050405020304" pitchFamily="18" charset="0"/>
                        <a:cs typeface="Times New Roman" panose="02020603050405020304" pitchFamily="18" charset="0"/>
                      </a:endParaRPr>
                    </a:p>
                  </a:txBody>
                  <a:tcPr anchor="ctr"/>
                </a:tc>
              </a:tr>
              <a:tr h="1265561">
                <a:tc>
                  <a:txBody>
                    <a:bodyPr/>
                    <a:lstStyle/>
                    <a:p>
                      <a:pPr algn="ctr"/>
                      <a:r>
                        <a:rPr lang="en-US" sz="1600" b="0" dirty="0">
                          <a:latin typeface="Times New Roman" panose="02020603050405020304" pitchFamily="18" charset="0"/>
                          <a:cs typeface="Times New Roman" panose="02020603050405020304" pitchFamily="18" charset="0"/>
                        </a:rPr>
                        <a:t>4</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ICDCN, 2020</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smtClean="0">
                          <a:solidFill>
                            <a:schemeClr val="tx1"/>
                          </a:solidFill>
                          <a:effectLst/>
                          <a:latin typeface="Times New Roman" panose="02020603050405020304" pitchFamily="18" charset="0"/>
                          <a:ea typeface="+mn-ea"/>
                          <a:cs typeface="Times New Roman" panose="02020603050405020304" pitchFamily="18" charset="0"/>
                        </a:rPr>
                        <a:t>A. K. </a:t>
                      </a:r>
                      <a:r>
                        <a:rPr lang="en-IN" sz="1400" b="0" kern="1200" dirty="0" err="1" smtClean="0">
                          <a:solidFill>
                            <a:schemeClr val="tx1"/>
                          </a:solidFill>
                          <a:effectLst/>
                          <a:latin typeface="Times New Roman" panose="02020603050405020304" pitchFamily="18" charset="0"/>
                          <a:ea typeface="+mn-ea"/>
                          <a:cs typeface="Times New Roman" panose="02020603050405020304" pitchFamily="18" charset="0"/>
                        </a:rPr>
                        <a:t>Rai</a:t>
                      </a:r>
                      <a:r>
                        <a:rPr lang="en-IN" sz="1400" b="0" kern="1200" dirty="0" smtClean="0">
                          <a:solidFill>
                            <a:schemeClr val="tx1"/>
                          </a:solidFill>
                          <a:effectLst/>
                          <a:latin typeface="Times New Roman" panose="02020603050405020304" pitchFamily="18" charset="0"/>
                          <a:ea typeface="+mn-ea"/>
                          <a:cs typeface="Times New Roman" panose="02020603050405020304" pitchFamily="18" charset="0"/>
                        </a:rPr>
                        <a:t> and R. K. </a:t>
                      </a:r>
                      <a:r>
                        <a:rPr lang="en-IN" sz="1400" b="0" kern="1200" dirty="0" err="1" smtClean="0">
                          <a:solidFill>
                            <a:schemeClr val="tx1"/>
                          </a:solidFill>
                          <a:effectLst/>
                          <a:latin typeface="Times New Roman" panose="02020603050405020304" pitchFamily="18" charset="0"/>
                          <a:ea typeface="+mn-ea"/>
                          <a:cs typeface="Times New Roman" panose="02020603050405020304" pitchFamily="18" charset="0"/>
                        </a:rPr>
                        <a:t>Dwivedi</a:t>
                      </a:r>
                      <a:r>
                        <a:rPr lang="en-IN" sz="1400" b="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pt-BR" sz="14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Fraud Detection in Credit Card Data using Unsupervised Machine Learning Based Scheme</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smtClean="0">
                          <a:solidFill>
                            <a:schemeClr val="tx1"/>
                          </a:solidFill>
                          <a:effectLst/>
                          <a:latin typeface="Times New Roman" panose="02020603050405020304" pitchFamily="18" charset="0"/>
                          <a:ea typeface="+mn-ea"/>
                          <a:cs typeface="Times New Roman" panose="02020603050405020304" pitchFamily="18" charset="0"/>
                        </a:rPr>
                        <a:t>In this paper, </a:t>
                      </a: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Here we presented a neural network based fraud detection scheme for fraud detection in credit card data in which</a:t>
                      </a:r>
                      <a:endParaRPr lang="en-US" sz="1400" b="0" kern="1200" dirty="0" smtClean="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unsupervised machine learning is used.</a:t>
                      </a:r>
                      <a:endParaRPr lang="en-US" sz="1400" b="0"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282168"/>
            <a:ext cx="8911687" cy="670869"/>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264555"/>
            <a:ext cx="9889052" cy="5593445"/>
          </a:xfrm>
        </p:spPr>
        <p:txBody>
          <a:bodyPr>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The increasing growth of machine learning, computer techniques divided into traditional methods and machine learning methods. This section describes the related works of Fraud Detection Using Machine Learning Model Detection and how machine learning methods are better than traditional methods. The existing method in this project have a certain flow is used for model development. Logistic Regression (LR) are used algorithms in existing system. But it requires large memory and result is not accurate</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Accuracy low</a:t>
            </a: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Requires more </a:t>
            </a:r>
            <a:r>
              <a:rPr lang="en-IN" sz="2000" dirty="0" smtClean="0">
                <a:solidFill>
                  <a:schemeClr val="tx1"/>
                </a:solidFill>
                <a:latin typeface="Times New Roman" panose="02020603050405020304" pitchFamily="18" charset="0"/>
                <a:cs typeface="Times New Roman" panose="02020603050405020304" pitchFamily="18" charset="0"/>
              </a:rPr>
              <a:t>time</a:t>
            </a:r>
            <a:endParaRPr lang="en-IN" sz="20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D</a:t>
            </a:r>
            <a:r>
              <a:rPr lang="en-IN" sz="2000" dirty="0" smtClean="0">
                <a:solidFill>
                  <a:schemeClr val="tx1"/>
                </a:solidFill>
                <a:latin typeface="Times New Roman" panose="02020603050405020304" pitchFamily="18" charset="0"/>
                <a:cs typeface="Times New Roman" panose="02020603050405020304" pitchFamily="18" charset="0"/>
              </a:rPr>
              <a:t>ifficult </a:t>
            </a:r>
            <a:r>
              <a:rPr lang="en-IN" sz="2000" dirty="0">
                <a:solidFill>
                  <a:schemeClr val="tx1"/>
                </a:solidFill>
                <a:latin typeface="Times New Roman" panose="02020603050405020304" pitchFamily="18" charset="0"/>
                <a:cs typeface="Times New Roman" panose="02020603050405020304" pitchFamily="18" charset="0"/>
              </a:rPr>
              <a:t>to handle </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01695" y="2327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90" y="729066"/>
            <a:ext cx="10248899" cy="5870951"/>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Proposed several machine learning models model to classify Fraud are Not Fraud, but none have adequately addressed this misdiagnosis problem. That can be used for this purpose are Stevens Multi a Fraud Detection Using Machine Learning Model Detection. Also, similar studies that have proposed models for evaluation of such tumors mostly do not consider the heterogeneity and the size of the data Therefore, we propose a machine learning-based approach which combines a new technique of preprocessing the data for features transformation, DecisionTreeClassifier and XGBoost ML algorithm give the best accuracy techniques to eliminate the bias and the deviation of instability and performing classifier tests based</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Advantages:</a:t>
            </a:r>
            <a:endParaRPr lang="en-US" sz="2000" b="1"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000" dirty="0">
                <a:solidFill>
                  <a:schemeClr val="tx1"/>
                </a:solidFill>
                <a:latin typeface="Times New Roman" panose="02020603050405020304" pitchFamily="18" charset="0"/>
                <a:cs typeface="Times New Roman" panose="02020603050405020304" pitchFamily="18" charset="0"/>
              </a:rPr>
              <a:t>Requires less time </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dirty="0" smtClean="0">
                <a:solidFill>
                  <a:schemeClr val="tx1"/>
                </a:solidFill>
                <a:latin typeface="Times New Roman" panose="02020603050405020304" pitchFamily="18" charset="0"/>
                <a:cs typeface="Times New Roman" panose="02020603050405020304" pitchFamily="18" charset="0"/>
              </a:rPr>
              <a:t>Good </a:t>
            </a:r>
            <a:r>
              <a:rPr lang="en-IN" sz="2000" dirty="0">
                <a:solidFill>
                  <a:schemeClr val="tx1"/>
                </a:solidFill>
                <a:latin typeface="Times New Roman" panose="02020603050405020304" pitchFamily="18" charset="0"/>
                <a:cs typeface="Times New Roman" panose="02020603050405020304" pitchFamily="18" charset="0"/>
              </a:rPr>
              <a:t>Accuracy</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dirty="0" smtClean="0">
                <a:solidFill>
                  <a:schemeClr val="tx1"/>
                </a:solidFill>
                <a:latin typeface="Times New Roman" panose="02020603050405020304" pitchFamily="18" charset="0"/>
                <a:cs typeface="Times New Roman" panose="02020603050405020304" pitchFamily="18" charset="0"/>
              </a:rPr>
              <a:t>Easy </a:t>
            </a:r>
            <a:r>
              <a:rPr lang="en-IN" sz="2000" dirty="0">
                <a:solidFill>
                  <a:schemeClr val="tx1"/>
                </a:solidFill>
                <a:latin typeface="Times New Roman" panose="02020603050405020304" pitchFamily="18" charset="0"/>
                <a:cs typeface="Times New Roman" panose="02020603050405020304" pitchFamily="18" charset="0"/>
              </a:rPr>
              <a:t>to handle</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Aft>
                <a:spcPts val="800"/>
              </a:spcAft>
              <a:buNone/>
            </a:pPr>
            <a:endParaRPr lang="en-IN" sz="2000"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30" y="296563"/>
            <a:ext cx="8911687" cy="590542"/>
          </a:xfrm>
        </p:spPr>
        <p:txBody>
          <a:bodyPr>
            <a:normAutofit/>
          </a:bodyPr>
          <a:lstStyle/>
          <a:p>
            <a:pPr algn="ctr"/>
            <a:r>
              <a:rPr lang="en-US" sz="2400" b="1" dirty="0">
                <a:latin typeface="Times New Roman" panose="02020603050405020304" pitchFamily="18" charset="0"/>
                <a:cs typeface="Times New Roman" panose="02020603050405020304" pitchFamily="18" charset="0"/>
              </a:rPr>
              <a:t>BLOCK DIAGRAM</a:t>
            </a: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230245" y="816610"/>
            <a:ext cx="5731510" cy="5224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62" y="282916"/>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ARCHITECTURE</a:t>
            </a:r>
            <a:endParaRPr lang="en-US" sz="2400" b="1" dirty="0">
              <a:latin typeface="Times New Roman" panose="02020603050405020304" pitchFamily="18" charset="0"/>
              <a:cs typeface="Times New Roman" panose="02020603050405020304" pitchFamily="18" charset="0"/>
            </a:endParaRPr>
          </a:p>
        </p:txBody>
      </p:sp>
      <p:pic>
        <p:nvPicPr>
          <p:cNvPr id="5" name="Picture 4" descr="C:\Users\YMTS0420\Desktop\ARCHITECTURE.JPG"/>
          <p:cNvPicPr/>
          <p:nvPr/>
        </p:nvPicPr>
        <p:blipFill>
          <a:blip r:embed="rId1">
            <a:extLst>
              <a:ext uri="{28A0092B-C50C-407E-A947-70E740481C1C}">
                <a14:useLocalDpi xmlns:a14="http://schemas.microsoft.com/office/drawing/2010/main" val="0"/>
              </a:ext>
            </a:extLst>
          </a:blip>
          <a:srcRect/>
          <a:stretch>
            <a:fillRect/>
          </a:stretch>
        </p:blipFill>
        <p:spPr bwMode="auto">
          <a:xfrm>
            <a:off x="3230245" y="1467485"/>
            <a:ext cx="5731510" cy="3923030"/>
          </a:xfrm>
          <a:prstGeom prst="rect">
            <a:avLst/>
          </a:prstGeom>
          <a:noFill/>
          <a:ln>
            <a:noFill/>
          </a:ln>
        </p:spPr>
      </p:pic>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14548</Words>
  <Application>WPS Presentation</Application>
  <PresentationFormat>Widescreen</PresentationFormat>
  <Paragraphs>210</Paragraphs>
  <Slides>36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SimSun</vt:lpstr>
      <vt:lpstr>Wingdings</vt:lpstr>
      <vt:lpstr>Times New Roman</vt:lpstr>
      <vt:lpstr>Wingdings 3</vt:lpstr>
      <vt:lpstr>Symbol</vt:lpstr>
      <vt:lpstr>Calibri</vt:lpstr>
      <vt:lpstr>Symbol</vt:lpstr>
      <vt:lpstr>Microsoft YaHei</vt:lpstr>
      <vt:lpstr>Arial Unicode MS</vt:lpstr>
      <vt:lpstr>DejaVu Sans</vt:lpstr>
      <vt:lpstr>Liberation Serif</vt:lpstr>
      <vt:lpstr>Segoe Print</vt:lpstr>
      <vt:lpstr>1_Default Design</vt:lpstr>
      <vt:lpstr>Credit Card Fraud Detection Using Machine Learning </vt:lpstr>
      <vt:lpstr>INDEX </vt:lpstr>
      <vt:lpstr>ABSTRACT</vt:lpstr>
      <vt:lpstr>INTRODUCTION   </vt:lpstr>
      <vt:lpstr>LITERATURE REVIEW  </vt:lpstr>
      <vt:lpstr>EXISTING METHOD</vt:lpstr>
      <vt:lpstr>PROPOSED METHOD </vt:lpstr>
      <vt:lpstr>BLOCK DIAGRAM</vt:lpstr>
      <vt:lpstr>ARCHITECTURE</vt:lpstr>
      <vt:lpstr>IMPLEMENTATION</vt:lpstr>
      <vt:lpstr>HARDWARE &amp; SOFTWARE REQUIREMENTS </vt:lpstr>
      <vt:lpstr>Algorithms</vt:lpstr>
      <vt:lpstr>PowerPoint 演示文稿</vt:lpstr>
      <vt:lpstr>PowerPoint 演示文稿</vt:lpstr>
      <vt:lpstr>PowerPoint 演示文稿</vt:lpstr>
      <vt:lpstr>UML Diagrams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super</cp:lastModifiedBy>
  <cp:revision>52</cp:revision>
  <dcterms:created xsi:type="dcterms:W3CDTF">2022-08-17T10:37:00Z</dcterms:created>
  <dcterms:modified xsi:type="dcterms:W3CDTF">2023-03-18T07:28:27Z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0E96533E30B24884A54A511922A4C7BF</vt:lpwstr>
  </property>
  <property fmtid="{D5CDD505-2E9C-101B-9397-08002B2CF9AE}" pid="3" name="KSOProductBuildVer">
    <vt:lpwstr>1033-11.2.0.11219</vt:lpwstr>
  </property>
</Properties>
</file>