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6" r:id="rId8"/>
    <p:sldId id="321" r:id="rId9"/>
    <p:sldId id="3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transition>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61015F-7CC6-4D0A-9D87-873EA4C304C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C68B11-C5A8-448C-8CE9-B1A273C79CF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fld>
            <a:endParaRPr lang="en-US"/>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fld>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fld>
            <a:endParaRPr lang="en-US" dirty="0"/>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315996" y="2117179"/>
            <a:ext cx="9643925" cy="2664371"/>
          </a:xfrm>
          <a:prstGeom prst="rect">
            <a:avLst/>
          </a:prstGeom>
          <a:noFill/>
          <a:ln w="9525">
            <a:solidFill>
              <a:srgbClr val="3465A4"/>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3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CREDIT CARD FRAUD DETECTION USING </a:t>
            </a:r>
            <a:r>
              <a:rPr lang="en-US" sz="3800" b="1"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MACHINE LEARNING</a:t>
            </a:r>
            <a:endParaRPr lang="en-US" sz="3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Artificial Intelligence</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84094"/>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58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Objective</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Abstract</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a:t>
            </a:r>
            <a:r>
              <a:rPr lang="en-US" sz="2000" dirty="0" smtClean="0">
                <a:solidFill>
                  <a:srgbClr val="1C1C1C"/>
                </a:solidFill>
                <a:latin typeface="Times New Roman" panose="02020603050405020304" pitchFamily="18" charset="0"/>
                <a:cs typeface="Times New Roman" panose="02020603050405020304" pitchFamily="18" charset="0"/>
              </a:rPr>
              <a:t>Method</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Hardware </a:t>
            </a:r>
            <a:r>
              <a:rPr lang="en-US" sz="2000" dirty="0">
                <a:solidFill>
                  <a:srgbClr val="1C1C1C"/>
                </a:solidFill>
                <a:latin typeface="Times New Roman" panose="02020603050405020304" pitchFamily="18" charset="0"/>
                <a:cs typeface="Times New Roman" panose="02020603050405020304" pitchFamily="18" charset="0"/>
              </a:rPr>
              <a:t>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Conclusion</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OBJECTIVE</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229636" y="1529458"/>
            <a:ext cx="9450729" cy="4892344"/>
          </a:xfrm>
        </p:spPr>
        <p:txBody>
          <a:bodyPr>
            <a:normAutofit/>
          </a:bodyPr>
          <a:lstStyle/>
          <a:p>
            <a:pPr algn="just">
              <a:lnSpc>
                <a:spcPct val="150000"/>
              </a:lnSpc>
            </a:pPr>
            <a:r>
              <a:rPr lang="en-US" sz="2000" dirty="0">
                <a:solidFill>
                  <a:srgbClr val="1C1C1C"/>
                </a:solidFill>
                <a:latin typeface="Times New Roman" panose="02020603050405020304" pitchFamily="18" charset="0"/>
                <a:ea typeface="Calibri" panose="020F0502020204030204" pitchFamily="34" charset="0"/>
              </a:rPr>
              <a:t>'Fraud' in credit card transactions is unauthorized and unwanted usage of an account by someone other than the owner of that account</a:t>
            </a:r>
            <a:r>
              <a:rPr lang="en-US" sz="2000" dirty="0" smtClean="0">
                <a:solidFill>
                  <a:srgbClr val="1C1C1C"/>
                </a:solidFill>
                <a:latin typeface="Times New Roman" panose="02020603050405020304" pitchFamily="18" charset="0"/>
                <a:ea typeface="Calibri" panose="020F0502020204030204" pitchFamily="34" charset="0"/>
              </a:rPr>
              <a:t>.</a:t>
            </a:r>
            <a:endParaRPr lang="en-US" sz="2000" dirty="0" smtClean="0">
              <a:solidFill>
                <a:srgbClr val="1C1C1C"/>
              </a:solidFill>
              <a:latin typeface="Times New Roman" panose="02020603050405020304" pitchFamily="18" charset="0"/>
              <a:ea typeface="Calibri" panose="020F0502020204030204" pitchFamily="34" charset="0"/>
            </a:endParaRPr>
          </a:p>
          <a:p>
            <a:pPr algn="just">
              <a:lnSpc>
                <a:spcPct val="150000"/>
              </a:lnSpc>
            </a:pPr>
            <a:r>
              <a:rPr lang="en-US" sz="2000" dirty="0" smtClean="0">
                <a:solidFill>
                  <a:srgbClr val="1C1C1C"/>
                </a:solidFill>
                <a:latin typeface="Times New Roman" panose="02020603050405020304" pitchFamily="18" charset="0"/>
                <a:ea typeface="Calibri" panose="020F0502020204030204" pitchFamily="34" charset="0"/>
              </a:rPr>
              <a:t>Fraud </a:t>
            </a:r>
            <a:r>
              <a:rPr lang="en-US" sz="2000" dirty="0">
                <a:solidFill>
                  <a:srgbClr val="1C1C1C"/>
                </a:solidFill>
                <a:latin typeface="Times New Roman" panose="02020603050405020304" pitchFamily="18" charset="0"/>
                <a:ea typeface="Calibri" panose="020F0502020204030204" pitchFamily="34" charset="0"/>
              </a:rPr>
              <a:t>transactions in credit card data transaction are increasing each year. </a:t>
            </a:r>
            <a:endParaRPr lang="en-US" sz="2000" dirty="0" smtClean="0">
              <a:solidFill>
                <a:srgbClr val="1C1C1C"/>
              </a:solidFill>
              <a:latin typeface="Times New Roman" panose="02020603050405020304" pitchFamily="18" charset="0"/>
              <a:ea typeface="Calibri" panose="020F0502020204030204" pitchFamily="34" charset="0"/>
            </a:endParaRPr>
          </a:p>
          <a:p>
            <a:pPr algn="just">
              <a:lnSpc>
                <a:spcPct val="150000"/>
              </a:lnSpc>
            </a:pPr>
            <a:r>
              <a:rPr lang="en-US" sz="2000" dirty="0" smtClean="0">
                <a:solidFill>
                  <a:srgbClr val="1C1C1C"/>
                </a:solidFill>
                <a:latin typeface="Times New Roman" panose="02020603050405020304" pitchFamily="18" charset="0"/>
                <a:ea typeface="Calibri" panose="020F0502020204030204" pitchFamily="34" charset="0"/>
              </a:rPr>
              <a:t>The main objective is to develop novel </a:t>
            </a:r>
            <a:r>
              <a:rPr lang="en-US" sz="2000" dirty="0">
                <a:solidFill>
                  <a:srgbClr val="1C1C1C"/>
                </a:solidFill>
                <a:latin typeface="Times New Roman" panose="02020603050405020304" pitchFamily="18" charset="0"/>
                <a:ea typeface="Calibri" panose="020F0502020204030204" pitchFamily="34" charset="0"/>
              </a:rPr>
              <a:t>techniques to detect and prevent such frauds in credit card data transaction. </a:t>
            </a:r>
            <a:endParaRPr lang="en-US" sz="2000" dirty="0" smtClean="0">
              <a:solidFill>
                <a:srgbClr val="1C1C1C"/>
              </a:solidFill>
              <a:latin typeface="Times New Roman" panose="02020603050405020304" pitchFamily="18" charset="0"/>
              <a:ea typeface="Calibri" panose="020F0502020204030204" pitchFamily="34" charset="0"/>
            </a:endParaRPr>
          </a:p>
        </p:txBody>
      </p:sp>
      <p:sp>
        <p:nvSpPr>
          <p:cNvPr id="3" name="Rectangle 2"/>
          <p:cNvSpPr/>
          <p:nvPr/>
        </p:nvSpPr>
        <p:spPr>
          <a:xfrm>
            <a:off x="1850265" y="4973272"/>
            <a:ext cx="6096000" cy="307777"/>
          </a:xfrm>
          <a:prstGeom prst="rect">
            <a:avLst/>
          </a:prstGeom>
        </p:spPr>
        <p:txBody>
          <a:bodyPr>
            <a:spAutoFit/>
          </a:bodyPr>
          <a:lstStyle/>
          <a:p>
            <a:endParaRPr lang="en-US" sz="1400"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7279" y="914402"/>
            <a:ext cx="10251583" cy="5756855"/>
          </a:xfrm>
        </p:spPr>
        <p:txBody>
          <a:bodyPr>
            <a:normAutofit fontScale="92500"/>
          </a:bodyPr>
          <a:lstStyle/>
          <a:p>
            <a:pPr marL="0" indent="0" algn="just">
              <a:lnSpc>
                <a:spcPct val="170000"/>
              </a:lnSpc>
              <a:buNone/>
            </a:pP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Credit card fraud detection is presently the most frequently occurring problem in the present world. We made an attempt for finding the frauds in the credit card business by using the algorithms which adopted machine learning techniques. We are using Decision </a:t>
            </a:r>
            <a:r>
              <a:rPr lang="en-US" sz="2000" dirty="0" smtClean="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Tree, Random </a:t>
            </a: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Forest </a:t>
            </a:r>
            <a:r>
              <a:rPr lang="en-US" sz="2000" dirty="0" smtClean="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and Extreme Gradient boosting algorithms</a:t>
            </a: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 The efficiency of the model can be decided by using some public data as sample. Then, an actual world credit card facts group from a financial institution is examined. Along with this, some clatter is supplemented to the data samples to auxiliary check the sturdiness of the systems. The significance of the methods used in the paper is the first method constructs a tree against the activities performed by the user and using this tree scams will be suspected. In the second method a user activity based forest will have constructed and using this forest an attempt will be made in identifying the suspect. The investigational outcomes absolutely show that the mainstream elective technique attains decent precision degrees in sensing scam circumstances in credit cards.</a:t>
            </a:r>
            <a:endPar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a:lnSpc>
                <a:spcPct val="160000"/>
              </a:lnSpc>
            </a:pPr>
            <a:r>
              <a:rPr lang="en-US" sz="2000" dirty="0">
                <a:solidFill>
                  <a:srgbClr val="1C1C1C"/>
                </a:solidFill>
                <a:latin typeface="Times New Roman" panose="02020603050405020304" pitchFamily="18" charset="0"/>
                <a:cs typeface="Times New Roman" panose="02020603050405020304" pitchFamily="18" charset="0"/>
              </a:rPr>
              <a:t>Much research has been done on studying </a:t>
            </a:r>
            <a:r>
              <a:rPr lang="en-US" sz="2000" dirty="0" smtClean="0">
                <a:solidFill>
                  <a:srgbClr val="1C1C1C"/>
                </a:solidFill>
                <a:latin typeface="Times New Roman" panose="02020603050405020304" pitchFamily="18" charset="0"/>
                <a:cs typeface="Times New Roman" panose="02020603050405020304" pitchFamily="18" charset="0"/>
              </a:rPr>
              <a:t>credit card fraud detection. </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60000"/>
              </a:lnSpc>
            </a:pPr>
            <a:r>
              <a:rPr lang="en-US" sz="2000" dirty="0">
                <a:solidFill>
                  <a:srgbClr val="1C1C1C"/>
                </a:solidFill>
                <a:latin typeface="Times New Roman" panose="02020603050405020304" pitchFamily="18" charset="0"/>
                <a:cs typeface="Times New Roman" panose="02020603050405020304" pitchFamily="18" charset="0"/>
              </a:rPr>
              <a:t>In past people m</a:t>
            </a:r>
            <a:r>
              <a:rPr lang="en-US" sz="2000" dirty="0" smtClean="0">
                <a:solidFill>
                  <a:srgbClr val="1C1C1C"/>
                </a:solidFill>
                <a:latin typeface="Times New Roman" panose="02020603050405020304" pitchFamily="18" charset="0"/>
                <a:cs typeface="Times New Roman" panose="02020603050405020304" pitchFamily="18" charset="0"/>
              </a:rPr>
              <a:t>anually detect fraud transactions.</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60000"/>
              </a:lnSpc>
            </a:pPr>
            <a:r>
              <a:rPr lang="en-US" sz="2000" dirty="0" smtClean="0">
                <a:solidFill>
                  <a:srgbClr val="1C1C1C"/>
                </a:solidFill>
                <a:latin typeface="Times New Roman" panose="02020603050405020304" pitchFamily="18" charset="0"/>
                <a:cs typeface="Times New Roman" panose="02020603050405020304" pitchFamily="18" charset="0"/>
              </a:rPr>
              <a:t>But, the entire problem of credit card fraud detection suffers from a problem of Imbalanced data (a very highly imbalanced data).</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60000"/>
              </a:lnSpc>
            </a:pPr>
            <a:r>
              <a:rPr lang="en-US" sz="2000" dirty="0" smtClean="0">
                <a:solidFill>
                  <a:srgbClr val="1C1C1C"/>
                </a:solidFill>
                <a:latin typeface="Times New Roman" panose="02020603050405020304" pitchFamily="18" charset="0"/>
                <a:cs typeface="Times New Roman" panose="02020603050405020304" pitchFamily="18" charset="0"/>
              </a:rPr>
              <a:t>This problem requires us to heavily process the data before training any machine learning model like Random Forest etc.</a:t>
            </a:r>
            <a:endParaRPr lang="en-US" sz="2000" dirty="0">
              <a:solidFill>
                <a:srgbClr val="1C1C1C"/>
              </a:solidFill>
              <a:latin typeface="Times New Roman" panose="02020603050405020304" pitchFamily="18" charset="0"/>
              <a:cs typeface="Times New Roman" panose="02020603050405020304" pitchFamily="18" charset="0"/>
            </a:endParaRPr>
          </a:p>
          <a:p>
            <a:pPr lvl="0" algn="just">
              <a:lnSpc>
                <a:spcPct val="160000"/>
              </a:lnSpc>
            </a:pPr>
            <a:endParaRPr lang="en-US" sz="2000" dirty="0">
              <a:solidFill>
                <a:srgbClr val="1C1C1C"/>
              </a:solidFill>
              <a:latin typeface="Times New Roman" panose="02020603050405020304" pitchFamily="18" charset="0"/>
              <a:cs typeface="Times New Roman" panose="02020603050405020304" pitchFamily="18" charset="0"/>
            </a:endParaRPr>
          </a:p>
          <a:p>
            <a:pPr algn="just">
              <a:lnSpc>
                <a:spcPct val="150000"/>
              </a:lnSpc>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Jupyter Notebook.</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buFont typeface="Symbol" panose="05050102010706020507" pitchFamily="18" charset="2"/>
              <a:buChar char=""/>
            </a:pP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CONCLUSION</a:t>
            </a:r>
            <a:br>
              <a:rPr lang="en-US" sz="2400" b="1" dirty="0" smtClean="0">
                <a:solidFill>
                  <a:srgbClr val="1C1C1C"/>
                </a:solidFill>
                <a:latin typeface="Times New Roman" panose="02020603050405020304" pitchFamily="18" charset="0"/>
                <a:cs typeface="Times New Roman" panose="02020603050405020304" pitchFamily="18" charset="0"/>
              </a:rPr>
            </a:b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indent="0">
              <a:lnSpc>
                <a:spcPct val="160000"/>
              </a:lnSpc>
              <a:buNone/>
            </a:pPr>
            <a:r>
              <a:rPr lang="en-US" sz="2000" dirty="0" smtClean="0">
                <a:solidFill>
                  <a:srgbClr val="1C1C1C"/>
                </a:solidFill>
                <a:latin typeface="Times New Roman" panose="02020603050405020304" pitchFamily="18" charset="0"/>
                <a:cs typeface="Times New Roman" panose="02020603050405020304" pitchFamily="18" charset="0"/>
              </a:rPr>
              <a:t>In this  project, we are using three machine learning algorithms like Decision Tree algorithm, Random forest algorithm and extreme gradient boosting algorithm for the detection of frauds in credit cards.</a:t>
            </a:r>
            <a:endParaRPr lang="en-US" sz="2000" dirty="0">
              <a:solidFill>
                <a:srgbClr val="1C1C1C"/>
              </a:solidFill>
              <a:latin typeface="Times New Roman" panose="02020603050405020304" pitchFamily="18" charset="0"/>
              <a:cs typeface="Times New Roman" panose="02020603050405020304" pitchFamily="18" charset="0"/>
            </a:endParaRPr>
          </a:p>
          <a:p>
            <a:pPr lvl="0" algn="just">
              <a:lnSpc>
                <a:spcPct val="160000"/>
              </a:lnSpc>
            </a:pPr>
            <a:endParaRPr lang="en-US" sz="2000" dirty="0">
              <a:solidFill>
                <a:srgbClr val="1C1C1C"/>
              </a:solidFill>
              <a:latin typeface="Times New Roman" panose="02020603050405020304" pitchFamily="18" charset="0"/>
              <a:cs typeface="Times New Roman" panose="02020603050405020304" pitchFamily="18" charset="0"/>
            </a:endParaRPr>
          </a:p>
          <a:p>
            <a:pPr algn="just">
              <a:lnSpc>
                <a:spcPct val="150000"/>
              </a:lnSpc>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68579" y="2265763"/>
            <a:ext cx="5789055" cy="2679725"/>
          </a:xfrm>
        </p:spPr>
        <p:txBody>
          <a:bodyPr/>
          <a:lstStyle/>
          <a:p>
            <a:pPr marL="76200" lvl="0" indent="0" algn="ctr">
              <a:lnSpc>
                <a:spcPct val="150000"/>
              </a:lnSpc>
              <a:spcBef>
                <a:spcPts val="0"/>
              </a:spcBef>
              <a:buNone/>
            </a:pPr>
            <a:r>
              <a:rPr lang="en-US" sz="8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rPr>
              <a:t>Thank You</a:t>
            </a:r>
            <a:endParaRPr lang="en-US" sz="8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lvl="0" algn="ctr">
              <a:lnSpc>
                <a:spcPct val="150000"/>
              </a:lnSpc>
              <a:spcBef>
                <a:spcPts val="0"/>
              </a:spcBef>
              <a:buFont typeface="Symbol" panose="05050102010706020507" pitchFamily="18" charset="2"/>
              <a:buChar char=""/>
            </a:pPr>
            <a:endParaRPr lang="en-US" sz="6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marL="0" indent="0" algn="ctr">
              <a:buNone/>
            </a:pPr>
            <a:endParaRPr lang="en-US" sz="6000" dirty="0">
              <a:solidFill>
                <a:srgbClr val="1C1C1C"/>
              </a:solidFill>
              <a:latin typeface="Buxton Sketch" panose="03080500000500000004" pitchFamily="66"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2374</Words>
  <Application>WPS Presentation</Application>
  <PresentationFormat>Widescreen</PresentationFormat>
  <Paragraphs>57</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Wingdings 3</vt:lpstr>
      <vt:lpstr>Symbol</vt:lpstr>
      <vt:lpstr>Arial</vt:lpstr>
      <vt:lpstr>Times New Roman</vt:lpstr>
      <vt:lpstr>Calibri</vt:lpstr>
      <vt:lpstr>Droid Sans Fallback</vt:lpstr>
      <vt:lpstr>Segoe Print</vt:lpstr>
      <vt:lpstr>Symbol</vt:lpstr>
      <vt:lpstr>Buxton Sketch</vt:lpstr>
      <vt:lpstr>Mongolian Baiti</vt:lpstr>
      <vt:lpstr>Trebuchet MS</vt:lpstr>
      <vt:lpstr>Microsoft YaHei</vt:lpstr>
      <vt:lpstr>Arial Unicode MS</vt:lpstr>
      <vt:lpstr>Facet</vt:lpstr>
      <vt:lpstr>PowerPoint 演示文稿</vt:lpstr>
      <vt:lpstr>INDEX</vt:lpstr>
      <vt:lpstr>OBJECTIVE</vt:lpstr>
      <vt:lpstr>ABSTRACT</vt:lpstr>
      <vt:lpstr>EXISTING METHOD</vt:lpstr>
      <vt:lpstr>SOFTWARE &amp; HARDWARE REQUIREMENTS</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super</cp:lastModifiedBy>
  <cp:revision>255</cp:revision>
  <dcterms:created xsi:type="dcterms:W3CDTF">2020-06-29T09:16:00Z</dcterms:created>
  <dcterms:modified xsi:type="dcterms:W3CDTF">2023-03-17T14:08:04Z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0955D14DCA58405AA0906A4A6D7E78EE</vt:lpwstr>
  </property>
  <property fmtid="{D5CDD505-2E9C-101B-9397-08002B2CF9AE}" pid="3" name="KSOProductBuildVer">
    <vt:lpwstr>1033-11.2.0.11219</vt:lpwstr>
  </property>
</Properties>
</file>