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93" r:id="rId2"/>
    <p:sldId id="294" r:id="rId3"/>
    <p:sldId id="257" r:id="rId4"/>
    <p:sldId id="264" r:id="rId5"/>
    <p:sldId id="259" r:id="rId6"/>
    <p:sldId id="261" r:id="rId7"/>
    <p:sldId id="258" r:id="rId8"/>
    <p:sldId id="260" r:id="rId9"/>
    <p:sldId id="262" r:id="rId10"/>
    <p:sldId id="263" r:id="rId11"/>
    <p:sldId id="265" r:id="rId12"/>
    <p:sldId id="266" r:id="rId13"/>
    <p:sldId id="295" r:id="rId14"/>
    <p:sldId id="267" r:id="rId15"/>
    <p:sldId id="269" r:id="rId16"/>
    <p:sldId id="268" r:id="rId17"/>
    <p:sldId id="270" r:id="rId18"/>
    <p:sldId id="271" r:id="rId19"/>
    <p:sldId id="273" r:id="rId20"/>
    <p:sldId id="272" r:id="rId21"/>
    <p:sldId id="290" r:id="rId22"/>
    <p:sldId id="292" r:id="rId23"/>
    <p:sldId id="274" r:id="rId24"/>
    <p:sldId id="277" r:id="rId25"/>
    <p:sldId id="281" r:id="rId26"/>
    <p:sldId id="286" r:id="rId27"/>
    <p:sldId id="287" r:id="rId28"/>
    <p:sldId id="288" r:id="rId29"/>
    <p:sldId id="289" r:id="rId30"/>
    <p:sldId id="278" r:id="rId31"/>
    <p:sldId id="279" r:id="rId32"/>
    <p:sldId id="280" r:id="rId33"/>
    <p:sldId id="282" r:id="rId34"/>
    <p:sldId id="283" r:id="rId35"/>
    <p:sldId id="284" r:id="rId36"/>
    <p:sldId id="285" r:id="rId3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1410" autoAdjust="0"/>
  </p:normalViewPr>
  <p:slideViewPr>
    <p:cSldViewPr snapToGrid="0">
      <p:cViewPr varScale="1">
        <p:scale>
          <a:sx n="48" d="100"/>
          <a:sy n="48" d="100"/>
        </p:scale>
        <p:origin x="136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E0D0677-E5B8-4477-9DB5-799849879D3C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34186A8-295C-4528-B129-23065B3D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Codd paper was published in 1970 and first relational </a:t>
            </a:r>
            <a:r>
              <a:rPr lang="en-US" dirty="0" err="1"/>
              <a:t>db</a:t>
            </a:r>
            <a:r>
              <a:rPr lang="en-US" dirty="0"/>
              <a:t> was released in 1980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186A8-295C-4528-B129-23065B3DE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26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Neo4j, Titan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186A8-295C-4528-B129-23065B3DE6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82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Ajinkya</a:t>
            </a:r>
          </a:p>
          <a:p>
            <a:endParaRPr lang="en-US" dirty="0"/>
          </a:p>
          <a:p>
            <a:r>
              <a:rPr lang="en-US" dirty="0"/>
              <a:t>1. my SQL for structured data storage like wall posts, user info etc.</a:t>
            </a:r>
            <a:br>
              <a:rPr lang="en-US" dirty="0"/>
            </a:br>
            <a:r>
              <a:rPr lang="en-US" dirty="0"/>
              <a:t>2. MEMCACHED, a memory caching system that is used to speed up dynamic database driven websites.</a:t>
            </a:r>
            <a:br>
              <a:rPr lang="en-US" dirty="0"/>
            </a:br>
            <a:r>
              <a:rPr lang="en-US" dirty="0"/>
              <a:t>3. Haystack for managing photos.</a:t>
            </a:r>
            <a:br>
              <a:rPr lang="en-US" dirty="0"/>
            </a:br>
            <a:r>
              <a:rPr lang="en-US" dirty="0"/>
              <a:t>4.Cassandra for inbox search.</a:t>
            </a:r>
            <a:br>
              <a:rPr lang="en-US" dirty="0"/>
            </a:br>
            <a:r>
              <a:rPr lang="en-US" dirty="0"/>
              <a:t>5. Varnish</a:t>
            </a:r>
            <a:br>
              <a:rPr lang="en-US" dirty="0"/>
            </a:br>
            <a:r>
              <a:rPr lang="en-US" dirty="0"/>
              <a:t>6. Hip hop for </a:t>
            </a:r>
            <a:r>
              <a:rPr lang="en-US" dirty="0" err="1"/>
              <a:t>php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7. </a:t>
            </a:r>
            <a:r>
              <a:rPr lang="en-US"/>
              <a:t>Scribe.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186A8-295C-4528-B129-23065B3DE6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66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 uses tabular data model, based on row and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186A8-295C-4528-B129-23065B3DE6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00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NoSQL started around 2000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186A8-295C-4528-B129-23065B3DE6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16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is getting doubled every 2 year and will double in every 8 hour by 2021. We are at zettabyte and last scale is yottabyte.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186A8-295C-4528-B129-23065B3DE6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81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just a hashtag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186A8-295C-4528-B129-23065B3DE6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19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Schema on write (NoSQL) vs Schema on read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186A8-295C-4528-B129-23065B3DE6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38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Dynamo, </a:t>
            </a:r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186A8-295C-4528-B129-23065B3DE6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47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Mongo, Couch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186A8-295C-4528-B129-23065B3DE6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21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Hadoop, Cassandra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186A8-295C-4528-B129-23065B3DE6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1E7A-84CE-4453-8FA3-ABB68183A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B9EE6-147C-4751-8856-470F2D75A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798A0-B657-494E-A79C-403B903B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EDEF-B0C5-4657-B066-008CE7368AD7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C24F3-16BD-459C-A392-240D6610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DF71F-4844-431A-AB84-1F0F9A44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9D75-DBB3-4BA4-A1B0-A50F485C8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1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7B578-684A-4BFF-A5D3-9CBCC8B8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72123-505F-44AA-9F97-1A24F3E92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2F7F8-CAB0-4E39-A6A6-7F546572E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EDEF-B0C5-4657-B066-008CE7368AD7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55A6A-2CA3-4DB2-93E7-53B54B25C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AB762-CCD9-469C-B1EB-49B16446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9D75-DBB3-4BA4-A1B0-A50F485C8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0B07-7023-411A-B295-8D357C37A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915AB-DCF9-4EB6-B77E-3C81C346C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05F05-D57B-4C3F-8B4A-C5942D85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EDEF-B0C5-4657-B066-008CE7368AD7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AD208-1E6C-4192-A0A9-1AC1CBB8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2F4DA-0311-454D-A999-71632983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9D75-DBB3-4BA4-A1B0-A50F485C8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0212-2752-41E2-ACD4-B1F03EE2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AD5AA-0A2C-4A3B-8858-EB6642908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1C62A-9C54-41E6-B3D0-2C2147EA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EDEF-B0C5-4657-B066-008CE7368AD7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98738-8B91-4D1E-A822-E8D8B687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601C4-32A5-4E98-88C7-FC89BECD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9D75-DBB3-4BA4-A1B0-A50F485C8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8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AC9B-FFB8-4CBD-855B-6E83D7E03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26F82-96AF-4AF6-92F9-4B0E58040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48636-F297-4DA4-98AB-384AC429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EDEF-B0C5-4657-B066-008CE7368AD7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FE7AF-5980-4074-A914-0CC7E9B3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94598-5C9A-4284-9EC9-BCC96ED8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9D75-DBB3-4BA4-A1B0-A50F485C8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4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68EF-F188-45CC-9F62-0FB57A6C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A6EA-3B40-49D0-B905-194492023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75821-FE96-466A-8FFE-BE92E1C2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79DA7-1CC2-4C79-82C2-48893D9D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EDEF-B0C5-4657-B066-008CE7368AD7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B9D96-BC7D-4D60-AD61-0729F46E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4878E-2785-4903-BBC0-BCEBC6A0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9D75-DBB3-4BA4-A1B0-A50F485C8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1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4674-DF89-42BD-83D3-EEBE04F1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36653-B0BB-42DE-854E-69C078D55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3C871-0A0E-4B7C-91DA-9CC3F9723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A67108-24CA-4955-9580-0E472D473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9C7897-A11C-4B65-BBDA-E90218726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5BD5D-4B78-4B07-A318-3B66C87E4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EDEF-B0C5-4657-B066-008CE7368AD7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B2EA3-6270-4E2A-A875-A4B8203D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539D8-E064-4536-BF3F-3D39632D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9D75-DBB3-4BA4-A1B0-A50F485C8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4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F5AD-9DF7-4012-BE51-4352D8FC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07D4B-8689-478C-82C1-A793F570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EDEF-B0C5-4657-B066-008CE7368AD7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2A489-F137-4BA7-8CEB-A03EE0711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2C0F5-9D72-4113-B6F6-1A7FFF8C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9D75-DBB3-4BA4-A1B0-A50F485C8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4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9F520-4E20-4CA7-91A0-750F0E89D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EDEF-B0C5-4657-B066-008CE7368AD7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E95483-DA46-4999-90E4-90D510D1D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A26B1-BCD0-4F9F-89D0-9682BC91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9D75-DBB3-4BA4-A1B0-A50F485C8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2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BE3F-33B9-4B01-81AD-7C4160293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B95E6-487E-41F4-85D3-D4EC49C01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CE3C8-1EB8-47BF-AF76-95B31D487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EEFCB-B0DB-4C69-8C05-4A42FBF2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EDEF-B0C5-4657-B066-008CE7368AD7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75A22-D829-4351-B235-B54ADFD5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09D56-09B6-4C1C-BCEE-D902D89E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9D75-DBB3-4BA4-A1B0-A50F485C8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7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C5A0-91A5-433D-8E93-1B4F7D7CC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5A8C1-9C6A-4BA8-8FB2-DC13609BC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8E24B-904A-4167-9145-6CB2127CA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CCB7D-291D-4793-A312-2AB86102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EDEF-B0C5-4657-B066-008CE7368AD7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A4E33-71DA-4625-B4F0-01908D339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33779-C149-4672-A4FA-971A9A2A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9D75-DBB3-4BA4-A1B0-A50F485C8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2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5BCCAB-238A-4400-9F24-79088A0B7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BC7A4-6D8A-4E2D-8FAE-04F536AD2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AB485-6212-456F-9819-17E768B4E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7EDEF-B0C5-4657-B066-008CE7368AD7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C2467-C3C7-4EA4-8AC4-034952067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3B7A3-325A-45C6-A1F8-BA7A4A916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59D75-DBB3-4BA4-A1B0-A50F485C83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e89d4ae2a1a920b8c326ad7a" descr="{&quot;HashCode&quot;:-305397311,&quot;Placement&quot;:&quot;Footer&quot;,&quot;Top&quot;:521.4884,&quot;Left&quot;:0.0,&quot;SlideWidth&quot;:960,&quot;SlideHeight&quot;:540}">
            <a:extLst>
              <a:ext uri="{FF2B5EF4-FFF2-40B4-BE49-F238E27FC236}">
                <a16:creationId xmlns:a16="http://schemas.microsoft.com/office/drawing/2014/main" id="{A5BCDD65-738B-4A1D-8C12-7D2104A06366}"/>
              </a:ext>
            </a:extLst>
          </p:cNvPr>
          <p:cNvSpPr txBox="1"/>
          <p:nvPr userDrawn="1"/>
        </p:nvSpPr>
        <p:spPr>
          <a:xfrm>
            <a:off x="0" y="6622903"/>
            <a:ext cx="1637987" cy="23509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737373"/>
                </a:solidFill>
                <a:latin typeface="FS Elliot Pro"/>
              </a:rPr>
              <a:t>Classification: Internal Use</a:t>
            </a:r>
          </a:p>
        </p:txBody>
      </p:sp>
    </p:spTree>
    <p:extLst>
      <p:ext uri="{BB962C8B-B14F-4D97-AF65-F5344CB8AC3E}">
        <p14:creationId xmlns:p14="http://schemas.microsoft.com/office/powerpoint/2010/main" val="41673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9CF7-9B64-4814-8961-A6D7FD738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9091" y="1205490"/>
            <a:ext cx="3334327" cy="2387600"/>
          </a:xfrm>
        </p:spPr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rgbClr val="FF0000"/>
                </a:solidFill>
                <a:latin typeface="Berlin Sans FB" panose="020E0602020502020306" pitchFamily="34" charset="0"/>
              </a:rPr>
              <a:t>No</a:t>
            </a:r>
            <a:r>
              <a:rPr lang="en-US" sz="7200" dirty="0">
                <a:latin typeface="Berlin Sans FB" panose="020E0602020502020306" pitchFamily="34" charset="0"/>
              </a:rPr>
              <a:t>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E73A1-FA08-4DAE-80B0-6792D9DAE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1810" y="4492103"/>
            <a:ext cx="4569980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Berlin Sans FB" panose="020E0602020502020306" pitchFamily="34" charset="0"/>
              </a:rPr>
              <a:t>Copy</a:t>
            </a:r>
            <a:r>
              <a:rPr lang="en-US" dirty="0">
                <a:solidFill>
                  <a:srgbClr val="FF0000"/>
                </a:solidFill>
                <a:latin typeface="Berlin Sans FB" panose="020E0602020502020306" pitchFamily="34" charset="0"/>
              </a:rPr>
              <a:t>Left</a:t>
            </a:r>
            <a:r>
              <a:rPr lang="en-US" dirty="0">
                <a:latin typeface="Berlin Sans FB" panose="020E0602020502020306" pitchFamily="34" charset="0"/>
              </a:rPr>
              <a:t>©</a:t>
            </a:r>
          </a:p>
          <a:p>
            <a:pPr algn="l"/>
            <a:r>
              <a:rPr lang="en-US" dirty="0">
                <a:latin typeface="Berlin Sans FB" panose="020E0602020502020306" pitchFamily="34" charset="0"/>
              </a:rPr>
              <a:t>   Ajinkya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1122CD-395A-41B9-961D-8087F370A8B3}"/>
              </a:ext>
            </a:extLst>
          </p:cNvPr>
          <p:cNvSpPr txBox="1">
            <a:spLocks/>
          </p:cNvSpPr>
          <p:nvPr/>
        </p:nvSpPr>
        <p:spPr>
          <a:xfrm>
            <a:off x="4322618" y="2817090"/>
            <a:ext cx="711200" cy="7019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600" dirty="0">
                <a:latin typeface="Berlin Sans FB" panose="020E0602020502020306" pitchFamily="34" charset="0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14138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FA6AAD-54E9-4AC7-90F5-45850F48C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883514"/>
            <a:ext cx="11687175" cy="56288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2E44EA-8DFE-404B-94C9-C10697C25E4B}"/>
              </a:ext>
            </a:extLst>
          </p:cNvPr>
          <p:cNvSpPr txBox="1"/>
          <p:nvPr/>
        </p:nvSpPr>
        <p:spPr>
          <a:xfrm>
            <a:off x="9658350" y="6428509"/>
            <a:ext cx="253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Source : Db-Engines.com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D6D9E9-198F-44D0-A069-7BE7E50B1547}"/>
              </a:ext>
            </a:extLst>
          </p:cNvPr>
          <p:cNvSpPr txBox="1"/>
          <p:nvPr/>
        </p:nvSpPr>
        <p:spPr>
          <a:xfrm>
            <a:off x="3933092" y="200758"/>
            <a:ext cx="5248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Berlin Sans FB" panose="020E0602020502020306" pitchFamily="34" charset="0"/>
              </a:rPr>
              <a:t>Popularity</a:t>
            </a:r>
            <a:r>
              <a:rPr lang="en-US" sz="3200" dirty="0">
                <a:latin typeface="Berlin Sans FB" panose="020E0602020502020306" pitchFamily="34" charset="0"/>
              </a:rPr>
              <a:t> of Databases…</a:t>
            </a:r>
          </a:p>
        </p:txBody>
      </p:sp>
    </p:spTree>
    <p:extLst>
      <p:ext uri="{BB962C8B-B14F-4D97-AF65-F5344CB8AC3E}">
        <p14:creationId xmlns:p14="http://schemas.microsoft.com/office/powerpoint/2010/main" val="1158183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AE731-72AF-49E5-95B1-9C5C41A16E0B}"/>
              </a:ext>
            </a:extLst>
          </p:cNvPr>
          <p:cNvSpPr txBox="1"/>
          <p:nvPr/>
        </p:nvSpPr>
        <p:spPr>
          <a:xfrm>
            <a:off x="2530763" y="2733964"/>
            <a:ext cx="83127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erlin Sans FB" panose="020E0602020502020306" pitchFamily="34" charset="0"/>
              </a:rPr>
              <a:t>Why are you </a:t>
            </a:r>
            <a:r>
              <a:rPr lang="en-US" sz="3200" dirty="0">
                <a:solidFill>
                  <a:srgbClr val="FF0000"/>
                </a:solidFill>
                <a:latin typeface="Berlin Sans FB" panose="020E0602020502020306" pitchFamily="34" charset="0"/>
              </a:rPr>
              <a:t>moving</a:t>
            </a:r>
            <a:r>
              <a:rPr lang="en-US" sz="3200" dirty="0">
                <a:latin typeface="Berlin Sans FB" panose="020E0602020502020306" pitchFamily="34" charset="0"/>
              </a:rPr>
              <a:t> away from me </a:t>
            </a:r>
            <a:r>
              <a:rPr lang="en-US" sz="3200" dirty="0">
                <a:latin typeface="Berlin Sans FB" panose="020E0602020502020306" pitchFamily="34" charset="0"/>
                <a:sym typeface="Wingdings" panose="05000000000000000000" pitchFamily="2" charset="2"/>
              </a:rPr>
              <a:t>?</a:t>
            </a:r>
          </a:p>
          <a:p>
            <a:r>
              <a:rPr lang="en-US" sz="3200" dirty="0">
                <a:latin typeface="Berlin Sans FB" panose="020E0602020502020306" pitchFamily="34" charset="0"/>
                <a:sym typeface="Wingdings" panose="05000000000000000000" pitchFamily="2" charset="2"/>
              </a:rPr>
              <a:t>				- Yours RDBMS</a:t>
            </a:r>
            <a:endParaRPr lang="en-US" sz="32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146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BA573-1F8F-44E4-A537-7368D64D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 panose="020E0602020502020306" pitchFamily="34" charset="0"/>
              </a:rPr>
              <a:t>Data is growing every </a:t>
            </a:r>
            <a:r>
              <a:rPr lang="en-US" strike="sngStrike" dirty="0">
                <a:latin typeface="Berlin Sans FB" panose="020E0602020502020306" pitchFamily="34" charset="0"/>
              </a:rPr>
              <a:t>day </a:t>
            </a:r>
            <a:r>
              <a:rPr lang="en-US" dirty="0">
                <a:solidFill>
                  <a:srgbClr val="FF0000"/>
                </a:solidFill>
                <a:latin typeface="Berlin Sans FB" panose="020E0602020502020306" pitchFamily="34" charset="0"/>
              </a:rPr>
              <a:t>second</a:t>
            </a:r>
            <a:r>
              <a:rPr lang="en-US" dirty="0">
                <a:latin typeface="Berlin Sans FB" panose="020E0602020502020306" pitchFamily="34" charset="0"/>
              </a:rPr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E3CBD-1391-4847-A8EE-214C29DCF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813" y="2059420"/>
            <a:ext cx="5681952" cy="3824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3EC2D4-A7CF-4D2E-9FE5-2BDC348E2C23}"/>
              </a:ext>
            </a:extLst>
          </p:cNvPr>
          <p:cNvSpPr txBox="1"/>
          <p:nvPr/>
        </p:nvSpPr>
        <p:spPr>
          <a:xfrm>
            <a:off x="8026400" y="6225309"/>
            <a:ext cx="212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Source : Cisco.com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1A406-EBC0-43E6-84D1-BD1F97F316F4}"/>
              </a:ext>
            </a:extLst>
          </p:cNvPr>
          <p:cNvCxnSpPr>
            <a:cxnSpLocks/>
          </p:cNvCxnSpPr>
          <p:nvPr/>
        </p:nvCxnSpPr>
        <p:spPr>
          <a:xfrm>
            <a:off x="6086764" y="1080655"/>
            <a:ext cx="101600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301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262A44-5F23-4BB9-9BA0-C56225188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64" y="698090"/>
            <a:ext cx="9763433" cy="551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1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81AB-FC00-40C7-86D0-ACE2E63BA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erlin Sans FB" panose="020E0602020502020306" pitchFamily="34" charset="0"/>
              </a:rPr>
              <a:t>Scaling relational DB is </a:t>
            </a:r>
            <a:r>
              <a:rPr lang="en-US" sz="4000" dirty="0">
                <a:solidFill>
                  <a:srgbClr val="FF0000"/>
                </a:solidFill>
                <a:latin typeface="Berlin Sans FB" panose="020E0602020502020306" pitchFamily="34" charset="0"/>
              </a:rPr>
              <a:t>Expensive</a:t>
            </a:r>
            <a:r>
              <a:rPr lang="en-US" sz="4000" dirty="0">
                <a:latin typeface="Berlin Sans FB" panose="020E0602020502020306" pitchFamily="34" charset="0"/>
              </a:rPr>
              <a:t>….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446278-409E-4ADA-97BB-366EAB9B0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543" y="2392218"/>
            <a:ext cx="1909330" cy="2797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B60D84-B04E-45D2-AC91-4F24855AF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439" y="2791979"/>
            <a:ext cx="1704975" cy="1809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8F6767-2F06-4F03-8751-B946C5E12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980" y="2392218"/>
            <a:ext cx="3190875" cy="275272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04D378-730F-4BC6-B086-8DCA47937197}"/>
              </a:ext>
            </a:extLst>
          </p:cNvPr>
          <p:cNvCxnSpPr/>
          <p:nvPr/>
        </p:nvCxnSpPr>
        <p:spPr>
          <a:xfrm>
            <a:off x="8950036" y="3508664"/>
            <a:ext cx="591128" cy="0"/>
          </a:xfrm>
          <a:prstGeom prst="line">
            <a:avLst/>
          </a:prstGeom>
          <a:ln w="920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71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28761E-E9A3-431F-A7BD-51766D93E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927" y="1293091"/>
            <a:ext cx="10363200" cy="54125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D87C5B-062B-4431-AB7D-C22B61288169}"/>
              </a:ext>
            </a:extLst>
          </p:cNvPr>
          <p:cNvSpPr txBox="1"/>
          <p:nvPr/>
        </p:nvSpPr>
        <p:spPr>
          <a:xfrm>
            <a:off x="2466108" y="1505527"/>
            <a:ext cx="2013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erlin Sans FB" panose="020E0602020502020306" pitchFamily="34" charset="0"/>
              </a:rPr>
              <a:t>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7CE512-831A-48F7-A34C-3276DCB2FE09}"/>
              </a:ext>
            </a:extLst>
          </p:cNvPr>
          <p:cNvSpPr txBox="1"/>
          <p:nvPr/>
        </p:nvSpPr>
        <p:spPr>
          <a:xfrm>
            <a:off x="7559963" y="514352"/>
            <a:ext cx="2941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erlin Sans FB" panose="020E0602020502020306" pitchFamily="34" charset="0"/>
              </a:rPr>
              <a:t>Relational DB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AA391B4-796A-4821-8A4F-02C6A612CEEB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6181725" y="1293091"/>
            <a:ext cx="22802" cy="5069609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86C1C8-E577-469D-8185-001F3EAA0B1B}"/>
              </a:ext>
            </a:extLst>
          </p:cNvPr>
          <p:cNvSpPr txBox="1"/>
          <p:nvPr/>
        </p:nvSpPr>
        <p:spPr>
          <a:xfrm>
            <a:off x="5686425" y="514352"/>
            <a:ext cx="2771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erlin Sans FB" panose="020E0602020502020306" pitchFamily="34" charset="0"/>
              </a:rPr>
              <a:t>ORM</a:t>
            </a:r>
          </a:p>
        </p:txBody>
      </p:sp>
    </p:spTree>
    <p:extLst>
      <p:ext uri="{BB962C8B-B14F-4D97-AF65-F5344CB8AC3E}">
        <p14:creationId xmlns:p14="http://schemas.microsoft.com/office/powerpoint/2010/main" val="377161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EDA2-399A-4890-AEDA-C8D1C6D2C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50" y="8760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erlin Sans FB" panose="020E0602020502020306" pitchFamily="34" charset="0"/>
              </a:rPr>
              <a:t>Things are changing fast, </a:t>
            </a:r>
            <a:r>
              <a:rPr lang="en-US" sz="4000" dirty="0">
                <a:solidFill>
                  <a:srgbClr val="FF0000"/>
                </a:solidFill>
                <a:latin typeface="Berlin Sans FB" panose="020E0602020502020306" pitchFamily="34" charset="0"/>
              </a:rPr>
              <a:t>really fast</a:t>
            </a:r>
            <a:r>
              <a:rPr lang="en-US" sz="4000" dirty="0">
                <a:latin typeface="Berlin Sans FB" panose="020E0602020502020306" pitchFamily="34" charset="0"/>
              </a:rPr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EAE397-BB59-474F-B167-3EAAE2282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413164"/>
            <a:ext cx="9613900" cy="512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3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B2B9CA0-5381-4B59-83B4-BE9D44866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337" y="2687782"/>
            <a:ext cx="2536281" cy="356307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CF9831-E0C8-439D-940B-848C6B3AD794}"/>
              </a:ext>
            </a:extLst>
          </p:cNvPr>
          <p:cNvSpPr txBox="1"/>
          <p:nvPr/>
        </p:nvSpPr>
        <p:spPr>
          <a:xfrm>
            <a:off x="4017818" y="1607127"/>
            <a:ext cx="4793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erlin Sans FB" panose="020E0602020502020306" pitchFamily="34" charset="0"/>
              </a:rPr>
              <a:t>NoSQL to </a:t>
            </a:r>
            <a:r>
              <a:rPr lang="en-US" sz="4000" dirty="0">
                <a:solidFill>
                  <a:srgbClr val="FF0000"/>
                </a:solidFill>
                <a:latin typeface="Berlin Sans FB" panose="020E0602020502020306" pitchFamily="34" charset="0"/>
              </a:rPr>
              <a:t>rescue</a:t>
            </a:r>
            <a:r>
              <a:rPr lang="en-US" sz="4000" dirty="0">
                <a:latin typeface="Berlin Sans FB" panose="020E0602020502020306" pitchFamily="34" charset="0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57573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FA8F1D-4702-408F-99A3-523882DDB30F}"/>
              </a:ext>
            </a:extLst>
          </p:cNvPr>
          <p:cNvSpPr txBox="1"/>
          <p:nvPr/>
        </p:nvSpPr>
        <p:spPr>
          <a:xfrm>
            <a:off x="4645891" y="2586181"/>
            <a:ext cx="4029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Berlin Sans FB" panose="020E0602020502020306" pitchFamily="34" charset="0"/>
              </a:rPr>
              <a:t>NoSQL</a:t>
            </a:r>
            <a:r>
              <a:rPr lang="en-US" sz="7200" dirty="0">
                <a:solidFill>
                  <a:srgbClr val="FF0000"/>
                </a:solidFill>
                <a:latin typeface="Berlin Sans FB" panose="020E0602020502020306" pitchFamily="34" charset="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2BF63F-3EC9-426C-914E-78CABC70064D}"/>
              </a:ext>
            </a:extLst>
          </p:cNvPr>
          <p:cNvSpPr txBox="1"/>
          <p:nvPr/>
        </p:nvSpPr>
        <p:spPr>
          <a:xfrm>
            <a:off x="4004785" y="2586180"/>
            <a:ext cx="4248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  <a:latin typeface="Berlin Sans FB" panose="020E0602020502020306" pitchFamily="34" charset="0"/>
              </a:rPr>
              <a:t>#</a:t>
            </a:r>
            <a:r>
              <a:rPr lang="en-US" sz="7200" dirty="0">
                <a:latin typeface="Berlin Sans FB" panose="020E0602020502020306" pitchFamily="34" charset="0"/>
              </a:rPr>
              <a:t>NoSQL</a:t>
            </a:r>
            <a:endParaRPr lang="en-US" sz="7200" dirty="0">
              <a:solidFill>
                <a:srgbClr val="FF0000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78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DA7CA6-B626-4CEB-A7A8-284F09F13024}"/>
              </a:ext>
            </a:extLst>
          </p:cNvPr>
          <p:cNvSpPr txBox="1"/>
          <p:nvPr/>
        </p:nvSpPr>
        <p:spPr>
          <a:xfrm>
            <a:off x="2714625" y="1752600"/>
            <a:ext cx="104108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Berlin Sans FB" panose="020E0602020502020306" pitchFamily="34" charset="0"/>
              </a:rPr>
              <a:t>NoSQL</a:t>
            </a:r>
            <a:r>
              <a:rPr lang="en-US" sz="3200" dirty="0">
                <a:latin typeface="Berlin Sans FB" panose="020E0602020502020306" pitchFamily="34" charset="0"/>
              </a:rPr>
              <a:t>….</a:t>
            </a:r>
          </a:p>
          <a:p>
            <a:endParaRPr lang="en-US" sz="3200" dirty="0">
              <a:latin typeface="Berlin Sans FB" panose="020E0602020502020306" pitchFamily="34" charset="0"/>
            </a:endParaRPr>
          </a:p>
          <a:p>
            <a:pPr marL="342900" indent="-342900">
              <a:buAutoNum type="arabicPeriod"/>
            </a:pPr>
            <a:r>
              <a:rPr lang="en-US" sz="3200" dirty="0">
                <a:latin typeface="Berlin Sans FB" panose="020E0602020502020306" pitchFamily="34" charset="0"/>
              </a:rPr>
              <a:t>No Relational and no SQL</a:t>
            </a:r>
          </a:p>
          <a:p>
            <a:pPr marL="342900" indent="-342900">
              <a:buAutoNum type="arabicPeriod"/>
            </a:pPr>
            <a:r>
              <a:rPr lang="en-US" sz="3200" dirty="0">
                <a:latin typeface="Berlin Sans FB" panose="020E0602020502020306" pitchFamily="34" charset="0"/>
              </a:rPr>
              <a:t>Designed to run on a cluster</a:t>
            </a:r>
          </a:p>
          <a:p>
            <a:pPr marL="342900" indent="-342900">
              <a:buAutoNum type="arabicPeriod"/>
            </a:pPr>
            <a:r>
              <a:rPr lang="en-US" sz="3200" dirty="0">
                <a:latin typeface="Berlin Sans FB" panose="020E0602020502020306" pitchFamily="34" charset="0"/>
              </a:rPr>
              <a:t>Don’t have fixed schema</a:t>
            </a:r>
          </a:p>
          <a:p>
            <a:pPr marL="342900" indent="-342900">
              <a:buAutoNum type="arabicPeriod"/>
            </a:pPr>
            <a:r>
              <a:rPr lang="en-US" sz="3200" dirty="0">
                <a:latin typeface="Berlin Sans FB" panose="020E0602020502020306" pitchFamily="34" charset="0"/>
              </a:rPr>
              <a:t>Tend to be open source</a:t>
            </a:r>
          </a:p>
        </p:txBody>
      </p:sp>
    </p:spTree>
    <p:extLst>
      <p:ext uri="{BB962C8B-B14F-4D97-AF65-F5344CB8AC3E}">
        <p14:creationId xmlns:p14="http://schemas.microsoft.com/office/powerpoint/2010/main" val="305987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B64C63-8826-4AC3-A31F-BD3F2F589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090" y="1769806"/>
            <a:ext cx="7374194" cy="4365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F3228E-AC4A-4043-A285-148C9364E2C1}"/>
              </a:ext>
            </a:extLst>
          </p:cNvPr>
          <p:cNvSpPr txBox="1"/>
          <p:nvPr/>
        </p:nvSpPr>
        <p:spPr>
          <a:xfrm>
            <a:off x="3893574" y="412955"/>
            <a:ext cx="5161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erlin Sans FB" panose="020E0602020502020306" pitchFamily="34" charset="0"/>
              </a:rPr>
              <a:t>You are the </a:t>
            </a:r>
            <a:r>
              <a:rPr lang="en-US" sz="4000" dirty="0">
                <a:solidFill>
                  <a:srgbClr val="FF0000"/>
                </a:solidFill>
                <a:latin typeface="Berlin Sans FB" panose="020E0602020502020306" pitchFamily="34" charset="0"/>
              </a:rPr>
              <a:t>CTO</a:t>
            </a:r>
            <a:r>
              <a:rPr lang="en-US" sz="4000" dirty="0">
                <a:latin typeface="Berlin Sans FB" panose="020E0602020502020306" pitchFamily="34" charset="0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660756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6876-3116-4DC0-B5F4-E7BC06B8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 panose="020E0602020502020306" pitchFamily="34" charset="0"/>
              </a:rPr>
              <a:t>NoSQL is made to </a:t>
            </a:r>
            <a:r>
              <a:rPr lang="en-US" dirty="0">
                <a:solidFill>
                  <a:srgbClr val="FF0000"/>
                </a:solidFill>
                <a:latin typeface="Berlin Sans FB" panose="020E0602020502020306" pitchFamily="34" charset="0"/>
              </a:rPr>
              <a:t>scale</a:t>
            </a:r>
            <a:r>
              <a:rPr lang="en-US" dirty="0">
                <a:latin typeface="Berlin Sans FB" panose="020E0602020502020306" pitchFamily="34" charset="0"/>
              </a:rPr>
              <a:t>….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A1AF5B3-D5A1-4285-BE8E-1668371B2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828801"/>
            <a:ext cx="9845964" cy="4348162"/>
          </a:xfrm>
        </p:spPr>
      </p:pic>
    </p:spTree>
    <p:extLst>
      <p:ext uri="{BB962C8B-B14F-4D97-AF65-F5344CB8AC3E}">
        <p14:creationId xmlns:p14="http://schemas.microsoft.com/office/powerpoint/2010/main" val="1081827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78E1-2850-4768-A645-EA92390A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erlin Sans FB" panose="020E0602020502020306" pitchFamily="34" charset="0"/>
              </a:rPr>
              <a:t>NoSQL are </a:t>
            </a:r>
            <a:r>
              <a:rPr lang="en-US" sz="4000" dirty="0">
                <a:solidFill>
                  <a:srgbClr val="FF0000"/>
                </a:solidFill>
                <a:latin typeface="Berlin Sans FB" panose="020E0602020502020306" pitchFamily="34" charset="0"/>
              </a:rPr>
              <a:t>Schema – Less</a:t>
            </a:r>
            <a:r>
              <a:rPr lang="en-US" sz="4000" dirty="0">
                <a:latin typeface="Berlin Sans FB" panose="020E0602020502020306" pitchFamily="34" charset="0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F6BCD-EBA1-4450-9DB1-78E702210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564" y="2124363"/>
            <a:ext cx="9026236" cy="4052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Berlin Sans FB" panose="020E0602020502020306" pitchFamily="34" charset="0"/>
              </a:rPr>
              <a:t>Don’t enforce rigid schema</a:t>
            </a:r>
          </a:p>
          <a:p>
            <a:pPr marL="0" indent="0">
              <a:buNone/>
            </a:pPr>
            <a:r>
              <a:rPr lang="en-US" sz="4000" dirty="0">
                <a:latin typeface="Berlin Sans FB" panose="020E0602020502020306" pitchFamily="34" charset="0"/>
              </a:rPr>
              <a:t>Don’t enforce strict type limitation</a:t>
            </a:r>
          </a:p>
          <a:p>
            <a:pPr marL="0" indent="0">
              <a:buNone/>
            </a:pPr>
            <a:r>
              <a:rPr lang="en-US" sz="4000" dirty="0">
                <a:latin typeface="Berlin Sans FB" panose="020E0602020502020306" pitchFamily="34" charset="0"/>
              </a:rPr>
              <a:t>Models business usage</a:t>
            </a:r>
          </a:p>
        </p:txBody>
      </p:sp>
    </p:spTree>
    <p:extLst>
      <p:ext uri="{BB962C8B-B14F-4D97-AF65-F5344CB8AC3E}">
        <p14:creationId xmlns:p14="http://schemas.microsoft.com/office/powerpoint/2010/main" val="3698457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BF9483-7667-4ABE-84C5-C37080CF1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045" y="1614775"/>
            <a:ext cx="3283974" cy="38254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55A659-A525-4777-8DD8-B7E04043E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019" y="1304926"/>
            <a:ext cx="4237704" cy="546735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81B2EBB-5722-40EE-A958-A760764083D7}"/>
              </a:ext>
            </a:extLst>
          </p:cNvPr>
          <p:cNvSpPr/>
          <p:nvPr/>
        </p:nvSpPr>
        <p:spPr>
          <a:xfrm>
            <a:off x="5043055" y="2946401"/>
            <a:ext cx="1607127" cy="6742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D904E6-ABD9-49D8-90EA-4F1091E0F8AA}"/>
              </a:ext>
            </a:extLst>
          </p:cNvPr>
          <p:cNvSpPr txBox="1"/>
          <p:nvPr/>
        </p:nvSpPr>
        <p:spPr>
          <a:xfrm>
            <a:off x="8709100" y="661873"/>
            <a:ext cx="1339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rlin Sans FB" panose="020E0602020502020306" pitchFamily="34" charset="0"/>
              </a:rPr>
              <a:t>Relational</a:t>
            </a:r>
            <a:r>
              <a:rPr lang="en-US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30C8BE-DEE0-45D6-83A5-A55B8A18E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1214" y="1304926"/>
            <a:ext cx="3955044" cy="47910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5D1E5F-1776-4E2C-A629-28571B9DC258}"/>
              </a:ext>
            </a:extLst>
          </p:cNvPr>
          <p:cNvSpPr txBox="1"/>
          <p:nvPr/>
        </p:nvSpPr>
        <p:spPr>
          <a:xfrm>
            <a:off x="8816110" y="661873"/>
            <a:ext cx="1754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rlin Sans FB" panose="020E0602020502020306" pitchFamily="34" charset="0"/>
              </a:rPr>
              <a:t>NoSQL</a:t>
            </a: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C13FA8-28E8-4A1F-A9E7-7DDA0B1A132F}"/>
              </a:ext>
            </a:extLst>
          </p:cNvPr>
          <p:cNvSpPr txBox="1"/>
          <p:nvPr/>
        </p:nvSpPr>
        <p:spPr>
          <a:xfrm>
            <a:off x="5822634" y="2775696"/>
            <a:ext cx="1782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Berlin Sans FB" panose="020E0602020502020306" pitchFamily="34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66565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29623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5444 0.0004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27" y="2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44444E-6 L -0.53412 -0.0018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0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11" grpId="2"/>
      <p:bldP spid="14" grpId="0"/>
      <p:bldP spid="14" grpId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EBB8F5-CEE0-4EE0-A14D-E1972A455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73" y="1745673"/>
            <a:ext cx="9984509" cy="45367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32F7E7-978A-4E84-A30B-BA6BB022A4A6}"/>
              </a:ext>
            </a:extLst>
          </p:cNvPr>
          <p:cNvSpPr txBox="1"/>
          <p:nvPr/>
        </p:nvSpPr>
        <p:spPr>
          <a:xfrm>
            <a:off x="646546" y="526473"/>
            <a:ext cx="7426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erlin Sans FB" panose="020E0602020502020306" pitchFamily="34" charset="0"/>
              </a:rPr>
              <a:t>No more Object – Relational </a:t>
            </a:r>
            <a:r>
              <a:rPr lang="en-US" sz="3200" dirty="0">
                <a:solidFill>
                  <a:srgbClr val="FF0000"/>
                </a:solidFill>
                <a:latin typeface="Berlin Sans FB" panose="020E0602020502020306" pitchFamily="34" charset="0"/>
              </a:rPr>
              <a:t>mismatch</a:t>
            </a:r>
            <a:r>
              <a:rPr lang="en-US" sz="3200" dirty="0">
                <a:latin typeface="Berlin Sans FB" panose="020E0602020502020306" pitchFamily="34" charset="0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941496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625600"/>
            <a:ext cx="9605819" cy="45865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D5A686-27BF-4DBC-84AF-D4A125C073C1}"/>
              </a:ext>
            </a:extLst>
          </p:cNvPr>
          <p:cNvSpPr txBox="1"/>
          <p:nvPr/>
        </p:nvSpPr>
        <p:spPr>
          <a:xfrm>
            <a:off x="942108" y="600363"/>
            <a:ext cx="7204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erlin Sans FB" panose="020E0602020502020306" pitchFamily="34" charset="0"/>
              </a:rPr>
              <a:t>Adapt to </a:t>
            </a:r>
            <a:r>
              <a:rPr lang="en-US" sz="3200" dirty="0">
                <a:solidFill>
                  <a:srgbClr val="FF0000"/>
                </a:solidFill>
                <a:latin typeface="Berlin Sans FB" panose="020E0602020502020306" pitchFamily="34" charset="0"/>
              </a:rPr>
              <a:t>changes</a:t>
            </a:r>
            <a:r>
              <a:rPr lang="en-US" sz="3200" dirty="0">
                <a:latin typeface="Berlin Sans FB" panose="020E0602020502020306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0062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B722-3A2F-477E-B272-EA923E13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046" y="72854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erlin Sans FB" panose="020E0602020502020306" pitchFamily="34" charset="0"/>
              </a:rPr>
              <a:t>Types</a:t>
            </a:r>
            <a:r>
              <a:rPr lang="en-US" dirty="0">
                <a:latin typeface="Berlin Sans FB" panose="020E0602020502020306" pitchFamily="34" charset="0"/>
              </a:rPr>
              <a:t> of NoSQL Db…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3EA6C0-F14C-4561-9970-614E15C1B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108" y="2543907"/>
            <a:ext cx="9114692" cy="3633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Berlin Sans FB" panose="020E0602020502020306" pitchFamily="34" charset="0"/>
              </a:rPr>
              <a:t>Key – Value</a:t>
            </a:r>
          </a:p>
          <a:p>
            <a:pPr marL="0" indent="0">
              <a:buNone/>
            </a:pPr>
            <a:r>
              <a:rPr lang="en-US" sz="3200" dirty="0">
                <a:latin typeface="Berlin Sans FB" panose="020E0602020502020306" pitchFamily="34" charset="0"/>
              </a:rPr>
              <a:t>Document Store</a:t>
            </a:r>
          </a:p>
          <a:p>
            <a:pPr marL="0" indent="0">
              <a:buNone/>
            </a:pPr>
            <a:r>
              <a:rPr lang="en-US" sz="3200" dirty="0">
                <a:latin typeface="Berlin Sans FB" panose="020E0602020502020306" pitchFamily="34" charset="0"/>
              </a:rPr>
              <a:t>Column store</a:t>
            </a:r>
          </a:p>
          <a:p>
            <a:pPr marL="0" indent="0">
              <a:buNone/>
            </a:pPr>
            <a:r>
              <a:rPr lang="en-US" sz="3200" dirty="0">
                <a:latin typeface="Berlin Sans FB" panose="020E0602020502020306" pitchFamily="34" charset="0"/>
              </a:rPr>
              <a:t>Graph</a:t>
            </a:r>
          </a:p>
          <a:p>
            <a:pPr marL="0" indent="0">
              <a:buNone/>
            </a:pPr>
            <a:r>
              <a:rPr lang="en-US" sz="3200" dirty="0">
                <a:latin typeface="Berlin Sans FB" panose="020E0602020502020306" pitchFamily="34" charset="0"/>
              </a:rPr>
              <a:t>Multi Model</a:t>
            </a:r>
          </a:p>
        </p:txBody>
      </p:sp>
    </p:spTree>
    <p:extLst>
      <p:ext uri="{BB962C8B-B14F-4D97-AF65-F5344CB8AC3E}">
        <p14:creationId xmlns:p14="http://schemas.microsoft.com/office/powerpoint/2010/main" val="4128582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5855ED-B5F9-46DE-8701-6ED3121E81A4}"/>
              </a:ext>
            </a:extLst>
          </p:cNvPr>
          <p:cNvSpPr txBox="1">
            <a:spLocks/>
          </p:cNvSpPr>
          <p:nvPr/>
        </p:nvSpPr>
        <p:spPr>
          <a:xfrm>
            <a:off x="1370960" y="5729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erlin Sans FB" panose="020E0602020502020306" pitchFamily="34" charset="0"/>
              </a:rPr>
              <a:t>Key – Value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C18EB-A92E-4642-9206-5C5F1FE2A6E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07631" y="2115127"/>
            <a:ext cx="9242259" cy="371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80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773E16-2CC5-4245-BAC1-786F65C1DDFB}"/>
              </a:ext>
            </a:extLst>
          </p:cNvPr>
          <p:cNvSpPr txBox="1">
            <a:spLocks/>
          </p:cNvSpPr>
          <p:nvPr/>
        </p:nvSpPr>
        <p:spPr>
          <a:xfrm>
            <a:off x="926124" y="3399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erlin Sans FB" panose="020E0602020502020306" pitchFamily="34" charset="0"/>
              </a:rPr>
              <a:t> Document Store 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CA15B7-BDBF-49AF-A580-FE76632664A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14246" y="1884484"/>
            <a:ext cx="671732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90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4B3A20-4BCD-48DE-A9F7-4137E53245B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8654" y="1422401"/>
            <a:ext cx="8580581" cy="498763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B07B05F-1575-481A-964F-0B034B5F625F}"/>
              </a:ext>
            </a:extLst>
          </p:cNvPr>
          <p:cNvSpPr txBox="1">
            <a:spLocks/>
          </p:cNvSpPr>
          <p:nvPr/>
        </p:nvSpPr>
        <p:spPr>
          <a:xfrm>
            <a:off x="874968" y="316170"/>
            <a:ext cx="10515600" cy="808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erlin Sans FB" panose="020E0602020502020306" pitchFamily="34" charset="0"/>
              </a:rPr>
              <a:t> Column Store …</a:t>
            </a:r>
          </a:p>
        </p:txBody>
      </p:sp>
    </p:spTree>
    <p:extLst>
      <p:ext uri="{BB962C8B-B14F-4D97-AF65-F5344CB8AC3E}">
        <p14:creationId xmlns:p14="http://schemas.microsoft.com/office/powerpoint/2010/main" val="2461371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8EE51A-6155-470C-B489-BD04164F53D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93643" y="1440474"/>
            <a:ext cx="7419975" cy="49149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08BF585-604D-48A9-B6E1-15E21E12A386}"/>
              </a:ext>
            </a:extLst>
          </p:cNvPr>
          <p:cNvSpPr txBox="1">
            <a:spLocks/>
          </p:cNvSpPr>
          <p:nvPr/>
        </p:nvSpPr>
        <p:spPr>
          <a:xfrm>
            <a:off x="1676400" y="1036028"/>
            <a:ext cx="10515600" cy="808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erlin Sans FB" panose="020E0602020502020306" pitchFamily="34" charset="0"/>
              </a:rPr>
              <a:t>Graph …</a:t>
            </a:r>
          </a:p>
        </p:txBody>
      </p:sp>
    </p:spTree>
    <p:extLst>
      <p:ext uri="{BB962C8B-B14F-4D97-AF65-F5344CB8AC3E}">
        <p14:creationId xmlns:p14="http://schemas.microsoft.com/office/powerpoint/2010/main" val="230356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B4CB4-5D60-4895-A609-7732B863A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2436" y="2615694"/>
            <a:ext cx="4451927" cy="8133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>
                <a:latin typeface="Berlin Sans FB" panose="020E0602020502020306" pitchFamily="34" charset="0"/>
              </a:rPr>
              <a:t>Before NoSQL</a:t>
            </a:r>
            <a:r>
              <a:rPr lang="en-US" sz="4800" dirty="0">
                <a:solidFill>
                  <a:srgbClr val="FF0000"/>
                </a:solidFill>
                <a:latin typeface="Berlin Sans FB" panose="020E0602020502020306" pitchFamily="34" charset="0"/>
              </a:rPr>
              <a:t>?</a:t>
            </a:r>
          </a:p>
        </p:txBody>
      </p:sp>
      <p:sp>
        <p:nvSpPr>
          <p:cNvPr id="14" name="AutoShape 6" descr="Image result for postgresql">
            <a:extLst>
              <a:ext uri="{FF2B5EF4-FFF2-40B4-BE49-F238E27FC236}">
                <a16:creationId xmlns:a16="http://schemas.microsoft.com/office/drawing/2014/main" id="{88532234-BBBD-4671-A958-8923D4374B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44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0B84B5-0B65-44DF-BB7E-4DE476FAC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609" y="3196937"/>
            <a:ext cx="1905000" cy="190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210B1E-09B8-461E-9969-7291C1C0A9CA}"/>
              </a:ext>
            </a:extLst>
          </p:cNvPr>
          <p:cNvSpPr txBox="1"/>
          <p:nvPr/>
        </p:nvSpPr>
        <p:spPr>
          <a:xfrm>
            <a:off x="3657600" y="1902690"/>
            <a:ext cx="5698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erlin Sans FB" panose="020E0602020502020306" pitchFamily="34" charset="0"/>
              </a:rPr>
              <a:t>NoSQL a silver bullet</a:t>
            </a:r>
            <a:r>
              <a:rPr lang="en-US" sz="4000" dirty="0">
                <a:solidFill>
                  <a:srgbClr val="FF0000"/>
                </a:solidFill>
                <a:latin typeface="Berlin Sans FB" panose="020E0602020502020306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41631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C9DD-3A59-4E10-BCC6-71A2A7AC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01" y="594258"/>
            <a:ext cx="6758354" cy="830629"/>
          </a:xfrm>
        </p:spPr>
        <p:txBody>
          <a:bodyPr/>
          <a:lstStyle/>
          <a:p>
            <a:r>
              <a:rPr lang="en-US" dirty="0">
                <a:latin typeface="Berlin Sans FB" panose="020E0602020502020306" pitchFamily="34" charset="0"/>
              </a:rPr>
              <a:t>Flexibility vs </a:t>
            </a:r>
            <a:r>
              <a:rPr lang="en-US" dirty="0">
                <a:solidFill>
                  <a:srgbClr val="FF0000"/>
                </a:solidFill>
                <a:latin typeface="Berlin Sans FB" panose="020E0602020502020306" pitchFamily="34" charset="0"/>
              </a:rPr>
              <a:t>Consistency</a:t>
            </a:r>
            <a:r>
              <a:rPr lang="en-US" dirty="0">
                <a:latin typeface="Berlin Sans FB" panose="020E0602020502020306" pitchFamily="34" charset="0"/>
              </a:rPr>
              <a:t>…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6F4CB2E-6988-4385-B056-193D100F4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902691"/>
            <a:ext cx="9753599" cy="4211781"/>
          </a:xfrm>
        </p:spPr>
      </p:pic>
    </p:spTree>
    <p:extLst>
      <p:ext uri="{BB962C8B-B14F-4D97-AF65-F5344CB8AC3E}">
        <p14:creationId xmlns:p14="http://schemas.microsoft.com/office/powerpoint/2010/main" val="3100462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DE9B3-40BE-4FFF-943F-D3A154375EBA}"/>
              </a:ext>
            </a:extLst>
          </p:cNvPr>
          <p:cNvSpPr txBox="1"/>
          <p:nvPr/>
        </p:nvSpPr>
        <p:spPr>
          <a:xfrm>
            <a:off x="2636627" y="2767357"/>
            <a:ext cx="75830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erlin Sans FB" panose="020E0602020502020306" pitchFamily="34" charset="0"/>
              </a:rPr>
              <a:t>Relations model is still relevant</a:t>
            </a:r>
          </a:p>
          <a:p>
            <a:r>
              <a:rPr lang="en-US" sz="4000" dirty="0">
                <a:latin typeface="Berlin Sans FB" panose="020E0602020502020306" pitchFamily="34" charset="0"/>
              </a:rPr>
              <a:t>Tools</a:t>
            </a:r>
          </a:p>
          <a:p>
            <a:r>
              <a:rPr lang="en-US" sz="4000" dirty="0">
                <a:latin typeface="Berlin Sans FB" panose="020E0602020502020306" pitchFamily="34" charset="0"/>
              </a:rPr>
              <a:t>Familiarity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87817A-33FF-4E68-BA85-71FEB7AC9ECB}"/>
              </a:ext>
            </a:extLst>
          </p:cNvPr>
          <p:cNvSpPr txBox="1"/>
          <p:nvPr/>
        </p:nvSpPr>
        <p:spPr>
          <a:xfrm>
            <a:off x="1497713" y="1563388"/>
            <a:ext cx="2771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Berlin Sans FB" panose="020E0602020502020306" pitchFamily="34" charset="0"/>
              </a:rPr>
              <a:t>And</a:t>
            </a:r>
            <a:r>
              <a:rPr lang="en-US" sz="5400" dirty="0">
                <a:latin typeface="Berlin Sans FB" panose="020E0602020502020306" pitchFamily="34" charset="0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819734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FC40D-0F61-42EB-A74C-1606CA8A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10" y="549852"/>
            <a:ext cx="6578600" cy="1325563"/>
          </a:xfrm>
        </p:spPr>
        <p:txBody>
          <a:bodyPr/>
          <a:lstStyle/>
          <a:p>
            <a:r>
              <a:rPr lang="en-US" dirty="0">
                <a:latin typeface="Berlin Sans FB" panose="020E0602020502020306" pitchFamily="34" charset="0"/>
              </a:rPr>
              <a:t>What is </a:t>
            </a:r>
            <a:r>
              <a:rPr lang="en-US" dirty="0">
                <a:solidFill>
                  <a:srgbClr val="FF0000"/>
                </a:solidFill>
                <a:latin typeface="Berlin Sans FB" panose="020E0602020502020306" pitchFamily="34" charset="0"/>
              </a:rPr>
              <a:t>next</a:t>
            </a:r>
            <a:r>
              <a:rPr lang="en-US" dirty="0">
                <a:latin typeface="Berlin Sans FB" panose="020E0602020502020306" pitchFamily="34" charset="0"/>
              </a:rPr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FC2128-824D-4AD4-A2DF-8F870EE59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10" y="1782833"/>
            <a:ext cx="10427854" cy="4479421"/>
          </a:xfrm>
        </p:spPr>
      </p:pic>
    </p:spTree>
    <p:extLst>
      <p:ext uri="{BB962C8B-B14F-4D97-AF65-F5344CB8AC3E}">
        <p14:creationId xmlns:p14="http://schemas.microsoft.com/office/powerpoint/2010/main" val="6472575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9047C2-E67B-4EF8-BC4D-4D8F20149BA4}"/>
              </a:ext>
            </a:extLst>
          </p:cNvPr>
          <p:cNvSpPr txBox="1"/>
          <p:nvPr/>
        </p:nvSpPr>
        <p:spPr>
          <a:xfrm>
            <a:off x="1126835" y="2567709"/>
            <a:ext cx="10335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Berlin Sans FB" panose="020E0602020502020306" pitchFamily="34" charset="0"/>
              </a:rPr>
              <a:t>Polyglot Persistence</a:t>
            </a:r>
            <a:r>
              <a:rPr lang="en-US" sz="4000" dirty="0">
                <a:latin typeface="Berlin Sans FB" panose="020E0602020502020306" pitchFamily="34" charset="0"/>
              </a:rPr>
              <a:t> might be the next thing!!!</a:t>
            </a:r>
          </a:p>
        </p:txBody>
      </p:sp>
    </p:spTree>
    <p:extLst>
      <p:ext uri="{BB962C8B-B14F-4D97-AF65-F5344CB8AC3E}">
        <p14:creationId xmlns:p14="http://schemas.microsoft.com/office/powerpoint/2010/main" val="517990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8D730A-611F-4621-9CC8-DC0B62670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1" y="581891"/>
            <a:ext cx="11582400" cy="55510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72A1F1-8BB7-4628-AF0F-D53751890877}"/>
              </a:ext>
            </a:extLst>
          </p:cNvPr>
          <p:cNvSpPr txBox="1"/>
          <p:nvPr/>
        </p:nvSpPr>
        <p:spPr>
          <a:xfrm>
            <a:off x="8451273" y="6132945"/>
            <a:ext cx="285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MartinFowler.com</a:t>
            </a:r>
          </a:p>
        </p:txBody>
      </p:sp>
    </p:spTree>
    <p:extLst>
      <p:ext uri="{BB962C8B-B14F-4D97-AF65-F5344CB8AC3E}">
        <p14:creationId xmlns:p14="http://schemas.microsoft.com/office/powerpoint/2010/main" val="1952394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B2143-270B-4938-AB81-BB5264A54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568" y="482356"/>
            <a:ext cx="177018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0" dirty="0">
                <a:latin typeface="Berlin Sans FB" panose="020E0602020502020306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0964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B4CB4-5D60-4895-A609-7732B863A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6839" y="1980187"/>
            <a:ext cx="4996870" cy="5136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>
                <a:latin typeface="Berlin Sans FB" panose="020E0602020502020306" pitchFamily="34" charset="0"/>
              </a:rPr>
              <a:t>Relational &amp; SQL</a:t>
            </a:r>
            <a:r>
              <a:rPr lang="en-US" sz="4400" dirty="0">
                <a:solidFill>
                  <a:srgbClr val="FF0000"/>
                </a:solidFill>
                <a:latin typeface="Berlin Sans FB" panose="020E0602020502020306" pitchFamily="34" charset="0"/>
              </a:rPr>
              <a:t>!!!</a:t>
            </a:r>
          </a:p>
        </p:txBody>
      </p:sp>
      <p:sp>
        <p:nvSpPr>
          <p:cNvPr id="14" name="AutoShape 6" descr="Image result for postgresql">
            <a:extLst>
              <a:ext uri="{FF2B5EF4-FFF2-40B4-BE49-F238E27FC236}">
                <a16:creationId xmlns:a16="http://schemas.microsoft.com/office/drawing/2014/main" id="{88532234-BBBD-4671-A958-8923D4374B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03457" y="221441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185B2-99B6-4345-BF85-BDEC65D57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269" y="3125206"/>
            <a:ext cx="20859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3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B1FF0F-8AA3-4B82-BBA3-8D8226573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19" y="2171700"/>
            <a:ext cx="8133081" cy="31202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00B54D-D246-4034-8C78-FA833EC814E9}"/>
              </a:ext>
            </a:extLst>
          </p:cNvPr>
          <p:cNvSpPr/>
          <p:nvPr/>
        </p:nvSpPr>
        <p:spPr>
          <a:xfrm>
            <a:off x="2529840" y="3261360"/>
            <a:ext cx="7205287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DEAA8-AF49-4297-BF01-04D2C14BF764}"/>
              </a:ext>
            </a:extLst>
          </p:cNvPr>
          <p:cNvSpPr txBox="1"/>
          <p:nvPr/>
        </p:nvSpPr>
        <p:spPr>
          <a:xfrm>
            <a:off x="563880" y="3273028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Record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EC9B80-EBEA-4A80-8D1A-59E912B4970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463040" y="3457694"/>
            <a:ext cx="8686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E2D9468-D313-4319-ABA9-3663AB593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558" y="758260"/>
            <a:ext cx="4451927" cy="5136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latin typeface="Berlin Sans FB" panose="020E0602020502020306" pitchFamily="34" charset="0"/>
              </a:rPr>
              <a:t>Things were </a:t>
            </a:r>
            <a:r>
              <a:rPr lang="en-US" sz="4000" dirty="0">
                <a:solidFill>
                  <a:srgbClr val="FF0000"/>
                </a:solidFill>
                <a:latin typeface="Berlin Sans FB" panose="020E0602020502020306" pitchFamily="34" charset="0"/>
              </a:rPr>
              <a:t>simple</a:t>
            </a:r>
            <a:r>
              <a:rPr lang="en-US" sz="4000" dirty="0">
                <a:latin typeface="Berlin Sans FB" panose="020E0602020502020306" pitchFamily="34" charset="0"/>
              </a:rPr>
              <a:t>…</a:t>
            </a:r>
            <a:endParaRPr lang="en-US" sz="4000" dirty="0">
              <a:solidFill>
                <a:srgbClr val="FF0000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969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D9B44B-A1CE-4911-8044-3D65D68C0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94" y="1215598"/>
            <a:ext cx="2428777" cy="447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4C9BCB-29CF-40BB-86B7-78C3CFD4E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274" y="4703626"/>
            <a:ext cx="1583749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182D3A-0254-4E6C-B832-8C5EF17AC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936" y="1010812"/>
            <a:ext cx="1915826" cy="8572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5AEEB1-2254-4D68-9EB8-5F7FC69324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18" y="4136888"/>
            <a:ext cx="2000974" cy="20478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0FC7B85-215F-44A3-A1F3-A17D50AAA7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728" y="2071405"/>
            <a:ext cx="2469287" cy="16573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54D7901-9BA7-456E-8813-5BC9845448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278" y="2645124"/>
            <a:ext cx="2497357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2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68F6A3-FFCB-4F9B-A587-3F21A2416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406400"/>
            <a:ext cx="11831782" cy="5902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A4796F-4B6A-4A9D-AE7A-E833FC7D680D}"/>
              </a:ext>
            </a:extLst>
          </p:cNvPr>
          <p:cNvSpPr txBox="1"/>
          <p:nvPr/>
        </p:nvSpPr>
        <p:spPr>
          <a:xfrm>
            <a:off x="10372436" y="6382327"/>
            <a:ext cx="297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- Wikipedia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7BEA1A-CDB3-44F9-9F0E-47386187B68A}"/>
              </a:ext>
            </a:extLst>
          </p:cNvPr>
          <p:cNvSpPr txBox="1"/>
          <p:nvPr/>
        </p:nvSpPr>
        <p:spPr>
          <a:xfrm>
            <a:off x="3020291" y="2549236"/>
            <a:ext cx="64100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Berlin Sans FB" panose="020E0602020502020306" pitchFamily="34" charset="0"/>
              </a:rPr>
              <a:t>Around </a:t>
            </a:r>
            <a:r>
              <a:rPr lang="en-US" sz="8000" dirty="0">
                <a:solidFill>
                  <a:srgbClr val="FF0000"/>
                </a:solidFill>
                <a:latin typeface="Berlin Sans FB" panose="020E0602020502020306" pitchFamily="34" charset="0"/>
              </a:rPr>
              <a:t>120</a:t>
            </a:r>
            <a:r>
              <a:rPr lang="en-US" sz="8000" dirty="0">
                <a:latin typeface="Berlin Sans FB" panose="020E0602020502020306" pitchFamily="34" charset="0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47563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B4CB4-5D60-4895-A609-7732B863A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7636" y="2634017"/>
            <a:ext cx="4451927" cy="9473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rgbClr val="FF0000"/>
                </a:solidFill>
                <a:latin typeface="Berlin Sans FB" panose="020E0602020502020306" pitchFamily="34" charset="0"/>
              </a:rPr>
              <a:t>No</a:t>
            </a:r>
            <a:r>
              <a:rPr lang="en-US" sz="6600" dirty="0">
                <a:latin typeface="Berlin Sans FB" panose="020E0602020502020306" pitchFamily="34" charset="0"/>
              </a:rPr>
              <a:t>SQL!!!</a:t>
            </a:r>
          </a:p>
        </p:txBody>
      </p:sp>
      <p:sp>
        <p:nvSpPr>
          <p:cNvPr id="14" name="AutoShape 6" descr="Image result for postgresql">
            <a:extLst>
              <a:ext uri="{FF2B5EF4-FFF2-40B4-BE49-F238E27FC236}">
                <a16:creationId xmlns:a16="http://schemas.microsoft.com/office/drawing/2014/main" id="{88532234-BBBD-4671-A958-8923D4374B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3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6" descr="Image result for postgresql">
            <a:extLst>
              <a:ext uri="{FF2B5EF4-FFF2-40B4-BE49-F238E27FC236}">
                <a16:creationId xmlns:a16="http://schemas.microsoft.com/office/drawing/2014/main" id="{88532234-BBBD-4671-A958-8923D4374B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6311BB-24D3-4C2D-8C0D-CDA212360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709" y="4906214"/>
            <a:ext cx="2344983" cy="104270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D8B40B-D477-42A2-95FA-55FEE681B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33" y="2473614"/>
            <a:ext cx="2450956" cy="1543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DC424E-C488-4742-8477-42428BABC0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916" y="4634062"/>
            <a:ext cx="2180773" cy="12375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4691C8-0725-4A31-8921-7A4FA76978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09" y="4375371"/>
            <a:ext cx="2579342" cy="12193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A15CC65-BFD5-4FDD-98B7-B33C10AF15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593" y="2379518"/>
            <a:ext cx="1905000" cy="163714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50A54B1-63FF-4A9A-BD6A-748A95E08B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1888" y="4985024"/>
            <a:ext cx="2114550" cy="161591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969DC33-3FC0-4D3B-86E8-8C31C0C946F9}"/>
              </a:ext>
            </a:extLst>
          </p:cNvPr>
          <p:cNvSpPr txBox="1"/>
          <p:nvPr/>
        </p:nvSpPr>
        <p:spPr>
          <a:xfrm>
            <a:off x="4539480" y="2941696"/>
            <a:ext cx="47264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erlin Sans FB" panose="020E0602020502020306" pitchFamily="34" charset="0"/>
              </a:rPr>
              <a:t>Currently &gt; </a:t>
            </a:r>
            <a:r>
              <a:rPr lang="en-US" sz="4400" dirty="0">
                <a:solidFill>
                  <a:srgbClr val="FF0000"/>
                </a:solidFill>
                <a:latin typeface="Berlin Sans FB" panose="020E0602020502020306" pitchFamily="34" charset="0"/>
              </a:rPr>
              <a:t>225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02708D6-7BEC-488C-B03D-59B4B0A797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43" y="749548"/>
            <a:ext cx="2138939" cy="12382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6B47E2E-DA77-4D51-8322-7C8801F117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692" y="732699"/>
            <a:ext cx="2297458" cy="124649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8F7DD2D-91A5-4592-BD25-1D3346C0707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538" y="643956"/>
            <a:ext cx="1190625" cy="11906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9DF4C14-F9C4-4DF9-8F66-60458A0910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046" y="1095711"/>
            <a:ext cx="2863273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9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1"/>
      <p:bldP spid="27" grpId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386</Words>
  <Application>Microsoft Office PowerPoint</Application>
  <PresentationFormat>Widescreen</PresentationFormat>
  <Paragraphs>87</Paragraphs>
  <Slides>36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Berlin Sans FB</vt:lpstr>
      <vt:lpstr>Calibri</vt:lpstr>
      <vt:lpstr>Calibri Light</vt:lpstr>
      <vt:lpstr>FS Elliot Pro</vt:lpstr>
      <vt:lpstr>Office Theme</vt:lpstr>
      <vt:lpstr>NoSQL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is growing every day second…</vt:lpstr>
      <vt:lpstr>PowerPoint Presentation</vt:lpstr>
      <vt:lpstr>Scaling relational DB is Expensive….</vt:lpstr>
      <vt:lpstr>PowerPoint Presentation</vt:lpstr>
      <vt:lpstr>Things are changing fast, really fast…</vt:lpstr>
      <vt:lpstr>PowerPoint Presentation</vt:lpstr>
      <vt:lpstr>PowerPoint Presentation</vt:lpstr>
      <vt:lpstr>PowerPoint Presentation</vt:lpstr>
      <vt:lpstr>NoSQL is made to scale….</vt:lpstr>
      <vt:lpstr>NoSQL are Schema – Less…</vt:lpstr>
      <vt:lpstr>PowerPoint Presentation</vt:lpstr>
      <vt:lpstr>PowerPoint Presentation</vt:lpstr>
      <vt:lpstr>PowerPoint Presentation</vt:lpstr>
      <vt:lpstr>Types of NoSQL Db…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Flexibility vs Consistency…</vt:lpstr>
      <vt:lpstr>PowerPoint Presentation</vt:lpstr>
      <vt:lpstr>What is next?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Parakh, Ajinkya</dc:creator>
  <cp:lastModifiedBy>Ajinkya P</cp:lastModifiedBy>
  <cp:revision>268</cp:revision>
  <dcterms:created xsi:type="dcterms:W3CDTF">2017-12-29T03:53:54Z</dcterms:created>
  <dcterms:modified xsi:type="dcterms:W3CDTF">2021-08-15T13:13:04Z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1a85edf-1344-4c6a-a94e-0a9833d749f3_Enabled">
    <vt:lpwstr>True</vt:lpwstr>
  </property>
  <property fmtid="{D5CDD505-2E9C-101B-9397-08002B2CF9AE}" pid="3" name="MSIP_Label_f1a85edf-1344-4c6a-a94e-0a9833d749f3_SiteId">
    <vt:lpwstr>3bea478c-1684-4a8c-8e85-045ec54ba430</vt:lpwstr>
  </property>
  <property fmtid="{D5CDD505-2E9C-101B-9397-08002B2CF9AE}" pid="4" name="MSIP_Label_f1a85edf-1344-4c6a-a94e-0a9833d749f3_Ref">
    <vt:lpwstr>https://api.informationprotection.azure.com/api/3bea478c-1684-4a8c-8e85-045ec54ba430</vt:lpwstr>
  </property>
  <property fmtid="{D5CDD505-2E9C-101B-9397-08002B2CF9AE}" pid="5" name="MSIP_Label_f1a85edf-1344-4c6a-a94e-0a9833d749f3_Owner">
    <vt:lpwstr>Parakh.Ajinkya@principal.com</vt:lpwstr>
  </property>
  <property fmtid="{D5CDD505-2E9C-101B-9397-08002B2CF9AE}" pid="6" name="MSIP_Label_f1a85edf-1344-4c6a-a94e-0a9833d749f3_SetDate">
    <vt:lpwstr>2017-12-29T09:37:13.3766943+05:30</vt:lpwstr>
  </property>
  <property fmtid="{D5CDD505-2E9C-101B-9397-08002B2CF9AE}" pid="7" name="MSIP_Label_f1a85edf-1344-4c6a-a94e-0a9833d749f3_Name">
    <vt:lpwstr>Internal Use</vt:lpwstr>
  </property>
  <property fmtid="{D5CDD505-2E9C-101B-9397-08002B2CF9AE}" pid="8" name="MSIP_Label_f1a85edf-1344-4c6a-a94e-0a9833d749f3_Application">
    <vt:lpwstr>Microsoft Azure Information Protection</vt:lpwstr>
  </property>
  <property fmtid="{D5CDD505-2E9C-101B-9397-08002B2CF9AE}" pid="9" name="MSIP_Label_f1a85edf-1344-4c6a-a94e-0a9833d749f3_Extended_MSFT_Method">
    <vt:lpwstr>Manual</vt:lpwstr>
  </property>
  <property fmtid="{D5CDD505-2E9C-101B-9397-08002B2CF9AE}" pid="10" name="Sensitivity">
    <vt:lpwstr>Internal Use</vt:lpwstr>
  </property>
</Properties>
</file>