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59" r:id="rId4"/>
    <p:sldId id="290" r:id="rId5"/>
    <p:sldId id="291" r:id="rId6"/>
    <p:sldId id="276" r:id="rId7"/>
    <p:sldId id="277" r:id="rId8"/>
    <p:sldId id="304" r:id="rId9"/>
    <p:sldId id="301" r:id="rId10"/>
    <p:sldId id="278" r:id="rId11"/>
    <p:sldId id="279" r:id="rId12"/>
    <p:sldId id="302" r:id="rId13"/>
    <p:sldId id="299" r:id="rId14"/>
    <p:sldId id="281" r:id="rId15"/>
    <p:sldId id="295" r:id="rId16"/>
    <p:sldId id="305" r:id="rId17"/>
    <p:sldId id="303" r:id="rId18"/>
    <p:sldId id="298" r:id="rId19"/>
    <p:sldId id="258" r:id="rId20"/>
    <p:sldId id="260" r:id="rId21"/>
    <p:sldId id="282" r:id="rId22"/>
    <p:sldId id="283" r:id="rId23"/>
    <p:sldId id="284" r:id="rId24"/>
    <p:sldId id="285" r:id="rId25"/>
    <p:sldId id="269" r:id="rId26"/>
    <p:sldId id="272" r:id="rId27"/>
    <p:sldId id="273" r:id="rId28"/>
    <p:sldId id="275" r:id="rId29"/>
  </p:sldIdLst>
  <p:sldSz cx="9144000" cy="6858000" type="screen4x3"/>
  <p:notesSz cx="9926638" cy="1435576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1B66"/>
    <a:srgbClr val="5C2D91"/>
    <a:srgbClr val="542890"/>
    <a:srgbClr val="00FF00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84741" autoAdjust="0"/>
  </p:normalViewPr>
  <p:slideViewPr>
    <p:cSldViewPr snapToGrid="0" snapToObjects="1">
      <p:cViewPr varScale="1">
        <p:scale>
          <a:sx n="100" d="100"/>
          <a:sy n="100" d="100"/>
        </p:scale>
        <p:origin x="-1944" y="-90"/>
      </p:cViewPr>
      <p:guideLst>
        <p:guide orient="horz" pos="2160"/>
        <p:guide pos="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CE00\Goossens_P$\Mijn%20documenten\Documentatie\Afdeling\2017\Budget%20R&amp;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6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v>Costs breakdown</c:v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Sheet1!$J$8:$J$11</c:f>
              <c:strCache>
                <c:ptCount val="4"/>
                <c:pt idx="0">
                  <c:v>Wages</c:v>
                </c:pt>
                <c:pt idx="1">
                  <c:v>Software licences</c:v>
                </c:pt>
                <c:pt idx="2">
                  <c:v>Hardware rental</c:v>
                </c:pt>
                <c:pt idx="3">
                  <c:v>Data communication</c:v>
                </c:pt>
              </c:strCache>
            </c:strRef>
          </c:cat>
          <c:val>
            <c:numRef>
              <c:f>Sheet1!$K$8:$K$11</c:f>
              <c:numCache>
                <c:formatCode>General</c:formatCode>
                <c:ptCount val="4"/>
                <c:pt idx="0">
                  <c:v>491</c:v>
                </c:pt>
                <c:pt idx="1">
                  <c:v>165</c:v>
                </c:pt>
                <c:pt idx="2">
                  <c:v>32</c:v>
                </c:pt>
                <c:pt idx="3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fld id="{B2FB9806-A74E-45CE-A452-7ECE1B907D2D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35483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b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13635483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fld id="{92CC530D-FF93-44E5-8E00-0FF5866D9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4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fld id="{36D80EC3-77FB-463C-AFF0-E46440065B2C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076325"/>
            <a:ext cx="718026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32762" tIns="66381" rIns="132762" bIns="6638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818988"/>
            <a:ext cx="7941310" cy="6460093"/>
          </a:xfrm>
          <a:prstGeom prst="rect">
            <a:avLst/>
          </a:prstGeom>
        </p:spPr>
        <p:txBody>
          <a:bodyPr vert="horz" wrap="square" lIns="132762" tIns="66381" rIns="132762" bIns="6638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5483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b" anchorCtr="0" compatLnSpc="1">
            <a:prstTxWarp prst="textNoShape">
              <a:avLst/>
            </a:prstTxWarp>
          </a:bodyPr>
          <a:lstStyle>
            <a:lvl1pPr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13635483"/>
            <a:ext cx="4301543" cy="717788"/>
          </a:xfrm>
          <a:prstGeom prst="rect">
            <a:avLst/>
          </a:prstGeom>
        </p:spPr>
        <p:txBody>
          <a:bodyPr vert="horz" wrap="square" lIns="132762" tIns="66381" rIns="132762" bIns="66381" numCol="1" anchor="b" anchorCtr="0" compatLnSpc="1">
            <a:prstTxWarp prst="textNoShape">
              <a:avLst/>
            </a:prstTxWarp>
          </a:bodyPr>
          <a:lstStyle>
            <a:lvl1pPr algn="r">
              <a:defRPr sz="1700">
                <a:latin typeface="Calibri" pitchFamily="-65" charset="0"/>
              </a:defRPr>
            </a:lvl1pPr>
          </a:lstStyle>
          <a:p>
            <a:pPr>
              <a:defRPr/>
            </a:pPr>
            <a:fld id="{CD51BC8B-0416-4802-AA2F-D9035BC3E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6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4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</a:t>
            </a:r>
            <a:br>
              <a:rPr lang="en-US" dirty="0" smtClean="0"/>
            </a:br>
            <a:r>
              <a:rPr lang="en-US" dirty="0" smtClean="0"/>
              <a:t>This is a result of my talks with all the R&amp;D heads about their Horizon departmental goals.</a:t>
            </a:r>
            <a:br>
              <a:rPr lang="en-US" dirty="0" smtClean="0"/>
            </a:br>
            <a:r>
              <a:rPr lang="en-US" dirty="0" smtClean="0"/>
              <a:t>It shows what is required and who can work on it.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773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90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paper, this is our global</a:t>
            </a:r>
            <a:r>
              <a:rPr lang="en-US" baseline="0" dirty="0" smtClean="0"/>
              <a:t> IT organization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42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Hungary is a perfect example 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4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slides, to show</a:t>
            </a:r>
            <a:r>
              <a:rPr lang="en-US" baseline="0" dirty="0" smtClean="0"/>
              <a:t> current IT systems from different </a:t>
            </a:r>
            <a:r>
              <a:rPr lang="en-US" baseline="0" dirty="0" err="1" smtClean="0"/>
              <a:t>perpectives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The first one (this slide) shows the</a:t>
            </a:r>
            <a:r>
              <a:rPr lang="en-US" baseline="0" dirty="0" smtClean="0"/>
              <a:t> major IT systems in respect to the NPD process. In which part of the NPD process are they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ng used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Different</a:t>
            </a:r>
            <a:r>
              <a:rPr lang="en-US" baseline="0" dirty="0" smtClean="0"/>
              <a:t> challenges are:</a:t>
            </a:r>
          </a:p>
          <a:p>
            <a:pPr marL="248928" indent="-248928">
              <a:buFont typeface="Arial" charset="0"/>
              <a:buChar char="•"/>
            </a:pPr>
            <a:r>
              <a:rPr lang="en-US" baseline="0" dirty="0" smtClean="0"/>
              <a:t>Who is the owner </a:t>
            </a:r>
            <a:r>
              <a:rPr lang="en-US" dirty="0" smtClean="0"/>
              <a:t>of an application? Technically</a:t>
            </a:r>
            <a:r>
              <a:rPr lang="en-US" baseline="0" dirty="0" smtClean="0"/>
              <a:t> and functionally.</a:t>
            </a:r>
          </a:p>
          <a:p>
            <a:pPr marL="248928" indent="-248928">
              <a:buFont typeface="Arial" charset="0"/>
              <a:buChar char="•"/>
            </a:pPr>
            <a:r>
              <a:rPr lang="en-US" baseline="0" dirty="0" smtClean="0"/>
              <a:t>Some of these applications are also used by other Apollo processes like: marketing and production.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018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 the same systems with another perspective.</a:t>
            </a:r>
            <a:r>
              <a:rPr lang="en-US" baseline="0" dirty="0" smtClean="0"/>
              <a:t> It shows the dependencies between the different systems. Some dependencies cross the interdepartmental borders.</a:t>
            </a:r>
          </a:p>
          <a:p>
            <a:r>
              <a:rPr lang="en-US" baseline="0" dirty="0" smtClean="0"/>
              <a:t>Changes made in one system have impact on other systems and processes.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018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ownership. Both functional</a:t>
            </a:r>
            <a:r>
              <a:rPr lang="en-US" baseline="0" dirty="0" smtClean="0"/>
              <a:t> and technical.</a:t>
            </a:r>
          </a:p>
          <a:p>
            <a:r>
              <a:rPr lang="en-US" baseline="0" dirty="0" smtClean="0"/>
              <a:t>Ownership / responsibility is not that black and white as one might expect.</a:t>
            </a:r>
          </a:p>
          <a:p>
            <a:r>
              <a:rPr lang="en-US" baseline="0" dirty="0" smtClean="0"/>
              <a:t>Some applications are 100% IT responsibility (Admin &amp; Business support) others have a shared responsibility (primary R&amp;D process support) while there is even a group of applications that is completely R&amp;D responsibility (Development)</a:t>
            </a:r>
          </a:p>
          <a:p>
            <a:r>
              <a:rPr lang="en-US" baseline="0" dirty="0" smtClean="0"/>
              <a:t>The ones with a shared responsibility, there is a need for R&amp;D process expertise to specify how these systems should work.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70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highlights the different responsibilities per application group.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4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29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4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984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7"/>
          <p:cNvGrpSpPr>
            <a:grpSpLocks/>
          </p:cNvGrpSpPr>
          <p:nvPr userDrawn="1"/>
        </p:nvGrpSpPr>
        <p:grpSpPr bwMode="auto">
          <a:xfrm>
            <a:off x="0" y="5962650"/>
            <a:ext cx="9144000" cy="774700"/>
            <a:chOff x="0" y="5927537"/>
            <a:chExt cx="9143879" cy="774210"/>
          </a:xfrm>
        </p:grpSpPr>
        <p:grpSp>
          <p:nvGrpSpPr>
            <p:cNvPr id="10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12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5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6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7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8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9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442" y="232522"/>
            <a:ext cx="6417050" cy="1470025"/>
          </a:xfrm>
        </p:spPr>
        <p:txBody>
          <a:bodyPr anchor="t">
            <a:normAutofit/>
          </a:bodyPr>
          <a:lstStyle>
            <a:lvl1pPr algn="l">
              <a:defRPr sz="3600" b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42900" y="2740710"/>
            <a:ext cx="7923200" cy="421590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4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2"/>
          </p:nvPr>
        </p:nvSpPr>
        <p:spPr>
          <a:xfrm>
            <a:off x="335442" y="3162300"/>
            <a:ext cx="7930658" cy="446990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4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335442" y="3609290"/>
            <a:ext cx="7930658" cy="416610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4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3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23" name="Footer Placeholder 3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24" name="Slide Number Placeholder 3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C8CCD-91DC-4708-8180-9E2FD0C61FD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9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>
            <a:grpSpLocks/>
          </p:cNvGrpSpPr>
          <p:nvPr userDrawn="1"/>
        </p:nvGrpSpPr>
        <p:grpSpPr bwMode="auto">
          <a:xfrm>
            <a:off x="0" y="5927725"/>
            <a:ext cx="9144000" cy="774700"/>
            <a:chOff x="0" y="5927537"/>
            <a:chExt cx="9143879" cy="774210"/>
          </a:xfrm>
        </p:grpSpPr>
        <p:grpSp>
          <p:nvGrpSpPr>
            <p:cNvPr id="6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8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5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323850"/>
            <a:ext cx="6128422" cy="525462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7" y="1930399"/>
            <a:ext cx="8004085" cy="3997325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8" y="1168400"/>
            <a:ext cx="8004084" cy="505294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Date Placeholder 2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22" name="Footer Placeholder 2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23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A7C00-E1D3-4097-9758-E3A8CD8FCAE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 userDrawn="1"/>
        </p:nvGrpSpPr>
        <p:grpSpPr bwMode="auto">
          <a:xfrm>
            <a:off x="0" y="5927725"/>
            <a:ext cx="9144000" cy="774700"/>
            <a:chOff x="0" y="5927537"/>
            <a:chExt cx="9143879" cy="774210"/>
          </a:xfrm>
        </p:grpSpPr>
        <p:grpSp>
          <p:nvGrpSpPr>
            <p:cNvPr id="5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7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323850"/>
            <a:ext cx="6128422" cy="525462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7" y="1125415"/>
            <a:ext cx="8004085" cy="4802309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17" name="Date Placeholder 2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18" name="Footer Placeholder 2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21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23D0A-71B6-4CB4-9D5A-1DD45762FAF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00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7"/>
          <p:cNvGrpSpPr>
            <a:grpSpLocks/>
          </p:cNvGrpSpPr>
          <p:nvPr userDrawn="1"/>
        </p:nvGrpSpPr>
        <p:grpSpPr bwMode="auto">
          <a:xfrm>
            <a:off x="0" y="5927725"/>
            <a:ext cx="9144000" cy="774700"/>
            <a:chOff x="0" y="5927537"/>
            <a:chExt cx="9143879" cy="774210"/>
          </a:xfrm>
        </p:grpSpPr>
        <p:grpSp>
          <p:nvGrpSpPr>
            <p:cNvPr id="8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5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6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7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323850"/>
            <a:ext cx="6128422" cy="525462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7" y="1930399"/>
            <a:ext cx="3689994" cy="3997325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9" y="1168400"/>
            <a:ext cx="3689992" cy="505294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15"/>
          </p:nvPr>
        </p:nvSpPr>
        <p:spPr>
          <a:xfrm>
            <a:off x="4787124" y="1934305"/>
            <a:ext cx="3478976" cy="3997325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idx="16"/>
          </p:nvPr>
        </p:nvSpPr>
        <p:spPr>
          <a:xfrm>
            <a:off x="4799118" y="1168400"/>
            <a:ext cx="3478976" cy="505294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Date Placeholder 2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24" name="Footer Placeholder 2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27" name="Slide Number Placeholder 2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649A2-0379-4D3B-A574-EEF91EA5A0B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"/>
          <p:cNvGrpSpPr>
            <a:grpSpLocks/>
          </p:cNvGrpSpPr>
          <p:nvPr userDrawn="1"/>
        </p:nvGrpSpPr>
        <p:grpSpPr bwMode="auto">
          <a:xfrm>
            <a:off x="0" y="5927725"/>
            <a:ext cx="9144000" cy="774700"/>
            <a:chOff x="0" y="5927537"/>
            <a:chExt cx="9143879" cy="774210"/>
          </a:xfrm>
        </p:grpSpPr>
        <p:grpSp>
          <p:nvGrpSpPr>
            <p:cNvPr id="4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6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3003650"/>
            <a:ext cx="9143999" cy="525462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17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18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6EA2E-B854-4BA0-975B-F6B9C3595EC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7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0" y="5927725"/>
            <a:ext cx="9144000" cy="774700"/>
            <a:chOff x="0" y="5927537"/>
            <a:chExt cx="9143879" cy="774210"/>
          </a:xfrm>
        </p:grpSpPr>
        <p:grpSp>
          <p:nvGrpSpPr>
            <p:cNvPr id="4" name="Group 24"/>
            <p:cNvGrpSpPr>
              <a:grpSpLocks/>
            </p:cNvGrpSpPr>
            <p:nvPr userDrawn="1"/>
          </p:nvGrpSpPr>
          <p:grpSpPr bwMode="auto">
            <a:xfrm>
              <a:off x="6949983" y="6540453"/>
              <a:ext cx="1856321" cy="161294"/>
              <a:chOff x="6949983" y="6540453"/>
              <a:chExt cx="1856321" cy="161294"/>
            </a:xfrm>
          </p:grpSpPr>
          <p:sp>
            <p:nvSpPr>
              <p:cNvPr id="6" name="Freeform 10"/>
              <p:cNvSpPr/>
              <p:nvPr/>
            </p:nvSpPr>
            <p:spPr>
              <a:xfrm>
                <a:off x="7505601" y="6544684"/>
                <a:ext cx="152398" cy="153890"/>
              </a:xfrm>
              <a:custGeom>
                <a:avLst/>
                <a:gdLst>
                  <a:gd name="connsiteX0" fmla="*/ 120243 w 240486"/>
                  <a:gd name="connsiteY0" fmla="*/ 240562 h 240563"/>
                  <a:gd name="connsiteX1" fmla="*/ 240486 w 240486"/>
                  <a:gd name="connsiteY1" fmla="*/ 120357 h 240563"/>
                  <a:gd name="connsiteX2" fmla="*/ 120243 w 240486"/>
                  <a:gd name="connsiteY2" fmla="*/ 0 h 240563"/>
                  <a:gd name="connsiteX3" fmla="*/ 0 w 240486"/>
                  <a:gd name="connsiteY3" fmla="*/ 120357 h 240563"/>
                  <a:gd name="connsiteX4" fmla="*/ 120243 w 240486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6" h="240563">
                    <a:moveTo>
                      <a:pt x="120243" y="240562"/>
                    </a:moveTo>
                    <a:cubicBezTo>
                      <a:pt x="186639" y="240562"/>
                      <a:pt x="240486" y="186727"/>
                      <a:pt x="240486" y="120357"/>
                    </a:cubicBezTo>
                    <a:cubicBezTo>
                      <a:pt x="240486" y="53822"/>
                      <a:pt x="186639" y="0"/>
                      <a:pt x="120243" y="0"/>
                    </a:cubicBezTo>
                    <a:cubicBezTo>
                      <a:pt x="53746" y="0"/>
                      <a:pt x="0" y="53822"/>
                      <a:pt x="0" y="120357"/>
                    </a:cubicBezTo>
                    <a:cubicBezTo>
                      <a:pt x="0" y="186727"/>
                      <a:pt x="53746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Freeform 3"/>
              <p:cNvSpPr/>
              <p:nvPr/>
            </p:nvSpPr>
            <p:spPr>
              <a:xfrm>
                <a:off x="7519888" y="6558962"/>
                <a:ext cx="123823" cy="125334"/>
              </a:xfrm>
              <a:custGeom>
                <a:avLst/>
                <a:gdLst>
                  <a:gd name="connsiteX0" fmla="*/ 196367 w 196367"/>
                  <a:gd name="connsiteY0" fmla="*/ 98132 h 196278"/>
                  <a:gd name="connsiteX1" fmla="*/ 98196 w 196367"/>
                  <a:gd name="connsiteY1" fmla="*/ 0 h 196278"/>
                  <a:gd name="connsiteX2" fmla="*/ 0 w 196367"/>
                  <a:gd name="connsiteY2" fmla="*/ 98132 h 196278"/>
                  <a:gd name="connsiteX3" fmla="*/ 98196 w 196367"/>
                  <a:gd name="connsiteY3" fmla="*/ 196277 h 196278"/>
                  <a:gd name="connsiteX4" fmla="*/ 196367 w 196367"/>
                  <a:gd name="connsiteY4" fmla="*/ 98132 h 19627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96367" h="196278">
                    <a:moveTo>
                      <a:pt x="196367" y="98132"/>
                    </a:moveTo>
                    <a:cubicBezTo>
                      <a:pt x="196367" y="43891"/>
                      <a:pt x="152412" y="0"/>
                      <a:pt x="98196" y="0"/>
                    </a:cubicBezTo>
                    <a:cubicBezTo>
                      <a:pt x="44094" y="0"/>
                      <a:pt x="0" y="43891"/>
                      <a:pt x="0" y="98132"/>
                    </a:cubicBezTo>
                    <a:cubicBezTo>
                      <a:pt x="0" y="152297"/>
                      <a:pt x="44094" y="196277"/>
                      <a:pt x="98196" y="196277"/>
                    </a:cubicBezTo>
                    <a:cubicBezTo>
                      <a:pt x="152412" y="196277"/>
                      <a:pt x="196367" y="152297"/>
                      <a:pt x="196367" y="98132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6949983" y="6544684"/>
                <a:ext cx="152398" cy="153890"/>
              </a:xfrm>
              <a:custGeom>
                <a:avLst/>
                <a:gdLst>
                  <a:gd name="connsiteX0" fmla="*/ 120243 w 240487"/>
                  <a:gd name="connsiteY0" fmla="*/ 240550 h 240550"/>
                  <a:gd name="connsiteX1" fmla="*/ 240487 w 240487"/>
                  <a:gd name="connsiteY1" fmla="*/ 120192 h 240550"/>
                  <a:gd name="connsiteX2" fmla="*/ 120243 w 240487"/>
                  <a:gd name="connsiteY2" fmla="*/ 0 h 240550"/>
                  <a:gd name="connsiteX3" fmla="*/ 0 w 240487"/>
                  <a:gd name="connsiteY3" fmla="*/ 120192 h 240550"/>
                  <a:gd name="connsiteX4" fmla="*/ 120243 w 240487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487" h="240550">
                    <a:moveTo>
                      <a:pt x="120243" y="240550"/>
                    </a:moveTo>
                    <a:cubicBezTo>
                      <a:pt x="186639" y="240550"/>
                      <a:pt x="240487" y="186740"/>
                      <a:pt x="240487" y="120192"/>
                    </a:cubicBezTo>
                    <a:cubicBezTo>
                      <a:pt x="240487" y="53835"/>
                      <a:pt x="186639" y="0"/>
                      <a:pt x="120243" y="0"/>
                    </a:cubicBezTo>
                    <a:cubicBezTo>
                      <a:pt x="53747" y="0"/>
                      <a:pt x="0" y="53835"/>
                      <a:pt x="0" y="120192"/>
                    </a:cubicBezTo>
                    <a:cubicBezTo>
                      <a:pt x="0" y="186740"/>
                      <a:pt x="53747" y="240550"/>
                      <a:pt x="120243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Freeform 3"/>
              <p:cNvSpPr/>
              <p:nvPr/>
            </p:nvSpPr>
            <p:spPr>
              <a:xfrm>
                <a:off x="7007132" y="6601798"/>
                <a:ext cx="39687" cy="39662"/>
              </a:xfrm>
              <a:custGeom>
                <a:avLst/>
                <a:gdLst>
                  <a:gd name="connsiteX0" fmla="*/ 0 w 62521"/>
                  <a:gd name="connsiteY0" fmla="*/ 31368 h 62635"/>
                  <a:gd name="connsiteX1" fmla="*/ 31292 w 62521"/>
                  <a:gd name="connsiteY1" fmla="*/ 62636 h 62635"/>
                  <a:gd name="connsiteX2" fmla="*/ 62521 w 62521"/>
                  <a:gd name="connsiteY2" fmla="*/ 31368 h 62635"/>
                  <a:gd name="connsiteX3" fmla="*/ 31292 w 62521"/>
                  <a:gd name="connsiteY3" fmla="*/ 0 h 62635"/>
                  <a:gd name="connsiteX4" fmla="*/ 0 w 62521"/>
                  <a:gd name="connsiteY4" fmla="*/ 31368 h 62635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62521" h="62635">
                    <a:moveTo>
                      <a:pt x="0" y="31368"/>
                    </a:moveTo>
                    <a:cubicBezTo>
                      <a:pt x="0" y="48628"/>
                      <a:pt x="13982" y="62636"/>
                      <a:pt x="31292" y="62636"/>
                    </a:cubicBezTo>
                    <a:cubicBezTo>
                      <a:pt x="48602" y="62636"/>
                      <a:pt x="62521" y="48628"/>
                      <a:pt x="62521" y="31368"/>
                    </a:cubicBezTo>
                    <a:cubicBezTo>
                      <a:pt x="62521" y="14084"/>
                      <a:pt x="48602" y="0"/>
                      <a:pt x="31292" y="0"/>
                    </a:cubicBezTo>
                    <a:cubicBezTo>
                      <a:pt x="13982" y="0"/>
                      <a:pt x="0" y="14084"/>
                      <a:pt x="0" y="31368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7135718" y="6544684"/>
                <a:ext cx="152398" cy="153890"/>
              </a:xfrm>
              <a:custGeom>
                <a:avLst/>
                <a:gdLst>
                  <a:gd name="connsiteX0" fmla="*/ 120243 w 240575"/>
                  <a:gd name="connsiteY0" fmla="*/ 240562 h 240563"/>
                  <a:gd name="connsiteX1" fmla="*/ 240576 w 240575"/>
                  <a:gd name="connsiteY1" fmla="*/ 120357 h 240563"/>
                  <a:gd name="connsiteX2" fmla="*/ 120243 w 240575"/>
                  <a:gd name="connsiteY2" fmla="*/ 0 h 240563"/>
                  <a:gd name="connsiteX3" fmla="*/ 0 w 240575"/>
                  <a:gd name="connsiteY3" fmla="*/ 120357 h 240563"/>
                  <a:gd name="connsiteX4" fmla="*/ 120243 w 240575"/>
                  <a:gd name="connsiteY4" fmla="*/ 240562 h 240563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75" h="240563">
                    <a:moveTo>
                      <a:pt x="120243" y="240562"/>
                    </a:moveTo>
                    <a:cubicBezTo>
                      <a:pt x="186702" y="240562"/>
                      <a:pt x="240576" y="186727"/>
                      <a:pt x="240576" y="120357"/>
                    </a:cubicBezTo>
                    <a:cubicBezTo>
                      <a:pt x="240576" y="53822"/>
                      <a:pt x="186702" y="0"/>
                      <a:pt x="120243" y="0"/>
                    </a:cubicBezTo>
                    <a:cubicBezTo>
                      <a:pt x="53784" y="0"/>
                      <a:pt x="0" y="53822"/>
                      <a:pt x="0" y="120357"/>
                    </a:cubicBezTo>
                    <a:cubicBezTo>
                      <a:pt x="0" y="186727"/>
                      <a:pt x="53784" y="240562"/>
                      <a:pt x="120243" y="240562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7181755" y="6590692"/>
                <a:ext cx="60324" cy="60287"/>
              </a:xfrm>
              <a:custGeom>
                <a:avLst/>
                <a:gdLst>
                  <a:gd name="connsiteX0" fmla="*/ 94818 w 94818"/>
                  <a:gd name="connsiteY0" fmla="*/ 47587 h 94957"/>
                  <a:gd name="connsiteX1" fmla="*/ 47383 w 94818"/>
                  <a:gd name="connsiteY1" fmla="*/ 0 h 94957"/>
                  <a:gd name="connsiteX2" fmla="*/ 0 w 94818"/>
                  <a:gd name="connsiteY2" fmla="*/ 47587 h 94957"/>
                  <a:gd name="connsiteX3" fmla="*/ 47383 w 94818"/>
                  <a:gd name="connsiteY3" fmla="*/ 94957 h 94957"/>
                  <a:gd name="connsiteX4" fmla="*/ 94818 w 94818"/>
                  <a:gd name="connsiteY4" fmla="*/ 47587 h 94957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4818" h="94957">
                    <a:moveTo>
                      <a:pt x="94818" y="47587"/>
                    </a:moveTo>
                    <a:cubicBezTo>
                      <a:pt x="94818" y="21373"/>
                      <a:pt x="73507" y="0"/>
                      <a:pt x="47383" y="0"/>
                    </a:cubicBezTo>
                    <a:cubicBezTo>
                      <a:pt x="21246" y="0"/>
                      <a:pt x="0" y="21373"/>
                      <a:pt x="0" y="47587"/>
                    </a:cubicBezTo>
                    <a:cubicBezTo>
                      <a:pt x="0" y="73786"/>
                      <a:pt x="21246" y="94957"/>
                      <a:pt x="47383" y="94957"/>
                    </a:cubicBezTo>
                    <a:cubicBezTo>
                      <a:pt x="73507" y="94957"/>
                      <a:pt x="94818" y="73786"/>
                      <a:pt x="94818" y="47587"/>
                    </a:cubicBezTo>
                  </a:path>
                </a:pathLst>
              </a:custGeom>
              <a:solidFill>
                <a:srgbClr val="5C2D91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7319866" y="6544684"/>
                <a:ext cx="152398" cy="153890"/>
              </a:xfrm>
              <a:custGeom>
                <a:avLst/>
                <a:gdLst>
                  <a:gd name="connsiteX0" fmla="*/ 120294 w 240538"/>
                  <a:gd name="connsiteY0" fmla="*/ 240550 h 240550"/>
                  <a:gd name="connsiteX1" fmla="*/ 240538 w 240538"/>
                  <a:gd name="connsiteY1" fmla="*/ 120192 h 240550"/>
                  <a:gd name="connsiteX2" fmla="*/ 120294 w 240538"/>
                  <a:gd name="connsiteY2" fmla="*/ 0 h 240550"/>
                  <a:gd name="connsiteX3" fmla="*/ 0 w 240538"/>
                  <a:gd name="connsiteY3" fmla="*/ 120192 h 240550"/>
                  <a:gd name="connsiteX4" fmla="*/ 120294 w 240538"/>
                  <a:gd name="connsiteY4" fmla="*/ 240550 h 2405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240538" h="240550">
                    <a:moveTo>
                      <a:pt x="120294" y="240550"/>
                    </a:moveTo>
                    <a:cubicBezTo>
                      <a:pt x="186766" y="240550"/>
                      <a:pt x="240538" y="186740"/>
                      <a:pt x="240538" y="120192"/>
                    </a:cubicBezTo>
                    <a:cubicBezTo>
                      <a:pt x="240538" y="53835"/>
                      <a:pt x="186766" y="0"/>
                      <a:pt x="120294" y="0"/>
                    </a:cubicBezTo>
                    <a:cubicBezTo>
                      <a:pt x="53809" y="0"/>
                      <a:pt x="0" y="53835"/>
                      <a:pt x="0" y="120192"/>
                    </a:cubicBezTo>
                    <a:cubicBezTo>
                      <a:pt x="0" y="186740"/>
                      <a:pt x="53809" y="240550"/>
                      <a:pt x="120294" y="240550"/>
                    </a:cubicBezTo>
                  </a:path>
                </a:pathLst>
              </a:custGeom>
              <a:solidFill>
                <a:srgbClr val="D9D5CD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7353203" y="6578000"/>
                <a:ext cx="85724" cy="87258"/>
              </a:xfrm>
              <a:custGeom>
                <a:avLst/>
                <a:gdLst>
                  <a:gd name="connsiteX0" fmla="*/ 135254 w 135254"/>
                  <a:gd name="connsiteY0" fmla="*/ 67665 h 135318"/>
                  <a:gd name="connsiteX1" fmla="*/ 67652 w 135254"/>
                  <a:gd name="connsiteY1" fmla="*/ 0 h 135318"/>
                  <a:gd name="connsiteX2" fmla="*/ 0 w 135254"/>
                  <a:gd name="connsiteY2" fmla="*/ 67665 h 135318"/>
                  <a:gd name="connsiteX3" fmla="*/ 67652 w 135254"/>
                  <a:gd name="connsiteY3" fmla="*/ 135318 h 135318"/>
                  <a:gd name="connsiteX4" fmla="*/ 135254 w 135254"/>
                  <a:gd name="connsiteY4" fmla="*/ 67665 h 135318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35254" h="135318">
                    <a:moveTo>
                      <a:pt x="135254" y="67665"/>
                    </a:moveTo>
                    <a:cubicBezTo>
                      <a:pt x="135254" y="30327"/>
                      <a:pt x="105016" y="0"/>
                      <a:pt x="67652" y="0"/>
                    </a:cubicBezTo>
                    <a:cubicBezTo>
                      <a:pt x="30226" y="0"/>
                      <a:pt x="0" y="30327"/>
                      <a:pt x="0" y="67665"/>
                    </a:cubicBezTo>
                    <a:cubicBezTo>
                      <a:pt x="0" y="105092"/>
                      <a:pt x="30226" y="135318"/>
                      <a:pt x="67652" y="135318"/>
                    </a:cubicBezTo>
                    <a:cubicBezTo>
                      <a:pt x="105016" y="135318"/>
                      <a:pt x="135254" y="105092"/>
                      <a:pt x="135254" y="67665"/>
                    </a:cubicBezTo>
                  </a:path>
                </a:pathLst>
              </a:custGeom>
              <a:solidFill>
                <a:srgbClr val="F15A22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8064" tIns="29032" rIns="58064" bIns="29032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677" y="6540453"/>
                <a:ext cx="1080627" cy="16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27537"/>
              <a:ext cx="9143879" cy="4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23850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3"/>
          <p:cNvSpPr txBox="1">
            <a:spLocks noChangeArrowheads="1"/>
          </p:cNvSpPr>
          <p:nvPr userDrawn="1"/>
        </p:nvSpPr>
        <p:spPr bwMode="auto">
          <a:xfrm rot="16200000">
            <a:off x="-1697038" y="3911600"/>
            <a:ext cx="35829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 dirty="0" smtClean="0">
                <a:solidFill>
                  <a:srgbClr val="B2B2B2"/>
                </a:solidFill>
              </a:rPr>
              <a:t>Copyright </a:t>
            </a:r>
            <a:r>
              <a:rPr lang="nl-NL" sz="900" b="1" i="1" dirty="0" smtClean="0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 dirty="0" smtClean="0">
                <a:solidFill>
                  <a:srgbClr val="B2B2B2"/>
                </a:solidFill>
              </a:rPr>
              <a:t> Apollo </a:t>
            </a:r>
            <a:r>
              <a:rPr lang="nl-NL" sz="900" b="1" i="1" dirty="0" err="1" smtClean="0">
                <a:solidFill>
                  <a:srgbClr val="B2B2B2"/>
                </a:solidFill>
              </a:rPr>
              <a:t>Tyres</a:t>
            </a:r>
            <a:r>
              <a:rPr lang="nl-NL" sz="900" b="1" i="1" dirty="0" smtClean="0">
                <a:solidFill>
                  <a:srgbClr val="B2B2B2"/>
                </a:solidFill>
              </a:rPr>
              <a:t> Global R&amp;D B.V., </a:t>
            </a:r>
            <a:r>
              <a:rPr lang="nl-NL" sz="900" b="1" i="1" dirty="0" err="1" smtClean="0">
                <a:solidFill>
                  <a:srgbClr val="B2B2B2"/>
                </a:solidFill>
              </a:rPr>
              <a:t>all</a:t>
            </a:r>
            <a:r>
              <a:rPr lang="nl-NL" sz="900" b="1" i="1" dirty="0" smtClean="0">
                <a:solidFill>
                  <a:srgbClr val="B2B2B2"/>
                </a:solidFill>
              </a:rPr>
              <a:t> rights </a:t>
            </a:r>
            <a:r>
              <a:rPr lang="nl-NL" sz="900" b="1" i="1" dirty="0" err="1" smtClean="0">
                <a:solidFill>
                  <a:srgbClr val="B2B2B2"/>
                </a:solidFill>
              </a:rPr>
              <a:t>reserved</a:t>
            </a:r>
            <a:endParaRPr lang="en-GB" sz="900" b="1" i="1" dirty="0" smtClean="0">
              <a:solidFill>
                <a:srgbClr val="B2B2B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73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B1BC-3774-4556-81D0-05D1C721DD9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98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0734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15-11-2014</a:t>
            </a:r>
            <a:endParaRPr 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Department</a:t>
            </a:r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608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25600"/>
            <a:ext cx="82296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94450"/>
            <a:ext cx="6330950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629400"/>
            <a:ext cx="633095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3175" y="6516688"/>
            <a:ext cx="460375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93751C-44CA-46A4-94EB-55DF69B5CF5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7" name="Text Box 23"/>
          <p:cNvSpPr txBox="1">
            <a:spLocks noChangeArrowheads="1"/>
          </p:cNvSpPr>
          <p:nvPr userDrawn="1"/>
        </p:nvSpPr>
        <p:spPr bwMode="auto">
          <a:xfrm rot="16200000">
            <a:off x="-1679575" y="3302000"/>
            <a:ext cx="35829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 dirty="0" smtClean="0">
                <a:solidFill>
                  <a:srgbClr val="B2B2B2"/>
                </a:solidFill>
              </a:rPr>
              <a:t>Copyright </a:t>
            </a:r>
            <a:r>
              <a:rPr lang="nl-NL" sz="900" b="1" i="1" dirty="0" smtClean="0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 dirty="0" smtClean="0">
                <a:solidFill>
                  <a:srgbClr val="B2B2B2"/>
                </a:solidFill>
              </a:rPr>
              <a:t> Apollo </a:t>
            </a:r>
            <a:r>
              <a:rPr lang="nl-NL" sz="900" b="1" i="1" dirty="0" err="1" smtClean="0">
                <a:solidFill>
                  <a:srgbClr val="B2B2B2"/>
                </a:solidFill>
              </a:rPr>
              <a:t>Tyres</a:t>
            </a:r>
            <a:r>
              <a:rPr lang="nl-NL" sz="900" b="1" i="1" dirty="0" smtClean="0">
                <a:solidFill>
                  <a:srgbClr val="B2B2B2"/>
                </a:solidFill>
              </a:rPr>
              <a:t> Global R&amp;D B.V., </a:t>
            </a:r>
            <a:r>
              <a:rPr lang="nl-NL" sz="900" b="1" i="1" dirty="0" err="1" smtClean="0">
                <a:solidFill>
                  <a:srgbClr val="B2B2B2"/>
                </a:solidFill>
              </a:rPr>
              <a:t>all</a:t>
            </a:r>
            <a:r>
              <a:rPr lang="nl-NL" sz="900" b="1" i="1" dirty="0" smtClean="0">
                <a:solidFill>
                  <a:srgbClr val="B2B2B2"/>
                </a:solidFill>
              </a:rPr>
              <a:t> rights </a:t>
            </a:r>
            <a:r>
              <a:rPr lang="nl-NL" sz="900" b="1" i="1" dirty="0" err="1" smtClean="0">
                <a:solidFill>
                  <a:srgbClr val="B2B2B2"/>
                </a:solidFill>
              </a:rPr>
              <a:t>reserved</a:t>
            </a:r>
            <a:endParaRPr lang="en-GB" sz="900" b="1" i="1" dirty="0" smtClean="0">
              <a:solidFill>
                <a:srgbClr val="B2B2B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5C2D9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>
          <a:xfrm>
            <a:off x="0" y="3003550"/>
            <a:ext cx="9144000" cy="525463"/>
          </a:xfrm>
        </p:spPr>
        <p:txBody>
          <a:bodyPr/>
          <a:lstStyle/>
          <a:p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Apollo </a:t>
            </a:r>
            <a:r>
              <a:rPr lang="nl-NL" dirty="0" err="1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Tyres</a:t>
            </a:r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 Global R&amp;D</a:t>
            </a:r>
            <a:b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/>
            </a:r>
            <a:b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IT Support</a:t>
            </a:r>
            <a:b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nl-NL" dirty="0" err="1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for</a:t>
            </a:r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/>
            </a:r>
            <a:b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nl-NL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R&amp;D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76D4C-7156-471E-BC87-FD8F736F00A1}" type="slidenum">
              <a:rPr lang="nl-NL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8" y="61119"/>
            <a:ext cx="6128422" cy="525462"/>
          </a:xfrm>
        </p:spPr>
        <p:txBody>
          <a:bodyPr/>
          <a:lstStyle/>
          <a:p>
            <a:r>
              <a:rPr lang="en-US" sz="3200" dirty="0" smtClean="0"/>
              <a:t>IT Systems / R&amp;D resources</a:t>
            </a:r>
            <a:br>
              <a:rPr lang="en-US" sz="3200" dirty="0" smtClean="0"/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nl-NL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4714498" y="1344185"/>
            <a:ext cx="4282282" cy="4144765"/>
            <a:chOff x="2227659" y="452635"/>
            <a:chExt cx="4282282" cy="4144765"/>
          </a:xfrm>
        </p:grpSpPr>
        <p:sp>
          <p:nvSpPr>
            <p:cNvPr id="9" name="Oval 8"/>
            <p:cNvSpPr/>
            <p:nvPr/>
          </p:nvSpPr>
          <p:spPr>
            <a:xfrm>
              <a:off x="2227659" y="452635"/>
              <a:ext cx="4282282" cy="4144765"/>
            </a:xfrm>
            <a:prstGeom prst="ellipse">
              <a:avLst/>
            </a:prstGeom>
            <a:solidFill>
              <a:srgbClr val="00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041650" y="1184275"/>
              <a:ext cx="2654300" cy="26289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83000" y="1822450"/>
              <a:ext cx="1371600" cy="1352550"/>
            </a:xfrm>
            <a:prstGeom prst="ellipse">
              <a:avLst/>
            </a:prstGeom>
            <a:solidFill>
              <a:srgbClr val="5C2D9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5892" y="2044460"/>
              <a:ext cx="150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smtClean="0">
                  <a:solidFill>
                    <a:schemeClr val="bg1"/>
                  </a:solidFill>
                </a:rPr>
                <a:t>Development</a:t>
              </a:r>
              <a:endParaRPr lang="nl-N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944" y="1471182"/>
              <a:ext cx="221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smtClean="0">
                  <a:solidFill>
                    <a:schemeClr val="bg1"/>
                  </a:solidFill>
                </a:rPr>
                <a:t>R&amp;D Proces Support</a:t>
              </a:r>
              <a:endParaRPr lang="nl-N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6737" y="761999"/>
              <a:ext cx="2606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err="1" smtClean="0"/>
                <a:t>Admin</a:t>
              </a:r>
              <a:r>
                <a:rPr lang="nl-NL" sz="1400" b="1" dirty="0" smtClean="0"/>
                <a:t> &amp; Business Support</a:t>
              </a:r>
              <a:endParaRPr lang="nl-NL" sz="14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7464" y="4727148"/>
            <a:ext cx="306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>
                <a:solidFill>
                  <a:srgbClr val="0070C0"/>
                </a:solidFill>
              </a:rPr>
              <a:t>General </a:t>
            </a:r>
            <a:r>
              <a:rPr lang="nl-NL" sz="1400" dirty="0" err="1" smtClean="0">
                <a:solidFill>
                  <a:srgbClr val="0070C0"/>
                </a:solidFill>
              </a:rPr>
              <a:t>global</a:t>
            </a:r>
            <a:r>
              <a:rPr lang="nl-NL" sz="1400" dirty="0" smtClean="0">
                <a:solidFill>
                  <a:srgbClr val="0070C0"/>
                </a:solidFill>
              </a:rPr>
              <a:t> </a:t>
            </a:r>
            <a:r>
              <a:rPr lang="nl-NL" sz="1400" dirty="0" err="1" smtClean="0">
                <a:solidFill>
                  <a:srgbClr val="0070C0"/>
                </a:solidFill>
              </a:rPr>
              <a:t>applications</a:t>
            </a:r>
            <a:endParaRPr lang="nl-NL" sz="14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58" y="4094165"/>
            <a:ext cx="205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 smtClean="0">
                <a:solidFill>
                  <a:srgbClr val="0070C0"/>
                </a:solidFill>
              </a:rPr>
              <a:t>Partly</a:t>
            </a:r>
            <a:r>
              <a:rPr lang="nl-NL" sz="1400" dirty="0" smtClean="0">
                <a:solidFill>
                  <a:srgbClr val="0070C0"/>
                </a:solidFill>
              </a:rPr>
              <a:t> </a:t>
            </a:r>
            <a:r>
              <a:rPr lang="nl-NL" sz="1400" dirty="0" err="1" smtClean="0">
                <a:solidFill>
                  <a:srgbClr val="0070C0"/>
                </a:solidFill>
              </a:rPr>
              <a:t>global</a:t>
            </a:r>
            <a:r>
              <a:rPr lang="nl-NL" sz="1400" dirty="0">
                <a:solidFill>
                  <a:srgbClr val="0070C0"/>
                </a:solidFill>
              </a:rPr>
              <a:t> </a:t>
            </a:r>
            <a:r>
              <a:rPr lang="nl-NL" sz="1400" dirty="0" err="1" smtClean="0">
                <a:solidFill>
                  <a:srgbClr val="0070C0"/>
                </a:solidFill>
              </a:rPr>
              <a:t>appl</a:t>
            </a:r>
            <a:r>
              <a:rPr lang="nl-NL" sz="14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8814" y="3298943"/>
            <a:ext cx="145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 smtClean="0">
                <a:solidFill>
                  <a:schemeClr val="bg1"/>
                </a:solidFill>
              </a:rPr>
              <a:t>Dedicated</a:t>
            </a:r>
            <a:endParaRPr lang="nl-NL" sz="1400" dirty="0" smtClean="0">
              <a:solidFill>
                <a:schemeClr val="bg1"/>
              </a:solidFill>
            </a:endParaRPr>
          </a:p>
          <a:p>
            <a:pPr algn="ctr"/>
            <a:r>
              <a:rPr lang="nl-NL" sz="1400" dirty="0" err="1" smtClean="0">
                <a:solidFill>
                  <a:schemeClr val="bg1"/>
                </a:solidFill>
              </a:rPr>
              <a:t>applications</a:t>
            </a:r>
            <a:endParaRPr lang="nl-NL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032"/>
              </p:ext>
            </p:extLst>
          </p:nvPr>
        </p:nvGraphicFramePr>
        <p:xfrm>
          <a:off x="302104" y="944820"/>
          <a:ext cx="3445792" cy="159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16992"/>
              </a:tblGrid>
              <a:tr h="318990">
                <a:tc gridSpan="2">
                  <a:txBody>
                    <a:bodyPr/>
                    <a:lstStyle/>
                    <a:p>
                      <a:pPr marL="0" marR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Admin &amp; Business support: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Watson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Mobility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Registration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Pace or </a:t>
                      </a:r>
                      <a:r>
                        <a:rPr lang="en-US" sz="1200" dirty="0" err="1" smtClean="0"/>
                        <a:t>Tasper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 Office + mail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 planning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SAP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Infrastructure</a:t>
                      </a:r>
                      <a:endParaRPr lang="nl-NL" sz="12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17229"/>
              </p:ext>
            </p:extLst>
          </p:nvPr>
        </p:nvGraphicFramePr>
        <p:xfrm>
          <a:off x="318896" y="2670509"/>
          <a:ext cx="3429000" cy="95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</a:tblGrid>
              <a:tr h="318990">
                <a:tc gridSpan="2">
                  <a:txBody>
                    <a:bodyPr/>
                    <a:lstStyle/>
                    <a:p>
                      <a:pPr marL="0" marR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Primary R&amp;D process support: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Watson</a:t>
                      </a:r>
                      <a:endParaRPr lang="nl-NL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Lims</a:t>
                      </a:r>
                      <a:endParaRPr lang="nl-NL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Xpert</a:t>
                      </a:r>
                      <a:endParaRPr lang="nl-NL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PLM</a:t>
                      </a:r>
                      <a:endParaRPr lang="nl-NL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01314"/>
              </p:ext>
            </p:extLst>
          </p:nvPr>
        </p:nvGraphicFramePr>
        <p:xfrm>
          <a:off x="318896" y="3803617"/>
          <a:ext cx="3445792" cy="237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16992"/>
              </a:tblGrid>
              <a:tr h="318990">
                <a:tc gridSpan="2">
                  <a:txBody>
                    <a:bodyPr/>
                    <a:lstStyle/>
                    <a:p>
                      <a:pPr marL="0" marR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Development: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Abaques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Catia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Hypermesh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AutoCAD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Matlab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m-files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Xpert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Adams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Phyton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Analytical relation tools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  <a:tr h="3189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Test result processing tools</a:t>
                      </a:r>
                      <a:endParaRPr lang="nl-NL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428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FEA post processing tools</a:t>
                      </a:r>
                    </a:p>
                  </a:txBody>
                  <a:tcPr>
                    <a:solidFill>
                      <a:srgbClr val="54289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0778" y="958059"/>
            <a:ext cx="424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9600" dirty="0" smtClean="0"/>
              <a:t>}</a:t>
            </a:r>
            <a:r>
              <a:rPr lang="en-US" sz="1600" dirty="0" smtClean="0"/>
              <a:t>IT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550020" y="2298184"/>
            <a:ext cx="424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9600" dirty="0" smtClean="0"/>
              <a:t>}</a:t>
            </a:r>
            <a:r>
              <a:rPr lang="en-US" sz="1600" dirty="0" smtClean="0"/>
              <a:t>IT+R&amp;D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293839" y="4065429"/>
            <a:ext cx="424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/>
              <a:t> }</a:t>
            </a:r>
            <a:r>
              <a:rPr lang="en-US" sz="1600" dirty="0" smtClean="0"/>
              <a:t>R&amp;D/Supplier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3200" dirty="0" smtClean="0"/>
              <a:t>Responsibility matrix IT – R&amp;D</a:t>
            </a:r>
            <a:br>
              <a:rPr lang="en-US" sz="3200" dirty="0" smtClean="0"/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61819"/>
              </p:ext>
            </p:extLst>
          </p:nvPr>
        </p:nvGraphicFramePr>
        <p:xfrm>
          <a:off x="762000" y="1219200"/>
          <a:ext cx="5062349" cy="2477849"/>
        </p:xfrm>
        <a:graphic>
          <a:graphicData uri="http://schemas.openxmlformats.org/drawingml/2006/table">
            <a:tbl>
              <a:tblPr/>
              <a:tblGrid>
                <a:gridCol w="1860523"/>
                <a:gridCol w="389412"/>
                <a:gridCol w="389412"/>
                <a:gridCol w="374988"/>
                <a:gridCol w="288452"/>
                <a:gridCol w="374988"/>
                <a:gridCol w="692287"/>
                <a:gridCol w="692287"/>
              </a:tblGrid>
              <a:tr h="1807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 ownership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 ownership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licences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 &amp; Network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line application support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line application support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line application support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 &amp; business 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Supplier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R&amp;D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 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IT*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Supplier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R&amp;D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Supplier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8145" y="38862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Functional ownership: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Access definition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Configuration and report definition</a:t>
            </a:r>
          </a:p>
          <a:p>
            <a:r>
              <a:rPr lang="en-US" sz="20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Technical ownership: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User management &amp; 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Implementation and maintenance of custom code and reports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39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EA2E-B854-4BA0-975B-F6B9C3595EC4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254476" y="1134188"/>
            <a:ext cx="7577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Agenda</a:t>
            </a:r>
            <a: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:	</a:t>
            </a:r>
            <a:b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Way forward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R&amp;D, IT Strategy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Global IT </a:t>
            </a: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Next steps</a:t>
            </a:r>
            <a:endParaRPr lang="nl-NL" sz="4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1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2000" u="sng" dirty="0" smtClean="0"/>
              <a:t>R&amp;D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a clear strategy for R&amp;D how to improve / become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Derive from that strategy an IT roadmap with clear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Establish an ownership / responsibility matrix per IT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Establish a “steering committee” to control the IT systems change process. As an example the current NPD process could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Have IT report on a regular basis to this steering committee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Define key users per IT system to support steering committee on functional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 err="1" smtClean="0"/>
              <a:t>Globaly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Establish a global steering committee for interdepartmental systems like: SAP, </a:t>
            </a:r>
            <a:r>
              <a:rPr lang="en-US" sz="2000" dirty="0" err="1" smtClean="0"/>
              <a:t>Lims</a:t>
            </a:r>
            <a:r>
              <a:rPr lang="en-US" sz="2000" dirty="0"/>
              <a:t> </a:t>
            </a:r>
            <a:r>
              <a:rPr lang="en-US" sz="2000" dirty="0" smtClean="0"/>
              <a:t>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Global IT should be more involved in major business decisions </a:t>
            </a:r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3200" dirty="0" smtClean="0"/>
              <a:t>R&amp;D Strategy</a:t>
            </a:r>
            <a:br>
              <a:rPr lang="en-US" sz="3200" dirty="0" smtClean="0"/>
            </a:br>
            <a:r>
              <a:rPr lang="en-US" sz="1400" i="1" dirty="0" smtClean="0"/>
              <a:t>Way forward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06055" y="1539433"/>
            <a:ext cx="78270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does R&amp;D need to become even more efficient?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are the current weaknesses?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IT support the improvement projects?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 we continue our current focus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Lims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Simulations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Xpert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Planning</a:t>
            </a:r>
          </a:p>
          <a:p>
            <a:pPr lvl="1"/>
            <a:r>
              <a:rPr lang="en-US" sz="2400" dirty="0" smtClean="0"/>
              <a:t>Or do we need to change focus?</a:t>
            </a:r>
          </a:p>
        </p:txBody>
      </p:sp>
    </p:spTree>
    <p:extLst>
      <p:ext uri="{BB962C8B-B14F-4D97-AF65-F5344CB8AC3E}">
        <p14:creationId xmlns:p14="http://schemas.microsoft.com/office/powerpoint/2010/main" val="15979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3200" dirty="0" smtClean="0"/>
              <a:t>Organization</a:t>
            </a:r>
            <a:br>
              <a:rPr lang="en-US" sz="3200" dirty="0" smtClean="0"/>
            </a:br>
            <a:r>
              <a:rPr lang="en-US" sz="1400" i="1" dirty="0"/>
              <a:t>W</a:t>
            </a:r>
            <a:r>
              <a:rPr lang="en-US" sz="1400" i="1" dirty="0" smtClean="0"/>
              <a:t>ay forward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90305" y="1539433"/>
            <a:ext cx="83086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Steering committee for IT 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decide which new projects to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decide on project priorities and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decide on major system changes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Have a regular progress review (on IT systems)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a project approach like NPD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Start with feasibility study – Project proposal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 aware of interfaces / interaction with other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Have QR gates to control progress </a:t>
            </a:r>
          </a:p>
        </p:txBody>
      </p:sp>
    </p:spTree>
    <p:extLst>
      <p:ext uri="{BB962C8B-B14F-4D97-AF65-F5344CB8AC3E}">
        <p14:creationId xmlns:p14="http://schemas.microsoft.com/office/powerpoint/2010/main" val="25599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EA2E-B854-4BA0-975B-F6B9C3595EC4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254477" y="1134188"/>
            <a:ext cx="64305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Agenda</a:t>
            </a:r>
            <a: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:	</a:t>
            </a:r>
            <a:b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Introduction 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Way 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Next steps</a:t>
            </a:r>
            <a:endParaRPr lang="nl-NL" sz="2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93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EA2E-B854-4BA0-975B-F6B9C3595EC4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2038" y="861190"/>
            <a:ext cx="2954197" cy="525462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12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Slides below are just for reference purposes.</a:t>
            </a:r>
          </a:p>
          <a:p>
            <a:pPr algn="ctr"/>
            <a:r>
              <a:rPr lang="en-US" sz="3600" dirty="0" smtClean="0"/>
              <a:t>Not to be shown unless needed.</a:t>
            </a:r>
            <a:endParaRPr lang="nl-NL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2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41338" y="323850"/>
            <a:ext cx="6129337" cy="5254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Business needs</a:t>
            </a:r>
            <a:endParaRPr lang="nl-NL" dirty="0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8A60ACA-FD45-4123-822A-6939E5587BCE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41535"/>
              </p:ext>
            </p:extLst>
          </p:nvPr>
        </p:nvGraphicFramePr>
        <p:xfrm>
          <a:off x="355600" y="1117597"/>
          <a:ext cx="8594436" cy="390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382"/>
                <a:gridCol w="1874982"/>
                <a:gridCol w="4184072"/>
              </a:tblGrid>
              <a:tr h="548217">
                <a:tc>
                  <a:txBody>
                    <a:bodyPr/>
                    <a:lstStyle/>
                    <a:p>
                      <a:r>
                        <a:rPr lang="en-US" dirty="0" smtClean="0"/>
                        <a:t>R&amp;D Goals (2017/18)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R&amp;D 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process / People Involved</a:t>
                      </a:r>
                      <a:endParaRPr lang="nl-NL" dirty="0"/>
                    </a:p>
                  </a:txBody>
                  <a:tcPr/>
                </a:tc>
              </a:tr>
              <a:tr h="5482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Support Ramp-up Hungary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Global/Local PI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Interspec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Patrick, </a:t>
                      </a:r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Nico</a:t>
                      </a:r>
                      <a:endParaRPr lang="nl-NL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Interspec</a:t>
                      </a:r>
                      <a:r>
                        <a:rPr lang="en-US" sz="1600" b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/</a:t>
                      </a:r>
                      <a:r>
                        <a:rPr lang="en-US" sz="1600" b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="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interface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Patrick</a:t>
                      </a:r>
                    </a:p>
                    <a:p>
                      <a:r>
                        <a:rPr lang="en-US" sz="1600" b="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="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configurution</a:t>
                      </a:r>
                      <a:r>
                        <a:rPr lang="en-US" sz="1600" b="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/setup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Hans</a:t>
                      </a:r>
                      <a:endParaRPr lang="en-US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54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PI Plan</a:t>
                      </a:r>
                      <a:endParaRPr lang="nl-NL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Global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Moulds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Moulds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PMO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Project &amp; Resource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planning: Patrick</a:t>
                      </a: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Business team template: Patrick</a:t>
                      </a: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COP: Mathias / Patrick / Jos de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Gier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Xpert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2.0: Mathias / Patrick /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Waldemar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/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Bertus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Spectrac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Mathias /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Bertus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Automate sidewall engraving: Patrick/Alban</a:t>
                      </a: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Watson for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moulds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Jacco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Watson (improve QR):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Jacco</a:t>
                      </a:r>
                      <a:endParaRPr lang="en-US" sz="1600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Watson (update):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Jacco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/ Silverside</a:t>
                      </a:r>
                      <a:endParaRPr lang="en-US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EA2E-B854-4BA0-975B-F6B9C3595EC4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1254477" y="1134188"/>
            <a:ext cx="64305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Agenda</a:t>
            </a:r>
            <a: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:	</a:t>
            </a:r>
            <a:b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Introduction </a:t>
            </a:r>
            <a:r>
              <a:rPr lang="en-US" sz="440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Way 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Next steps</a:t>
            </a:r>
            <a:endParaRPr lang="nl-N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2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97956"/>
              </p:ext>
            </p:extLst>
          </p:nvPr>
        </p:nvGraphicFramePr>
        <p:xfrm>
          <a:off x="350982" y="1138382"/>
          <a:ext cx="8682181" cy="536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309"/>
                <a:gridCol w="1773382"/>
                <a:gridCol w="4239490"/>
              </a:tblGrid>
              <a:tr h="548217">
                <a:tc>
                  <a:txBody>
                    <a:bodyPr/>
                    <a:lstStyle/>
                    <a:p>
                      <a:r>
                        <a:rPr lang="en-US" dirty="0" smtClean="0"/>
                        <a:t>R&amp;D Goals (2017/18)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R&amp;D 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process / People Involved</a:t>
                      </a:r>
                      <a:endParaRPr lang="nl-NL" dirty="0"/>
                    </a:p>
                  </a:txBody>
                  <a:tcPr/>
                </a:tc>
              </a:tr>
              <a:tr h="5482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Adherence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to budget</a:t>
                      </a:r>
                      <a:endParaRPr lang="nl-NL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Airmaster</a:t>
                      </a:r>
                      <a:endParaRPr lang="en-US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Finance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PMO</a:t>
                      </a:r>
                      <a:endParaRPr lang="nl-NL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Athena reports: Alban</a:t>
                      </a:r>
                    </a:p>
                    <a:p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(</a:t>
                      </a:r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optimise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test requests): Patrick</a:t>
                      </a:r>
                    </a:p>
                    <a:p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5482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First time right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Materials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RM / AE</a:t>
                      </a:r>
                      <a:endParaRPr lang="nl-NL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18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Athena reports: Alban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Statistica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/>
                      </a:r>
                      <a:b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</a:br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(distributed FEA automation): Patrick/Atos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(tests in time): Patrick / 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Izaak</a:t>
                      </a:r>
                      <a:endParaRPr lang="en-US" sz="1600" u="sng" baseline="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(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Unilab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in Chennai): Patrick/</a:t>
                      </a:r>
                      <a:r>
                        <a:rPr lang="en-US" sz="1600" baseline="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Nico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/Hans</a:t>
                      </a:r>
                      <a:endParaRPr lang="en-US" sz="1600" dirty="0" smtClean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  <a:p>
                      <a:r>
                        <a:rPr lang="en-US" sz="1600" u="sng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New warehouse</a:t>
                      </a:r>
                      <a:r>
                        <a:rPr lang="en-US" sz="1600" u="sng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management 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system: Patrick/ICT Spirit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  <a:tr h="5482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Selectively strengthen R&amp;D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RM / AE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Data communication 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(improve data-connectivity with test tracks): Helpdesk R&amp;D </a:t>
                      </a:r>
                    </a:p>
                    <a:p>
                      <a:r>
                        <a:rPr lang="en-US" sz="1600" u="sng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Watson</a:t>
                      </a:r>
                      <a:r>
                        <a:rPr lang="en-US" sz="1600" u="none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(share information globally)</a:t>
                      </a:r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: Patrick / </a:t>
                      </a:r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Jacco</a:t>
                      </a:r>
                      <a:endParaRPr lang="nl-N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1338" y="323850"/>
            <a:ext cx="6129337" cy="5254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Business needs</a:t>
            </a:r>
            <a:endParaRPr lang="nl-NL" dirty="0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IT Organization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46915"/>
              </p:ext>
            </p:extLst>
          </p:nvPr>
        </p:nvGraphicFramePr>
        <p:xfrm>
          <a:off x="766618" y="1390072"/>
          <a:ext cx="7666252" cy="410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4" imgW="7954605" imgH="4264650" progId="Visio.Drawing.11">
                  <p:embed/>
                </p:oleObj>
              </mc:Choice>
              <mc:Fallback>
                <p:oleObj name="Visio" r:id="rId4" imgW="7954605" imgH="42646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8" y="1390072"/>
                        <a:ext cx="7666252" cy="410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6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department at R&amp;D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8802"/>
              </p:ext>
            </p:extLst>
          </p:nvPr>
        </p:nvGraphicFramePr>
        <p:xfrm>
          <a:off x="1219200" y="1313873"/>
          <a:ext cx="69088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94"/>
                <a:gridCol w="46582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Patrick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Projects (see list on next sheet)</a:t>
                      </a:r>
                    </a:p>
                    <a:p>
                      <a:r>
                        <a:rPr lang="en-US" dirty="0" smtClean="0"/>
                        <a:t>SW development &amp; Support</a:t>
                      </a:r>
                    </a:p>
                    <a:p>
                      <a:r>
                        <a:rPr lang="en-US" dirty="0" smtClean="0"/>
                        <a:t>All SW and infrastructure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Alban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(Athena)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Mathias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development:</a:t>
                      </a:r>
                    </a:p>
                    <a:p>
                      <a:r>
                        <a:rPr lang="en-US" dirty="0" err="1" smtClean="0"/>
                        <a:t>Interspec</a:t>
                      </a:r>
                      <a:r>
                        <a:rPr lang="en-US" dirty="0" smtClean="0"/>
                        <a:t>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X-pert,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Spectrac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 &amp; DB </a:t>
                      </a:r>
                      <a:r>
                        <a:rPr lang="en-US" baseline="0" dirty="0" smtClean="0"/>
                        <a:t>administration:</a:t>
                      </a:r>
                    </a:p>
                    <a:p>
                      <a:r>
                        <a:rPr lang="en-US" baseline="0" dirty="0" smtClean="0"/>
                        <a:t>Oracle (</a:t>
                      </a:r>
                      <a:r>
                        <a:rPr lang="en-US" baseline="0" dirty="0" err="1" smtClean="0"/>
                        <a:t>Interspec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Unilab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Lotus Domino (Watson)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Tobias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support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Projects overview</a:t>
            </a:r>
            <a:br>
              <a:rPr lang="en-US" dirty="0" smtClean="0"/>
            </a:br>
            <a:r>
              <a:rPr lang="en-US" sz="2000" dirty="0" smtClean="0"/>
              <a:t>Running projects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22630"/>
              </p:ext>
            </p:extLst>
          </p:nvPr>
        </p:nvGraphicFramePr>
        <p:xfrm>
          <a:off x="542038" y="1256147"/>
          <a:ext cx="7601529" cy="4859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446"/>
                <a:gridCol w="1095934"/>
                <a:gridCol w="1168998"/>
                <a:gridCol w="1181175"/>
                <a:gridCol w="1123334"/>
                <a:gridCol w="2313642"/>
              </a:tblGrid>
              <a:tr h="18774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>
                          <a:effectLst/>
                        </a:rPr>
                        <a:t>System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Company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Department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Project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owner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Main topic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err="1" smtClean="0">
                          <a:effectLst/>
                        </a:rPr>
                        <a:t>Description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364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Interspec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 / Hungary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 smtClean="0">
                          <a:effectLst/>
                        </a:rPr>
                        <a:t>Global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Quality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Pedro de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Matos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Global 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Global Interspec</a:t>
                      </a:r>
                      <a:br>
                        <a:rPr lang="nl-NL" sz="900" u="none" strike="noStrike">
                          <a:effectLst/>
                        </a:rPr>
                      </a:br>
                      <a:r>
                        <a:rPr lang="nl-NL" sz="900" u="none" strike="noStrike">
                          <a:effectLst/>
                        </a:rPr>
                        <a:t>Interface Interspec - SAP</a:t>
                      </a:r>
                      <a:br>
                        <a:rPr lang="nl-NL" sz="900" u="none" strike="noStrike">
                          <a:effectLst/>
                        </a:rPr>
                      </a:br>
                      <a:r>
                        <a:rPr lang="nl-NL" sz="900" u="none" strike="noStrike">
                          <a:effectLst/>
                        </a:rPr>
                        <a:t>Interface Intersoec - Unilab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7601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Unilab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Global QA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 smtClean="0">
                          <a:effectLst/>
                        </a:rPr>
                        <a:t>Global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Quality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Pedro de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Matos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Unilab 7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Specify / Configure / Test / Give consultancy on Unilab implementation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 err="1" smtClean="0">
                          <a:effectLst/>
                        </a:rPr>
                        <a:t>Testing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Peter Roest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Global 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Lims in Chennai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364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Xpert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Global PI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err="1">
                          <a:effectLst/>
                        </a:rPr>
                        <a:t>Hitesh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Spectrac / Xpert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Xpert 2</a:t>
                      </a:r>
                      <a:br>
                        <a:rPr lang="nl-NL" sz="900" u="none" strike="noStrike">
                          <a:effectLst/>
                        </a:rPr>
                      </a:br>
                      <a:r>
                        <a:rPr lang="nl-NL" sz="900" u="none" strike="noStrike">
                          <a:effectLst/>
                        </a:rPr>
                        <a:t>Spectrac 3</a:t>
                      </a:r>
                      <a:br>
                        <a:rPr lang="nl-NL" sz="900" u="none" strike="noStrike">
                          <a:effectLst/>
                        </a:rPr>
                      </a:br>
                      <a:r>
                        <a:rPr lang="nl-NL" sz="900" u="none" strike="noStrike">
                          <a:effectLst/>
                        </a:rPr>
                        <a:t>Enhance Spectra / catia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Moulds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effectLst/>
                        </a:rPr>
                        <a:t>Gerlof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Mould drawings in Watson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?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>
                          <a:effectLst/>
                        </a:rPr>
                        <a:t>Global PI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err="1">
                          <a:effectLst/>
                        </a:rPr>
                        <a:t>Hitesh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Global PI planning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Global PI planning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364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Athena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PMO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Marc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vd</a:t>
                      </a:r>
                      <a:r>
                        <a:rPr lang="nl-NL" sz="900" u="none" strike="noStrike" dirty="0" smtClean="0">
                          <a:effectLst/>
                        </a:rPr>
                        <a:t> </a:t>
                      </a:r>
                      <a:r>
                        <a:rPr lang="nl-NL" sz="900" u="none" strike="noStrike" dirty="0" err="1" smtClean="0">
                          <a:effectLst/>
                        </a:rPr>
                        <a:t>Broeke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Hours &amp; Costs reporting per project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Athena report to show hours booked (URES) and money spent (SAP) per project</a:t>
                      </a:r>
                      <a:endParaRPr lang="en-US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PMO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effectLst/>
                        </a:rPr>
                        <a:t>Barbara Jansink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 smtClean="0">
                          <a:effectLst/>
                        </a:rPr>
                        <a:t>Project</a:t>
                      </a:r>
                      <a:r>
                        <a:rPr lang="nl-NL" sz="900" u="none" strike="noStrike" baseline="0" dirty="0" smtClean="0">
                          <a:effectLst/>
                        </a:rPr>
                        <a:t> management</a:t>
                      </a:r>
                      <a:r>
                        <a:rPr lang="nl-NL" sz="900" u="none" strike="noStrike" dirty="0" smtClean="0">
                          <a:effectLst/>
                        </a:rPr>
                        <a:t> </a:t>
                      </a:r>
                      <a:r>
                        <a:rPr lang="nl-NL" sz="900" u="none" strike="noStrike" dirty="0">
                          <a:effectLst/>
                        </a:rPr>
                        <a:t>in Watson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IT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Patrick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Replace old </a:t>
                      </a:r>
                      <a:r>
                        <a:rPr lang="en-US" sz="900" u="none" strike="noStrike" dirty="0" err="1">
                          <a:effectLst/>
                        </a:rPr>
                        <a:t>Lims</a:t>
                      </a:r>
                      <a:r>
                        <a:rPr lang="en-US" sz="900" u="none" strike="noStrike" dirty="0">
                          <a:effectLst/>
                        </a:rPr>
                        <a:t> test server</a:t>
                      </a:r>
                      <a:endParaRPr lang="en-US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7601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Vredestein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QA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Mauricio Sampaio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QMS in 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Controlled QMS documents in Watson and on Intranet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7601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Vredestein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>
                          <a:effectLst/>
                        </a:rPr>
                        <a:t>SHE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Daan Feijer / Manfred Rudolf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SHE in 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Controlled SHE documents in Watson and on Intranet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558874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Global QA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Global QA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effectLst/>
                        </a:rPr>
                        <a:t>Pedro de </a:t>
                      </a:r>
                      <a:r>
                        <a:rPr lang="nl-NL" sz="900" u="none" strike="noStrike" dirty="0" err="1">
                          <a:effectLst/>
                        </a:rPr>
                        <a:t>Matos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Quality documents in Watson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Controlled global quality documents in Watson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357601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 err="1">
                          <a:effectLst/>
                        </a:rPr>
                        <a:t>Interspec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Vredestein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>
                          <a:effectLst/>
                        </a:rPr>
                        <a:t>Manufacturing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effectLst/>
                        </a:rPr>
                        <a:t>Tobias </a:t>
                      </a:r>
                      <a:r>
                        <a:rPr lang="nl-NL" sz="900" u="none" strike="noStrike" dirty="0" err="1">
                          <a:effectLst/>
                        </a:rPr>
                        <a:t>Ekkels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Replace AS400 by Interspec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Spacemaster in Interspec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178800"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Interspec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>
                          <a:effectLst/>
                        </a:rPr>
                        <a:t>Apollo PV R&amp;D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900" u="none" strike="noStrike" dirty="0">
                          <a:effectLst/>
                        </a:rPr>
                        <a:t>OEM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Jos de Gier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>
                          <a:effectLst/>
                        </a:rPr>
                        <a:t>Lims</a:t>
                      </a:r>
                      <a:endParaRPr lang="nl-NL" sz="900" b="0" i="0" u="none" strike="noStrike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effectLst/>
                        </a:rPr>
                        <a:t>COP in </a:t>
                      </a:r>
                      <a:r>
                        <a:rPr lang="nl-NL" sz="900" u="none" strike="noStrike" dirty="0" err="1">
                          <a:effectLst/>
                        </a:rPr>
                        <a:t>Lims</a:t>
                      </a:r>
                      <a:endParaRPr lang="nl-NL" sz="900" b="0" i="0" u="none" strike="noStrike" dirty="0">
                        <a:solidFill>
                          <a:srgbClr val="3F3F76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4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Projects overview</a:t>
            </a:r>
            <a:br>
              <a:rPr lang="en-US" dirty="0" smtClean="0"/>
            </a:br>
            <a:r>
              <a:rPr lang="en-US" sz="2000" dirty="0" smtClean="0"/>
              <a:t>Closed projects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9368"/>
              </p:ext>
            </p:extLst>
          </p:nvPr>
        </p:nvGraphicFramePr>
        <p:xfrm>
          <a:off x="768350" y="2059710"/>
          <a:ext cx="7607299" cy="311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60"/>
                <a:gridCol w="1053660"/>
                <a:gridCol w="1053660"/>
                <a:gridCol w="1053660"/>
                <a:gridCol w="1171086"/>
                <a:gridCol w="2221573"/>
              </a:tblGrid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 dirty="0">
                          <a:effectLst/>
                        </a:rPr>
                        <a:t>Presentation rooms</a:t>
                      </a:r>
                      <a:endParaRPr lang="nl-N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Peter Snel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R&amp;D activities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More user friendly CR7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Watson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PMO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Thomas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PMO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New QR workflow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058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Infrastructure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Thomas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Frankfurt Office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Frankfurt Office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MS Project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PMO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Thomas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PMO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MS Project project planning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058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Xpert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Global PI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Hitesh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Xpert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Xpert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Lims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Apollo PV R&amp;D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Advanced Engineering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SKP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FEA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FEA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20058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Watson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 dirty="0" smtClean="0">
                          <a:effectLst/>
                        </a:rPr>
                        <a:t>Hungary</a:t>
                      </a:r>
                      <a:endParaRPr lang="nl-N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Global PI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C. Krishnakumar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Watson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Install Watson on Hungary server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>
                          <a:effectLst/>
                        </a:rPr>
                        <a:t>Presentation rooms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 dirty="0">
                          <a:effectLst/>
                        </a:rPr>
                        <a:t>Apollo PV R&amp;D</a:t>
                      </a:r>
                      <a:endParaRPr lang="nl-N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NL" sz="1100" u="none" strike="noStrike" dirty="0">
                          <a:effectLst/>
                        </a:rPr>
                        <a:t>R&amp;D</a:t>
                      </a:r>
                      <a:endParaRPr lang="nl-NL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Peter Snel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u="none" strike="noStrike">
                          <a:effectLst/>
                        </a:rPr>
                        <a:t>Raunheim</a:t>
                      </a:r>
                      <a:endParaRPr lang="nl-NL" sz="1100" b="0" i="0" u="none" strike="noStrike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Extra VC facility for large room</a:t>
                      </a:r>
                      <a:endParaRPr lang="en-US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  <a:tr h="4011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LIMS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Apollo PV R&amp;D / QA</a:t>
                      </a:r>
                      <a:endParaRPr lang="nl-NL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t"/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R&amp;D</a:t>
                      </a:r>
                      <a:endParaRPr lang="nl-NL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  <a:p>
                      <a:pPr algn="ctr" fontAlgn="t"/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Hans van </a:t>
                      </a:r>
                      <a:r>
                        <a:rPr 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Benthem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Global LIMS</a:t>
                      </a:r>
                      <a:endParaRPr lang="nl-NL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Improve interface between </a:t>
                      </a:r>
                      <a:r>
                        <a:rPr 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Interspec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lang="en-US" sz="11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Unilab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5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overview </a:t>
            </a:r>
            <a:r>
              <a:rPr lang="en-US" sz="2000" dirty="0" smtClean="0"/>
              <a:t>(1/2)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26143"/>
              </p:ext>
            </p:extLst>
          </p:nvPr>
        </p:nvGraphicFramePr>
        <p:xfrm>
          <a:off x="1450111" y="1060161"/>
          <a:ext cx="5055973" cy="5017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4563"/>
                <a:gridCol w="596282"/>
                <a:gridCol w="596282"/>
                <a:gridCol w="596282"/>
                <a:gridCol w="596282"/>
                <a:gridCol w="596282"/>
              </a:tblGrid>
              <a:tr h="323863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COST ITEM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AMOUNT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TOTAL AMOUNT PER DEP.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CHARGE GLOBAL R&amp;D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CHARGE GLOBAL MAN.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CHARGE GLOBAL QUAL.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Patrick + Alban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200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Temporary labour/outsourced work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819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291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R&amp;D (charge to global R&amp;D)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151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151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TCE software (Daisy)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7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MATLAB (The Mathworks)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17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LIMS (Atos/Siemens)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35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Abaqus (4Realsim)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92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it-IT" sz="600" u="none" strike="noStrike">
                          <a:effectLst/>
                        </a:rPr>
                        <a:t>GENERAL (ca 100 Euro per IT-user)</a:t>
                      </a:r>
                      <a:endParaRPr lang="it-IT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195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14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virus scanners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16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Spoolmail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Webfocus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36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Hyperstage BI + adapt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50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Misc.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4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Consumables (paper etc.)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Misc. Materals and repair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26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Contribution BTG &amp; NEN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2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KPN Aspace fax services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7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VM-ware Maintenance SAN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4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Watson document system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10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Maintenance Lotus Notes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10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Support Silverside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12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Annual licenses terminal server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15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Rent for copiers and printers incl. Basic Qty prints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85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800" u="none" strike="noStrike">
                          <a:effectLst/>
                        </a:rPr>
                        <a:t>92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6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1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Additional prints black/white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4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l" fontAlgn="ctr"/>
                      <a:r>
                        <a:rPr lang="nl-NL" sz="600" u="none" strike="noStrike">
                          <a:effectLst/>
                        </a:rPr>
                        <a:t>Additional prints colour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3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 </a:t>
                      </a:r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221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Lease PC-systems + servers  3 year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  <a:tr h="160266"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Sub-Total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  <a:tc>
                  <a:txBody>
                    <a:bodyPr/>
                    <a:lstStyle/>
                    <a:p>
                      <a:pPr algn="r" fontAlgn="ctr"/>
                      <a:endParaRPr lang="nl-NL" sz="6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688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600" u="none" strike="noStrike">
                          <a:effectLst/>
                        </a:rPr>
                        <a:t>7</a:t>
                      </a:r>
                      <a:endParaRPr lang="nl-NL" sz="6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620" marR="6620" marT="6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20" marR="6620" marT="6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overview </a:t>
            </a:r>
            <a:r>
              <a:rPr lang="en-US" sz="2000" dirty="0" smtClean="0"/>
              <a:t>(2/2)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95096"/>
              </p:ext>
            </p:extLst>
          </p:nvPr>
        </p:nvGraphicFramePr>
        <p:xfrm>
          <a:off x="997529" y="1293096"/>
          <a:ext cx="7250541" cy="4562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1189"/>
                <a:gridCol w="764892"/>
                <a:gridCol w="764892"/>
                <a:gridCol w="764892"/>
                <a:gridCol w="764892"/>
                <a:gridCol w="764892"/>
                <a:gridCol w="764892"/>
              </a:tblGrid>
              <a:tr h="287741"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Sub-Total from previous page</a:t>
                      </a:r>
                      <a:endParaRPr lang="nl-NL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688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7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nl-NL" sz="800" u="none" strike="noStrike">
                          <a:effectLst/>
                        </a:rPr>
                        <a:t>COST ITEM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AMOUNT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TOTAL AMOUNT PER DEP.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CHARGE GLOBAL R&amp;D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CHARGE GLOBAL MAN.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CHARGE GLOBAL QUAL.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l" fontAlgn="ctr"/>
                      <a:r>
                        <a:rPr lang="nl-NL" sz="800" u="none" strike="noStrike">
                          <a:effectLst/>
                        </a:rPr>
                        <a:t>Data Communication</a:t>
                      </a:r>
                      <a:endParaRPr lang="nl-NL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3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Hire glass fibre ring AVBV – R&amp;D – Apollo Distri. (Trent)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3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Echelon maintenance glass fibre ring (Echelon)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8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l" fontAlgn="ctr"/>
                      <a:r>
                        <a:rPr lang="nl-NL" sz="800" u="none" strike="noStrike">
                          <a:effectLst/>
                        </a:rPr>
                        <a:t>Internet access (Echelon)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3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0.5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0.5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0.5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Connection Enschede 10 MB on KPN-network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14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3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Connection Enschede – Gurgaon India 12 MB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53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3.5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3.5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3.5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Connection NDIX – Enschede (1 Gb)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6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1.5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1.5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1.5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7358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Connection NDIX – Amsterdam (100 Mb)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1.5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1.5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1.5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Connection NDIX – Frankfurt (1 Gb)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 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effectLst/>
                        </a:rPr>
                        <a:t>Lease PABX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u="none" strike="noStrike">
                          <a:effectLst/>
                        </a:rPr>
                        <a:t> 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800" u="none" strike="noStrike">
                          <a:effectLst/>
                        </a:rPr>
                        <a:t> 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7741">
                <a:tc>
                  <a:txBody>
                    <a:bodyPr/>
                    <a:lstStyle/>
                    <a:p>
                      <a:pPr algn="r" fontAlgn="ctr"/>
                      <a:r>
                        <a:rPr lang="en-GB" sz="800" u="none" strike="noStrike">
                          <a:effectLst/>
                        </a:rPr>
                        <a:t>Total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 dirty="0">
                          <a:effectLst/>
                        </a:rPr>
                        <a:t>767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breakdown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86756"/>
              </p:ext>
            </p:extLst>
          </p:nvPr>
        </p:nvGraphicFramePr>
        <p:xfrm>
          <a:off x="1274619" y="1163783"/>
          <a:ext cx="6363854" cy="4488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21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2362200" y="5017016"/>
            <a:ext cx="4876800" cy="1155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87" name="Rectangle 86"/>
          <p:cNvSpPr/>
          <p:nvPr/>
        </p:nvSpPr>
        <p:spPr>
          <a:xfrm>
            <a:off x="2219785" y="2176433"/>
            <a:ext cx="4876800" cy="26781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85" name="Rectangle 84"/>
          <p:cNvSpPr/>
          <p:nvPr/>
        </p:nvSpPr>
        <p:spPr>
          <a:xfrm>
            <a:off x="7309225" y="1142999"/>
            <a:ext cx="1633516" cy="38100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98392" y="1143000"/>
            <a:ext cx="1752600" cy="381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Architecture (example)</a:t>
            </a:r>
            <a:endParaRPr 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15-11-2014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Department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28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298392" y="114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 </a:t>
            </a:r>
            <a:r>
              <a:rPr lang="en-US" sz="2000" dirty="0" smtClean="0"/>
              <a:t>(SAP)</a:t>
            </a:r>
            <a:endParaRPr lang="nl-NL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178" y="1900114"/>
            <a:ext cx="1415028" cy="533400"/>
            <a:chOff x="4114800" y="2209800"/>
            <a:chExt cx="1415028" cy="533400"/>
          </a:xfrm>
        </p:grpSpPr>
        <p:sp>
          <p:nvSpPr>
            <p:cNvPr id="11" name="Rectangle 10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22860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Purchasing</a:t>
              </a:r>
              <a:endParaRPr lang="nl-NL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7178" y="2499323"/>
            <a:ext cx="1415028" cy="533400"/>
            <a:chOff x="4114800" y="2209800"/>
            <a:chExt cx="1415028" cy="533400"/>
          </a:xfrm>
        </p:grpSpPr>
        <p:sp>
          <p:nvSpPr>
            <p:cNvPr id="14" name="Rectangle 13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1000" y="22860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Planning</a:t>
              </a:r>
              <a:endParaRPr lang="nl-NL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178" y="3108923"/>
            <a:ext cx="1415028" cy="533400"/>
            <a:chOff x="4114800" y="2209800"/>
            <a:chExt cx="1415028" cy="533400"/>
          </a:xfrm>
        </p:grpSpPr>
        <p:sp>
          <p:nvSpPr>
            <p:cNvPr id="17" name="Rectangle 16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1000" y="22860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Accounting</a:t>
              </a:r>
              <a:endParaRPr lang="nl-NL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178" y="3701021"/>
            <a:ext cx="1415028" cy="533400"/>
            <a:chOff x="4114800" y="2209800"/>
            <a:chExt cx="1415028" cy="533400"/>
          </a:xfrm>
        </p:grpSpPr>
        <p:sp>
          <p:nvSpPr>
            <p:cNvPr id="20" name="Rectangle 19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1000" y="22860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Finance</a:t>
              </a:r>
              <a:endParaRPr lang="nl-NL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7178" y="4298953"/>
            <a:ext cx="1415028" cy="533400"/>
            <a:chOff x="4114800" y="2209800"/>
            <a:chExt cx="1415028" cy="533400"/>
          </a:xfrm>
        </p:grpSpPr>
        <p:sp>
          <p:nvSpPr>
            <p:cNvPr id="23" name="Rectangle 22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22860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Logistics</a:t>
              </a:r>
              <a:endParaRPr lang="nl-NL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226117" y="1134859"/>
            <a:ext cx="4876800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2305934" y="1497943"/>
            <a:ext cx="605983" cy="395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2289631" y="1525785"/>
            <a:ext cx="622286" cy="33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Ideas</a:t>
            </a:r>
            <a:endParaRPr lang="nl-NL" dirty="0"/>
          </a:p>
        </p:txBody>
      </p:sp>
      <p:grpSp>
        <p:nvGrpSpPr>
          <p:cNvPr id="33" name="Group 32"/>
          <p:cNvGrpSpPr/>
          <p:nvPr/>
        </p:nvGrpSpPr>
        <p:grpSpPr>
          <a:xfrm>
            <a:off x="2988117" y="1497943"/>
            <a:ext cx="1298753" cy="395172"/>
            <a:chOff x="3124200" y="1243128"/>
            <a:chExt cx="1298753" cy="395172"/>
          </a:xfrm>
        </p:grpSpPr>
        <p:sp>
          <p:nvSpPr>
            <p:cNvPr id="31" name="Rectangle 30"/>
            <p:cNvSpPr/>
            <p:nvPr/>
          </p:nvSpPr>
          <p:spPr>
            <a:xfrm>
              <a:off x="3131003" y="1243128"/>
              <a:ext cx="1212397" cy="39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24200" y="1305960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Requirements</a:t>
              </a:r>
              <a:endParaRPr lang="nl-N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86870" y="1497943"/>
            <a:ext cx="841898" cy="395172"/>
            <a:chOff x="4422953" y="1243128"/>
            <a:chExt cx="841898" cy="395172"/>
          </a:xfrm>
        </p:grpSpPr>
        <p:sp>
          <p:nvSpPr>
            <p:cNvPr id="35" name="Rectangle 34"/>
            <p:cNvSpPr/>
            <p:nvPr/>
          </p:nvSpPr>
          <p:spPr>
            <a:xfrm>
              <a:off x="4429757" y="1243128"/>
              <a:ext cx="835094" cy="39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2953" y="130596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Portfolio</a:t>
              </a:r>
              <a:endParaRPr lang="nl-NL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204721" y="1497943"/>
            <a:ext cx="835094" cy="3951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5153467" y="157990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Feasibility</a:t>
            </a:r>
            <a:endParaRPr lang="nl-NL" dirty="0"/>
          </a:p>
        </p:txBody>
      </p:sp>
      <p:grpSp>
        <p:nvGrpSpPr>
          <p:cNvPr id="42" name="Group 41"/>
          <p:cNvGrpSpPr/>
          <p:nvPr/>
        </p:nvGrpSpPr>
        <p:grpSpPr>
          <a:xfrm>
            <a:off x="6119079" y="1501688"/>
            <a:ext cx="881973" cy="395172"/>
            <a:chOff x="4422953" y="1243128"/>
            <a:chExt cx="881973" cy="395172"/>
          </a:xfrm>
        </p:grpSpPr>
        <p:sp>
          <p:nvSpPr>
            <p:cNvPr id="43" name="Rectangle 42"/>
            <p:cNvSpPr/>
            <p:nvPr/>
          </p:nvSpPr>
          <p:spPr>
            <a:xfrm>
              <a:off x="4429757" y="1243128"/>
              <a:ext cx="835094" cy="39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2953" y="1305960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Planning</a:t>
              </a:r>
              <a:endParaRPr lang="nl-NL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92970" y="108869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PLM</a:t>
            </a:r>
            <a:endParaRPr lang="nl-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2403309" y="2350271"/>
            <a:ext cx="1432234" cy="643253"/>
            <a:chOff x="4114800" y="2184604"/>
            <a:chExt cx="1432234" cy="643253"/>
          </a:xfrm>
        </p:grpSpPr>
        <p:sp>
          <p:nvSpPr>
            <p:cNvPr id="47" name="Rectangle 46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56910" y="2184604"/>
              <a:ext cx="1390124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Team </a:t>
              </a:r>
            </a:p>
            <a:p>
              <a:pPr algn="ctr"/>
              <a:r>
                <a:rPr lang="en-US" sz="1600" dirty="0" smtClean="0"/>
                <a:t>Collaboration</a:t>
              </a:r>
              <a:endParaRPr lang="nl-NL" sz="2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18025" y="2343301"/>
            <a:ext cx="1428229" cy="584775"/>
            <a:chOff x="4114800" y="2184604"/>
            <a:chExt cx="1428229" cy="578510"/>
          </a:xfrm>
        </p:grpSpPr>
        <p:sp>
          <p:nvSpPr>
            <p:cNvPr id="50" name="Rectangle 49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60919" y="2184604"/>
              <a:ext cx="1382110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Specification</a:t>
              </a:r>
            </a:p>
            <a:p>
              <a:pPr algn="ctr"/>
              <a:r>
                <a:rPr lang="en-US" sz="1600" dirty="0" smtClean="0"/>
                <a:t>Management</a:t>
              </a:r>
              <a:endParaRPr lang="nl-NL" sz="2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48315" y="2343302"/>
            <a:ext cx="1428230" cy="584775"/>
            <a:chOff x="4114800" y="2184604"/>
            <a:chExt cx="1428230" cy="578510"/>
          </a:xfrm>
        </p:grpSpPr>
        <p:sp>
          <p:nvSpPr>
            <p:cNvPr id="53" name="Rectangle 52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60920" y="2184604"/>
              <a:ext cx="1382110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Recipe</a:t>
              </a:r>
            </a:p>
            <a:p>
              <a:pPr algn="ctr"/>
              <a:r>
                <a:rPr lang="en-US" sz="1600" dirty="0" smtClean="0"/>
                <a:t>Management</a:t>
              </a:r>
              <a:endParaRPr lang="nl-NL" sz="2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41084" y="2989111"/>
            <a:ext cx="1415028" cy="584775"/>
            <a:chOff x="4114800" y="2184604"/>
            <a:chExt cx="1415028" cy="578510"/>
          </a:xfrm>
        </p:grpSpPr>
        <p:sp>
          <p:nvSpPr>
            <p:cNvPr id="56" name="Rectangle 55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35193" y="2184604"/>
              <a:ext cx="833563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Trial</a:t>
              </a:r>
              <a:br>
                <a:rPr lang="en-US" sz="1600" dirty="0" smtClean="0"/>
              </a:br>
              <a:r>
                <a:rPr lang="en-US" sz="1600" dirty="0" smtClean="0"/>
                <a:t>Testing</a:t>
              </a:r>
              <a:endParaRPr lang="nl-NL" sz="2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47685" y="3650830"/>
            <a:ext cx="1428231" cy="584775"/>
            <a:chOff x="4114800" y="2184604"/>
            <a:chExt cx="1428231" cy="578510"/>
          </a:xfrm>
        </p:grpSpPr>
        <p:sp>
          <p:nvSpPr>
            <p:cNvPr id="59" name="Rectangle 58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0921" y="2184604"/>
              <a:ext cx="1382110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Quality</a:t>
              </a:r>
            </a:p>
            <a:p>
              <a:pPr algn="ctr"/>
              <a:r>
                <a:rPr lang="en-US" sz="1600" dirty="0" smtClean="0"/>
                <a:t>Management</a:t>
              </a:r>
              <a:endParaRPr lang="nl-NL" sz="2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71376" y="3645292"/>
            <a:ext cx="1428230" cy="584775"/>
            <a:chOff x="4114800" y="2184605"/>
            <a:chExt cx="1428230" cy="578510"/>
          </a:xfrm>
        </p:grpSpPr>
        <p:sp>
          <p:nvSpPr>
            <p:cNvPr id="62" name="Rectangle 61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60920" y="2184605"/>
              <a:ext cx="1382110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Site Recipe</a:t>
              </a:r>
            </a:p>
            <a:p>
              <a:pPr algn="ctr"/>
              <a:r>
                <a:rPr lang="en-US" sz="1600" dirty="0" smtClean="0"/>
                <a:t>Management</a:t>
              </a:r>
              <a:endParaRPr lang="nl-NL" sz="2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03309" y="3007577"/>
            <a:ext cx="1428227" cy="584775"/>
            <a:chOff x="4114800" y="2184604"/>
            <a:chExt cx="1428227" cy="584775"/>
          </a:xfrm>
        </p:grpSpPr>
        <p:sp>
          <p:nvSpPr>
            <p:cNvPr id="65" name="Rectangle 64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917" y="2184604"/>
              <a:ext cx="1382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Document</a:t>
              </a:r>
            </a:p>
            <a:p>
              <a:pPr algn="ctr"/>
              <a:r>
                <a:rPr lang="en-US" sz="1600" dirty="0" smtClean="0"/>
                <a:t>Management</a:t>
              </a:r>
              <a:endParaRPr lang="nl-NL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419551" y="2989110"/>
            <a:ext cx="1557221" cy="584775"/>
            <a:chOff x="4073366" y="2184605"/>
            <a:chExt cx="1557221" cy="578510"/>
          </a:xfrm>
        </p:grpSpPr>
        <p:sp>
          <p:nvSpPr>
            <p:cNvPr id="68" name="Rectangle 67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73366" y="2184605"/>
              <a:ext cx="1557221" cy="5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Recipe</a:t>
              </a:r>
            </a:p>
            <a:p>
              <a:pPr algn="ctr"/>
              <a:r>
                <a:rPr lang="en-US" sz="1600" dirty="0" smtClean="0"/>
                <a:t>Transformation</a:t>
              </a:r>
              <a:endParaRPr lang="nl-NL" sz="20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432509" y="1883077"/>
            <a:ext cx="1415028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7467600" y="196511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Scorecards</a:t>
            </a:r>
            <a:endParaRPr lang="nl-NL" dirty="0"/>
          </a:p>
        </p:txBody>
      </p:sp>
      <p:grpSp>
        <p:nvGrpSpPr>
          <p:cNvPr id="73" name="Group 72"/>
          <p:cNvGrpSpPr/>
          <p:nvPr/>
        </p:nvGrpSpPr>
        <p:grpSpPr>
          <a:xfrm>
            <a:off x="7432509" y="2482286"/>
            <a:ext cx="1504796" cy="533400"/>
            <a:chOff x="4114800" y="2209800"/>
            <a:chExt cx="1504796" cy="533400"/>
          </a:xfrm>
        </p:grpSpPr>
        <p:sp>
          <p:nvSpPr>
            <p:cNvPr id="74" name="Rectangle 73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91000" y="228600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Dashboards</a:t>
              </a:r>
              <a:endParaRPr lang="nl-NL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7417624" y="3091886"/>
            <a:ext cx="1415028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358084" y="3168086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Benchmarking</a:t>
            </a:r>
            <a:endParaRPr lang="nl-NL" dirty="0"/>
          </a:p>
        </p:txBody>
      </p:sp>
      <p:grpSp>
        <p:nvGrpSpPr>
          <p:cNvPr id="79" name="Group 78"/>
          <p:cNvGrpSpPr/>
          <p:nvPr/>
        </p:nvGrpSpPr>
        <p:grpSpPr>
          <a:xfrm>
            <a:off x="7432509" y="3683984"/>
            <a:ext cx="1415028" cy="533400"/>
            <a:chOff x="4114800" y="2209800"/>
            <a:chExt cx="1415028" cy="533400"/>
          </a:xfrm>
        </p:grpSpPr>
        <p:sp>
          <p:nvSpPr>
            <p:cNvPr id="80" name="Rectangle 79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91000" y="2286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Analytics</a:t>
              </a:r>
              <a:endParaRPr lang="nl-NL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432509" y="4281916"/>
            <a:ext cx="1415028" cy="533400"/>
            <a:chOff x="4114800" y="2209800"/>
            <a:chExt cx="1415028" cy="533400"/>
          </a:xfrm>
        </p:grpSpPr>
        <p:sp>
          <p:nvSpPr>
            <p:cNvPr id="83" name="Rectangle 82"/>
            <p:cNvSpPr/>
            <p:nvPr/>
          </p:nvSpPr>
          <p:spPr>
            <a:xfrm>
              <a:off x="4114800" y="2209800"/>
              <a:ext cx="1415028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91000" y="22860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Reports</a:t>
              </a:r>
              <a:endParaRPr lang="nl-NL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382641" y="1218901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</a:t>
            </a:r>
            <a:endParaRPr lang="nl-NL" dirty="0"/>
          </a:p>
        </p:txBody>
      </p:sp>
      <p:grpSp>
        <p:nvGrpSpPr>
          <p:cNvPr id="91" name="Group 90"/>
          <p:cNvGrpSpPr/>
          <p:nvPr/>
        </p:nvGrpSpPr>
        <p:grpSpPr>
          <a:xfrm>
            <a:off x="2887830" y="5478681"/>
            <a:ext cx="1212397" cy="586052"/>
            <a:chOff x="2599115" y="5474520"/>
            <a:chExt cx="1212397" cy="586052"/>
          </a:xfrm>
        </p:grpSpPr>
        <p:sp>
          <p:nvSpPr>
            <p:cNvPr id="89" name="Rectangle 88"/>
            <p:cNvSpPr/>
            <p:nvPr/>
          </p:nvSpPr>
          <p:spPr>
            <a:xfrm>
              <a:off x="2599115" y="5474520"/>
              <a:ext cx="1212397" cy="58605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58968" y="5505936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Production </a:t>
              </a:r>
            </a:p>
            <a:p>
              <a:pPr algn="ctr"/>
              <a:r>
                <a:rPr lang="en-US" sz="1400" dirty="0" smtClean="0"/>
                <a:t>Logistics</a:t>
              </a:r>
              <a:endParaRPr lang="nl-NL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237884" y="5478681"/>
            <a:ext cx="1212397" cy="586052"/>
            <a:chOff x="2599115" y="5474520"/>
            <a:chExt cx="1212397" cy="586052"/>
          </a:xfrm>
        </p:grpSpPr>
        <p:sp>
          <p:nvSpPr>
            <p:cNvPr id="93" name="Rectangle 92"/>
            <p:cNvSpPr/>
            <p:nvPr/>
          </p:nvSpPr>
          <p:spPr>
            <a:xfrm>
              <a:off x="2599115" y="5474520"/>
              <a:ext cx="1212397" cy="58605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93436" y="5505936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Filling &amp; </a:t>
              </a:r>
              <a:br>
                <a:rPr lang="en-US" sz="1400" dirty="0" smtClean="0"/>
              </a:br>
              <a:r>
                <a:rPr lang="en-US" sz="1400" dirty="0" smtClean="0"/>
                <a:t>Packaging</a:t>
              </a:r>
              <a:endParaRPr lang="nl-NL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53566" y="5477435"/>
            <a:ext cx="1212397" cy="586052"/>
            <a:chOff x="2599115" y="5474520"/>
            <a:chExt cx="1212397" cy="586052"/>
          </a:xfrm>
        </p:grpSpPr>
        <p:sp>
          <p:nvSpPr>
            <p:cNvPr id="96" name="Rectangle 95"/>
            <p:cNvSpPr/>
            <p:nvPr/>
          </p:nvSpPr>
          <p:spPr>
            <a:xfrm>
              <a:off x="2599115" y="5474520"/>
              <a:ext cx="1212397" cy="58605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13472" y="5505936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Storage &amp;</a:t>
              </a:r>
            </a:p>
            <a:p>
              <a:pPr algn="ctr"/>
              <a:r>
                <a:rPr lang="en-US" sz="1400" dirty="0" smtClean="0"/>
                <a:t>Transfers</a:t>
              </a:r>
              <a:endParaRPr lang="nl-NL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492864" y="5017016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Primary Process</a:t>
            </a:r>
            <a:endParaRPr lang="nl-NL" sz="20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889236" y="3005063"/>
            <a:ext cx="472964" cy="615434"/>
            <a:chOff x="2057904" y="2981495"/>
            <a:chExt cx="472964" cy="6154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0" name="Right Arrow 99"/>
            <p:cNvSpPr/>
            <p:nvPr/>
          </p:nvSpPr>
          <p:spPr>
            <a:xfrm>
              <a:off x="2125076" y="2981495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01" name="Right Arrow 100"/>
            <p:cNvSpPr/>
            <p:nvPr/>
          </p:nvSpPr>
          <p:spPr>
            <a:xfrm rot="10800000">
              <a:off x="2057904" y="3292082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908745" y="2924839"/>
            <a:ext cx="472964" cy="615434"/>
            <a:chOff x="2057904" y="2981495"/>
            <a:chExt cx="472964" cy="6154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" name="Right Arrow 103"/>
            <p:cNvSpPr/>
            <p:nvPr/>
          </p:nvSpPr>
          <p:spPr>
            <a:xfrm>
              <a:off x="2125076" y="2981495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05" name="Right Arrow 104"/>
            <p:cNvSpPr/>
            <p:nvPr/>
          </p:nvSpPr>
          <p:spPr>
            <a:xfrm rot="10800000">
              <a:off x="2057904" y="3292082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grpSp>
        <p:nvGrpSpPr>
          <p:cNvPr id="106" name="Group 105"/>
          <p:cNvGrpSpPr/>
          <p:nvPr/>
        </p:nvGrpSpPr>
        <p:grpSpPr>
          <a:xfrm rot="16200000">
            <a:off x="4256401" y="4408801"/>
            <a:ext cx="472964" cy="615434"/>
            <a:chOff x="2057904" y="2981495"/>
            <a:chExt cx="472964" cy="6154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7" name="Right Arrow 106"/>
            <p:cNvSpPr/>
            <p:nvPr/>
          </p:nvSpPr>
          <p:spPr>
            <a:xfrm>
              <a:off x="2125076" y="2981495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08" name="Right Arrow 107"/>
            <p:cNvSpPr/>
            <p:nvPr/>
          </p:nvSpPr>
          <p:spPr>
            <a:xfrm rot="10800000">
              <a:off x="2057904" y="3292082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 rot="16200000">
            <a:off x="4206342" y="1806072"/>
            <a:ext cx="472964" cy="615434"/>
            <a:chOff x="2057904" y="2981495"/>
            <a:chExt cx="472964" cy="61543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0" name="Right Arrow 109"/>
            <p:cNvSpPr/>
            <p:nvPr/>
          </p:nvSpPr>
          <p:spPr>
            <a:xfrm>
              <a:off x="2125076" y="2981495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111" name="Right Arrow 110"/>
            <p:cNvSpPr/>
            <p:nvPr/>
          </p:nvSpPr>
          <p:spPr>
            <a:xfrm rot="10800000">
              <a:off x="2057904" y="3292082"/>
              <a:ext cx="405792" cy="304847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358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EA2E-B854-4BA0-975B-F6B9C3595EC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942505" y="1005096"/>
            <a:ext cx="688784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Agenda</a:t>
            </a:r>
            <a: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:	</a:t>
            </a:r>
            <a:br>
              <a:rPr lang="en-US" sz="32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en-US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IT Strategy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Global IT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Complexity of IT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Resources from R&amp;D working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Way 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Gisha" panose="020B0502040204020203" pitchFamily="34" charset="-79"/>
                <a:cs typeface="Gisha" panose="020B0502040204020203" pitchFamily="34" charset="-79"/>
              </a:rPr>
              <a:t>Next steps</a:t>
            </a:r>
            <a:endParaRPr lang="nl-N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18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R&amp;D PV Patrick </a:t>
            </a:r>
            <a:r>
              <a:rPr lang="en-US" dirty="0" err="1" smtClean="0"/>
              <a:t>Goossens</a:t>
            </a:r>
            <a:r>
              <a:rPr lang="en-US" dirty="0" smtClean="0"/>
              <a:t>; IT support for R&amp;D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3200" dirty="0" smtClean="0"/>
              <a:t>IT Strategy</a:t>
            </a:r>
            <a:br>
              <a:rPr lang="en-US" sz="3200" dirty="0" smtClean="0"/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5032" y="1539432"/>
            <a:ext cx="539019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 is no clear IT strategy: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Apollo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R&amp;D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957" y="3393357"/>
            <a:ext cx="83126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 a result: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alignment of IT goals and priorities with R&amp;D goals and priorities (who comes first will be served first)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process and performance are not visible to the R&amp;D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Unclear if IT is supporting the right R&amp;D priorities</a:t>
            </a:r>
          </a:p>
        </p:txBody>
      </p:sp>
    </p:spTree>
    <p:extLst>
      <p:ext uri="{BB962C8B-B14F-4D97-AF65-F5344CB8AC3E}">
        <p14:creationId xmlns:p14="http://schemas.microsoft.com/office/powerpoint/2010/main" val="1451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3200" dirty="0" smtClean="0"/>
              <a:t>Global IT Organization</a:t>
            </a:r>
            <a:br>
              <a:rPr lang="en-US" sz="3200" dirty="0" smtClean="0"/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51407" y="1539432"/>
            <a:ext cx="8092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global level there is not enough steering on which and how processes should be supported by (global) IT systems. </a:t>
            </a:r>
          </a:p>
          <a:p>
            <a:endParaRPr lang="en-US" sz="2400" dirty="0"/>
          </a:p>
          <a:p>
            <a:r>
              <a:rPr lang="en-US" sz="2400" dirty="0" smtClean="0"/>
              <a:t>As result systems supporting the same processes have no interface with each other.</a:t>
            </a:r>
            <a:endParaRPr lang="en-US" sz="2400" dirty="0"/>
          </a:p>
          <a:p>
            <a:r>
              <a:rPr lang="en-US" sz="3200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923" y="3919977"/>
            <a:ext cx="7750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One of the examples is the current </a:t>
            </a:r>
            <a:r>
              <a:rPr lang="en-US" sz="2000" dirty="0" err="1" smtClean="0"/>
              <a:t>Lims</a:t>
            </a:r>
            <a:r>
              <a:rPr lang="en-US" sz="2000" dirty="0" smtClean="0"/>
              <a:t> </a:t>
            </a:r>
            <a:r>
              <a:rPr lang="en-US" sz="2000" dirty="0"/>
              <a:t>system in </a:t>
            </a:r>
            <a:r>
              <a:rPr lang="en-US" sz="2000" dirty="0" smtClean="0"/>
              <a:t>Hungary where there is an other version used which is not compatible with our </a:t>
            </a:r>
            <a:r>
              <a:rPr lang="en-US" sz="2000" dirty="0" err="1" smtClean="0"/>
              <a:t>Lims</a:t>
            </a:r>
            <a:r>
              <a:rPr lang="en-US" sz="2000" dirty="0" smtClean="0"/>
              <a:t> system and there is no decision made who is responsible to get these systems aligned</a:t>
            </a:r>
            <a:r>
              <a:rPr lang="en-US" sz="2000" dirty="0"/>
              <a:t> </a:t>
            </a:r>
            <a:r>
              <a:rPr lang="en-US" sz="2000" dirty="0" smtClean="0"/>
              <a:t>and how to do this.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3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7076"/>
            <a:ext cx="6330950" cy="832778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2400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IT Systems &amp; processes mapping (NPD)</a:t>
            </a:r>
            <a:br>
              <a:rPr lang="en-US" sz="2400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nl-NL" sz="1400" dirty="0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0" y="905270"/>
            <a:ext cx="8678993" cy="54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6" y="937548"/>
            <a:ext cx="7372676" cy="54569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9198"/>
            <a:ext cx="6129337" cy="5254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z="2400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  <a:t>IT landscape</a:t>
            </a:r>
            <a:br>
              <a:rPr lang="en-US" sz="2400" dirty="0" smtClean="0">
                <a:latin typeface="Verdana" pitchFamily="-65" charset="0"/>
                <a:ea typeface="Verdana" pitchFamily="-65" charset="0"/>
                <a:cs typeface="Verdana" pitchFamily="-65" charset="0"/>
              </a:rPr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nl-NL" sz="1400" dirty="0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"/>
            <a:ext cx="6128422" cy="789994"/>
          </a:xfrm>
        </p:spPr>
        <p:txBody>
          <a:bodyPr/>
          <a:lstStyle/>
          <a:p>
            <a:r>
              <a:rPr lang="en-US" sz="2400" dirty="0" smtClean="0"/>
              <a:t>Results from enquiry</a:t>
            </a:r>
            <a:br>
              <a:rPr lang="en-US" sz="2400" dirty="0" smtClean="0"/>
            </a:br>
            <a:r>
              <a:rPr lang="en-US" sz="16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nl-NL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42037" y="1113844"/>
            <a:ext cx="8004085" cy="48023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limited  training available on IT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no or limited SOP’s or employees don’t know that they are there or where to find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Employees </a:t>
            </a:r>
            <a:r>
              <a:rPr lang="en-US" dirty="0"/>
              <a:t>are not trained or very limited trained on the job on IT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Employees </a:t>
            </a:r>
            <a:r>
              <a:rPr lang="en-US" dirty="0"/>
              <a:t>don’t know where to find information and where knowledge is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No </a:t>
            </a:r>
            <a:r>
              <a:rPr lang="nl-NL" dirty="0" err="1"/>
              <a:t>ownership</a:t>
            </a:r>
            <a:r>
              <a:rPr lang="nl-NL" dirty="0"/>
              <a:t> on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not clear who is responsible for the (cross functional)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Dedicated </a:t>
            </a:r>
            <a:r>
              <a:rPr lang="en-US" dirty="0"/>
              <a:t>excel sheets are being used during the development process. Because employees don’t –want to- use / know the possibilities of systems.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6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15-3-2017; ENSI-AKGCCN4902  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R&amp;D PV Patrick Goossens; IT support for R&amp;D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B323D0A-71B6-4CB4-9D5A-1DD45762FAFB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427168" cy="634081"/>
          </a:xfrm>
        </p:spPr>
        <p:txBody>
          <a:bodyPr/>
          <a:lstStyle/>
          <a:p>
            <a:r>
              <a:rPr lang="en-US" sz="2400" dirty="0" smtClean="0"/>
              <a:t>Process overlap with other disciplines</a:t>
            </a:r>
            <a:br>
              <a:rPr lang="en-US" sz="2400" dirty="0" smtClean="0"/>
            </a:br>
            <a:r>
              <a:rPr lang="en-US" sz="1400" i="1" dirty="0">
                <a:latin typeface="Gisha" panose="020B0502040204020203" pitchFamily="34" charset="-79"/>
                <a:cs typeface="Gisha" panose="020B0502040204020203" pitchFamily="34" charset="-79"/>
              </a:rPr>
              <a:t>Introduction and status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11573" y="1758357"/>
            <a:ext cx="1071960" cy="245693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Marketing&amp;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Sales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3532" y="1758357"/>
            <a:ext cx="5758535" cy="122846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R&amp;D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3533" y="2986824"/>
            <a:ext cx="5758534" cy="122846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Manufacturing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1846" y="1801780"/>
            <a:ext cx="553477" cy="19829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NPD Process </a:t>
            </a:r>
          </a:p>
          <a:p>
            <a:pPr algn="ctr"/>
            <a:r>
              <a:rPr lang="en-US" sz="1200" dirty="0" smtClean="0"/>
              <a:t>(Watson / </a:t>
            </a:r>
            <a:r>
              <a:rPr lang="en-US" sz="1200" dirty="0" err="1" smtClean="0"/>
              <a:t>QuickBase</a:t>
            </a:r>
            <a:r>
              <a:rPr lang="en-US" sz="1200" dirty="0" smtClean="0"/>
              <a:t> / </a:t>
            </a:r>
          </a:p>
          <a:p>
            <a:pPr algn="ctr"/>
            <a:r>
              <a:rPr lang="en-US" sz="1200" dirty="0" smtClean="0"/>
              <a:t>MS Project)</a:t>
            </a:r>
            <a:endParaRPr lang="nl-NL" sz="1200" dirty="0"/>
          </a:p>
        </p:txBody>
      </p:sp>
      <p:sp>
        <p:nvSpPr>
          <p:cNvPr id="12" name="Rectangle 11"/>
          <p:cNvSpPr/>
          <p:nvPr/>
        </p:nvSpPr>
        <p:spPr>
          <a:xfrm>
            <a:off x="4957283" y="1915150"/>
            <a:ext cx="514780" cy="14930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Trial programs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Unilab</a:t>
            </a:r>
            <a:r>
              <a:rPr lang="en-US" sz="1200" dirty="0" smtClean="0"/>
              <a:t> &amp; </a:t>
            </a:r>
            <a:r>
              <a:rPr lang="en-US" sz="1200" dirty="0" err="1" smtClean="0"/>
              <a:t>Intersoec</a:t>
            </a:r>
            <a:r>
              <a:rPr lang="en-US" sz="1200" dirty="0" smtClean="0"/>
              <a:t>)</a:t>
            </a:r>
            <a:endParaRPr lang="nl-NL" sz="1200" dirty="0"/>
          </a:p>
        </p:txBody>
      </p:sp>
      <p:sp>
        <p:nvSpPr>
          <p:cNvPr id="13" name="Rectangle 12"/>
          <p:cNvSpPr/>
          <p:nvPr/>
        </p:nvSpPr>
        <p:spPr>
          <a:xfrm>
            <a:off x="4015289" y="2010729"/>
            <a:ext cx="527625" cy="1750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Product Specifications 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Interspoec</a:t>
            </a:r>
            <a:r>
              <a:rPr lang="en-US" sz="1200" dirty="0" smtClean="0"/>
              <a:t>)</a:t>
            </a:r>
            <a:endParaRPr lang="nl-NL" sz="1200" dirty="0"/>
          </a:p>
        </p:txBody>
      </p:sp>
      <p:sp>
        <p:nvSpPr>
          <p:cNvPr id="14" name="Rectangle 13"/>
          <p:cNvSpPr/>
          <p:nvPr/>
        </p:nvSpPr>
        <p:spPr>
          <a:xfrm>
            <a:off x="5955589" y="1755558"/>
            <a:ext cx="563609" cy="1652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Knowledge</a:t>
            </a:r>
          </a:p>
          <a:p>
            <a:pPr algn="ctr"/>
            <a:r>
              <a:rPr lang="en-US" sz="1200" dirty="0" smtClean="0"/>
              <a:t>(Watson)</a:t>
            </a:r>
            <a:endParaRPr lang="nl-NL" sz="1200" dirty="0"/>
          </a:p>
        </p:txBody>
      </p:sp>
      <p:sp>
        <p:nvSpPr>
          <p:cNvPr id="15" name="Rectangle 14"/>
          <p:cNvSpPr/>
          <p:nvPr/>
        </p:nvSpPr>
        <p:spPr>
          <a:xfrm>
            <a:off x="3070067" y="2652915"/>
            <a:ext cx="543699" cy="13518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Product Quality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Unilab</a:t>
            </a:r>
            <a:r>
              <a:rPr lang="en-US" sz="1200" dirty="0" smtClean="0"/>
              <a:t>)</a:t>
            </a:r>
            <a:endParaRPr lang="nl-NL" sz="1200" dirty="0"/>
          </a:p>
        </p:txBody>
      </p:sp>
      <p:sp>
        <p:nvSpPr>
          <p:cNvPr id="16" name="Rectangle 15"/>
          <p:cNvSpPr/>
          <p:nvPr/>
        </p:nvSpPr>
        <p:spPr>
          <a:xfrm>
            <a:off x="811573" y="4395249"/>
            <a:ext cx="6830494" cy="34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Business intelligence: Reporting (</a:t>
            </a:r>
            <a:r>
              <a:rPr lang="nl-NL" sz="1200" dirty="0" err="1" smtClean="0"/>
              <a:t>Athena</a:t>
            </a:r>
            <a:r>
              <a:rPr lang="nl-NL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1958584" y="3784692"/>
            <a:ext cx="1" cy="607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341916" y="4004748"/>
            <a:ext cx="1" cy="390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4279101" y="3761390"/>
            <a:ext cx="1" cy="633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5214673" y="3408218"/>
            <a:ext cx="0" cy="987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</p:cNvCxnSpPr>
          <p:nvPr/>
        </p:nvCxnSpPr>
        <p:spPr>
          <a:xfrm>
            <a:off x="6237394" y="3408218"/>
            <a:ext cx="5477" cy="987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Them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2170</Words>
  <Application>Microsoft Office PowerPoint</Application>
  <PresentationFormat>On-screen Show (4:3)</PresentationFormat>
  <Paragraphs>749</Paragraphs>
  <Slides>28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10_Office Theme</vt:lpstr>
      <vt:lpstr>Visio</vt:lpstr>
      <vt:lpstr>Apollo Tyres Global R&amp;D  IT Support for R&amp;D</vt:lpstr>
      <vt:lpstr>PowerPoint Presentation</vt:lpstr>
      <vt:lpstr>PowerPoint Presentation</vt:lpstr>
      <vt:lpstr>IT Strategy Introduction and status </vt:lpstr>
      <vt:lpstr>Global IT Organization Introduction and status</vt:lpstr>
      <vt:lpstr>IT Systems &amp; processes mapping (NPD) Introduction and status</vt:lpstr>
      <vt:lpstr>IT landscape Introduction and status</vt:lpstr>
      <vt:lpstr>Results from enquiry Introduction and status</vt:lpstr>
      <vt:lpstr>Process overlap with other disciplines Introduction and status</vt:lpstr>
      <vt:lpstr>IT Systems / R&amp;D resources Introduction and status</vt:lpstr>
      <vt:lpstr>Responsibility matrix IT – R&amp;D Introduction and status</vt:lpstr>
      <vt:lpstr>PowerPoint Presentation</vt:lpstr>
      <vt:lpstr>Way forward</vt:lpstr>
      <vt:lpstr>R&amp;D Strategy Way forward</vt:lpstr>
      <vt:lpstr>Organization Way forward</vt:lpstr>
      <vt:lpstr>PowerPoint Presentation</vt:lpstr>
      <vt:lpstr>Next steps</vt:lpstr>
      <vt:lpstr>PowerPoint Presentation</vt:lpstr>
      <vt:lpstr>Business needs</vt:lpstr>
      <vt:lpstr>Business needs</vt:lpstr>
      <vt:lpstr>Current IT Organization</vt:lpstr>
      <vt:lpstr>IT department at R&amp;D</vt:lpstr>
      <vt:lpstr>IT Projects overview Running projects</vt:lpstr>
      <vt:lpstr>IT Projects overview Closed projects</vt:lpstr>
      <vt:lpstr>Costs overview (1/2)</vt:lpstr>
      <vt:lpstr>Costs overview (2/2)</vt:lpstr>
      <vt:lpstr>Costs breakdown</vt:lpstr>
      <vt:lpstr>IT Architecture (example)</vt:lpstr>
    </vt:vector>
  </TitlesOfParts>
  <Company>IdeaWorks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Broek van den, Jacco</cp:lastModifiedBy>
  <cp:revision>409</cp:revision>
  <cp:lastPrinted>2020-08-04T09:27:14Z</cp:lastPrinted>
  <dcterms:created xsi:type="dcterms:W3CDTF">2011-10-18T05:55:25Z</dcterms:created>
  <dcterms:modified xsi:type="dcterms:W3CDTF">2020-08-04T14:29:07Z</dcterms:modified>
</cp:coreProperties>
</file>