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3"/>
  </p:notesMasterIdLst>
  <p:handoutMasterIdLst>
    <p:handoutMasterId r:id="rId24"/>
  </p:handoutMasterIdLst>
  <p:sldIdLst>
    <p:sldId id="274" r:id="rId2"/>
    <p:sldId id="295" r:id="rId3"/>
    <p:sldId id="283" r:id="rId4"/>
    <p:sldId id="301" r:id="rId5"/>
    <p:sldId id="293" r:id="rId6"/>
    <p:sldId id="296" r:id="rId7"/>
    <p:sldId id="303" r:id="rId8"/>
    <p:sldId id="297" r:id="rId9"/>
    <p:sldId id="298" r:id="rId10"/>
    <p:sldId id="299" r:id="rId11"/>
    <p:sldId id="302" r:id="rId12"/>
    <p:sldId id="294" r:id="rId13"/>
    <p:sldId id="300" r:id="rId14"/>
    <p:sldId id="305" r:id="rId15"/>
    <p:sldId id="304" r:id="rId16"/>
    <p:sldId id="306" r:id="rId17"/>
    <p:sldId id="307" r:id="rId18"/>
    <p:sldId id="308" r:id="rId19"/>
    <p:sldId id="309" r:id="rId20"/>
    <p:sldId id="310" r:id="rId21"/>
    <p:sldId id="311" r:id="rId22"/>
  </p:sldIdLst>
  <p:sldSz cx="9144000" cy="5143500" type="screen16x9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874CE"/>
    <a:srgbClr val="7C7EC2"/>
    <a:srgbClr val="3F71FF"/>
    <a:srgbClr val="4DE1F1"/>
    <a:srgbClr val="5C2D91"/>
    <a:srgbClr val="C4C4C4"/>
    <a:srgbClr val="542890"/>
    <a:srgbClr val="3B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1" autoAdjust="0"/>
    <p:restoredTop sz="77988" autoAdjust="0"/>
  </p:normalViewPr>
  <p:slideViewPr>
    <p:cSldViewPr snapToGrid="0" snapToObjects="1">
      <p:cViewPr>
        <p:scale>
          <a:sx n="150" d="100"/>
          <a:sy n="150" d="100"/>
        </p:scale>
        <p:origin x="528" y="360"/>
      </p:cViewPr>
      <p:guideLst>
        <p:guide orient="horz" pos="1620"/>
        <p:guide pos="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E1B1225A-3194-4528-9B86-E5692C31C4A3}" type="datetime1">
              <a:rPr lang="en-US"/>
              <a:pPr>
                <a:defRPr/>
              </a:pPr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11E3CA09-AC8E-4CBD-9218-7B379238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1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A5971AE7-E779-4319-BC23-8FB5C0926EE2}" type="datetime1">
              <a:rPr lang="en-US"/>
              <a:pPr>
                <a:defRPr/>
              </a:pPr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96FC34AF-90BB-4052-9279-6ECDFE502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7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7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EF_H185/70R14SP5</a:t>
            </a:r>
          </a:p>
          <a:p>
            <a:r>
              <a:rPr lang="nl-NL" dirty="0" smtClean="0"/>
              <a:t>ZZ_labels_PCR</a:t>
            </a:r>
          </a:p>
          <a:p>
            <a:endParaRPr lang="nl-NL" dirty="0" smtClean="0"/>
          </a:p>
          <a:p>
            <a:r>
              <a:rPr lang="nl-NL" dirty="0" smtClean="0"/>
              <a:t>GT_PST70040007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ZG_PCRO1_TREAD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9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GG_GT5205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0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0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This is needed for trials/spec development</a:t>
            </a:r>
            <a:r>
              <a:rPr lang="nl-NL" baseline="0" dirty="0" smtClean="0"/>
              <a:t> to check if the settings are correct for the various building machines.</a:t>
            </a:r>
          </a:p>
          <a:p>
            <a:r>
              <a:rPr lang="nl-NL" baseline="0" dirty="0" smtClean="0"/>
              <a:t>Only visualize a specific set of “display headers”   from the subsections “processing in this way” that have column headings........</a:t>
            </a:r>
          </a:p>
          <a:p>
            <a:r>
              <a:rPr lang="nl-NL" baseline="0" dirty="0" smtClean="0"/>
              <a:t>Put this table directly under the “Processing” section. In case properties remain from other property groups, visualize in the current way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2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11" y="100013"/>
            <a:ext cx="2041277" cy="7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442" y="174392"/>
            <a:ext cx="6417050" cy="1102519"/>
          </a:xfrm>
        </p:spPr>
        <p:txBody>
          <a:bodyPr anchor="t">
            <a:normAutofit/>
          </a:bodyPr>
          <a:lstStyle>
            <a:lvl1pPr algn="l">
              <a:defRPr sz="2400" b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42900" y="2055532"/>
            <a:ext cx="7923200" cy="316193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0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2"/>
          </p:nvPr>
        </p:nvSpPr>
        <p:spPr>
          <a:xfrm>
            <a:off x="335442" y="2371725"/>
            <a:ext cx="7930658" cy="335243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0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335442" y="2706967"/>
            <a:ext cx="7930658" cy="312458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0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1"/>
          <p:cNvSpPr>
            <a:spLocks noGrp="1"/>
          </p:cNvSpPr>
          <p:nvPr>
            <p:ph type="dt" sz="half" idx="14"/>
          </p:nvPr>
        </p:nvSpPr>
        <p:spPr>
          <a:xfrm>
            <a:off x="2512612" y="4795838"/>
            <a:ext cx="4275537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12" name="Footer Placeholder 32"/>
          <p:cNvSpPr>
            <a:spLocks noGrp="1"/>
          </p:cNvSpPr>
          <p:nvPr>
            <p:ph type="ftr" sz="quarter" idx="15"/>
          </p:nvPr>
        </p:nvSpPr>
        <p:spPr>
          <a:xfrm>
            <a:off x="2512612" y="4972050"/>
            <a:ext cx="4275538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13" name="Slide Number Placeholder 3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1F72-A374-4631-80D7-0E5747BA1780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14" name="Date Placeholder 31"/>
          <p:cNvSpPr txBox="1">
            <a:spLocks/>
          </p:cNvSpPr>
          <p:nvPr userDrawn="1"/>
        </p:nvSpPr>
        <p:spPr>
          <a:xfrm>
            <a:off x="527243" y="4772026"/>
            <a:ext cx="1985369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apollotyres.com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281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242887"/>
            <a:ext cx="6128422" cy="39409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8" y="1447800"/>
            <a:ext cx="8004085" cy="2997994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0"/>
          </p:nvPr>
        </p:nvSpPr>
        <p:spPr>
          <a:xfrm>
            <a:off x="542038" y="876300"/>
            <a:ext cx="8004084" cy="37897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F49F3-2EDB-4D07-8872-846BC4B3994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" name="Date Placeholder 31"/>
          <p:cNvSpPr>
            <a:spLocks noGrp="1"/>
          </p:cNvSpPr>
          <p:nvPr>
            <p:ph type="dt" sz="half" idx="15"/>
          </p:nvPr>
        </p:nvSpPr>
        <p:spPr>
          <a:xfrm>
            <a:off x="2512612" y="4795838"/>
            <a:ext cx="4275537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11" name="Footer Placeholder 32"/>
          <p:cNvSpPr>
            <a:spLocks noGrp="1"/>
          </p:cNvSpPr>
          <p:nvPr>
            <p:ph type="ftr" sz="quarter" idx="16"/>
          </p:nvPr>
        </p:nvSpPr>
        <p:spPr>
          <a:xfrm>
            <a:off x="2512612" y="4972050"/>
            <a:ext cx="4275538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12" name="Date Placeholder 31"/>
          <p:cNvSpPr txBox="1">
            <a:spLocks/>
          </p:cNvSpPr>
          <p:nvPr userDrawn="1"/>
        </p:nvSpPr>
        <p:spPr>
          <a:xfrm>
            <a:off x="527243" y="4772026"/>
            <a:ext cx="1985369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apollotyres.com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539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242887"/>
            <a:ext cx="6128422" cy="39409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8" y="861646"/>
            <a:ext cx="8004085" cy="3584148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2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67ED4-A3D8-44EF-8838-ADDFE58FDAF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1"/>
          <p:cNvSpPr>
            <a:spLocks noGrp="1"/>
          </p:cNvSpPr>
          <p:nvPr>
            <p:ph type="dt" sz="half" idx="15"/>
          </p:nvPr>
        </p:nvSpPr>
        <p:spPr>
          <a:xfrm>
            <a:off x="2512612" y="4795838"/>
            <a:ext cx="4275537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10" name="Footer Placeholder 32"/>
          <p:cNvSpPr>
            <a:spLocks noGrp="1"/>
          </p:cNvSpPr>
          <p:nvPr>
            <p:ph type="ftr" sz="quarter" idx="16"/>
          </p:nvPr>
        </p:nvSpPr>
        <p:spPr>
          <a:xfrm>
            <a:off x="2512612" y="4972050"/>
            <a:ext cx="4275538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11" name="Date Placeholder 31"/>
          <p:cNvSpPr txBox="1">
            <a:spLocks/>
          </p:cNvSpPr>
          <p:nvPr userDrawn="1"/>
        </p:nvSpPr>
        <p:spPr>
          <a:xfrm>
            <a:off x="527243" y="4772026"/>
            <a:ext cx="1985369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apollotyres.com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69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242887"/>
            <a:ext cx="6128422" cy="39409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7" y="1447800"/>
            <a:ext cx="3689994" cy="2997994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0"/>
          </p:nvPr>
        </p:nvSpPr>
        <p:spPr>
          <a:xfrm>
            <a:off x="542039" y="876300"/>
            <a:ext cx="3689992" cy="37897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15"/>
          </p:nvPr>
        </p:nvSpPr>
        <p:spPr>
          <a:xfrm>
            <a:off x="4787124" y="1450729"/>
            <a:ext cx="3478976" cy="2997994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16"/>
          </p:nvPr>
        </p:nvSpPr>
        <p:spPr>
          <a:xfrm>
            <a:off x="4799118" y="876300"/>
            <a:ext cx="3478976" cy="37897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7E2E6-33A7-4A0A-A49D-9A9CEE27F6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2" name="Date Placeholder 31"/>
          <p:cNvSpPr>
            <a:spLocks noGrp="1"/>
          </p:cNvSpPr>
          <p:nvPr>
            <p:ph type="dt" sz="half" idx="14"/>
          </p:nvPr>
        </p:nvSpPr>
        <p:spPr>
          <a:xfrm>
            <a:off x="2512612" y="4795838"/>
            <a:ext cx="4275537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13" name="Footer Placeholder 32"/>
          <p:cNvSpPr>
            <a:spLocks noGrp="1"/>
          </p:cNvSpPr>
          <p:nvPr>
            <p:ph type="ftr" sz="quarter" idx="20"/>
          </p:nvPr>
        </p:nvSpPr>
        <p:spPr>
          <a:xfrm>
            <a:off x="2512612" y="4972050"/>
            <a:ext cx="4275538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14" name="Date Placeholder 31"/>
          <p:cNvSpPr txBox="1">
            <a:spLocks/>
          </p:cNvSpPr>
          <p:nvPr userDrawn="1"/>
        </p:nvSpPr>
        <p:spPr>
          <a:xfrm>
            <a:off x="527243" y="4772026"/>
            <a:ext cx="1985369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apollotyres.com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224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" y="2252737"/>
            <a:ext cx="9143999" cy="394097"/>
          </a:xfrm>
        </p:spPr>
        <p:txBody>
          <a:bodyPr>
            <a:noAutofit/>
          </a:bodyPr>
          <a:lstStyle>
            <a:lvl1pPr algn="ctr">
              <a:defRPr sz="2400" b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B1A-96A5-4071-B823-2C35EBBF837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4"/>
          </p:nvPr>
        </p:nvSpPr>
        <p:spPr>
          <a:xfrm>
            <a:off x="2512612" y="4795838"/>
            <a:ext cx="4275537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5"/>
          </p:nvPr>
        </p:nvSpPr>
        <p:spPr>
          <a:xfrm>
            <a:off x="2512612" y="4972050"/>
            <a:ext cx="4275538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10" name="Date Placeholder 31"/>
          <p:cNvSpPr txBox="1">
            <a:spLocks/>
          </p:cNvSpPr>
          <p:nvPr userDrawn="1"/>
        </p:nvSpPr>
        <p:spPr>
          <a:xfrm>
            <a:off x="527243" y="4772026"/>
            <a:ext cx="1985369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apollotyres.com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388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 userDrawn="1"/>
        </p:nvSpPr>
        <p:spPr bwMode="auto">
          <a:xfrm rot="16200000">
            <a:off x="-1693069" y="2461419"/>
            <a:ext cx="35750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900" b="1" i="1" dirty="0" smtClean="0">
                <a:solidFill>
                  <a:srgbClr val="B2B2B2"/>
                </a:solidFill>
              </a:rPr>
              <a:t>Copyright </a:t>
            </a:r>
            <a:r>
              <a:rPr lang="nl-NL" sz="900" b="1" i="1" dirty="0" smtClean="0">
                <a:solidFill>
                  <a:srgbClr val="B2B2B2"/>
                </a:solidFill>
                <a:cs typeface="Arial" charset="0"/>
              </a:rPr>
              <a:t>©</a:t>
            </a:r>
            <a:r>
              <a:rPr lang="nl-NL" sz="900" b="1" i="1" dirty="0" smtClean="0">
                <a:solidFill>
                  <a:srgbClr val="B2B2B2"/>
                </a:solidFill>
              </a:rPr>
              <a:t> Apollo </a:t>
            </a:r>
            <a:r>
              <a:rPr lang="nl-NL" sz="900" b="1" i="1" dirty="0" err="1" smtClean="0">
                <a:solidFill>
                  <a:srgbClr val="B2B2B2"/>
                </a:solidFill>
              </a:rPr>
              <a:t>Tyres</a:t>
            </a:r>
            <a:r>
              <a:rPr lang="nl-NL" sz="900" b="1" i="1" dirty="0" smtClean="0">
                <a:solidFill>
                  <a:srgbClr val="B2B2B2"/>
                </a:solidFill>
              </a:rPr>
              <a:t> Global R&amp;D B.V., </a:t>
            </a:r>
            <a:r>
              <a:rPr lang="nl-NL" sz="900" b="1" i="1" dirty="0" err="1" smtClean="0">
                <a:solidFill>
                  <a:srgbClr val="B2B2B2"/>
                </a:solidFill>
              </a:rPr>
              <a:t>all</a:t>
            </a:r>
            <a:r>
              <a:rPr lang="nl-NL" sz="900" b="1" i="1" dirty="0" smtClean="0">
                <a:solidFill>
                  <a:srgbClr val="B2B2B2"/>
                </a:solidFill>
              </a:rPr>
              <a:t> rights </a:t>
            </a:r>
            <a:r>
              <a:rPr lang="nl-NL" sz="900" b="1" i="1" dirty="0" err="1" smtClean="0">
                <a:solidFill>
                  <a:srgbClr val="B2B2B2"/>
                </a:solidFill>
              </a:rPr>
              <a:t>reserved</a:t>
            </a:r>
            <a:endParaRPr lang="en-GB" sz="900" b="1" i="1" dirty="0" smtClean="0">
              <a:solidFill>
                <a:srgbClr val="B2B2B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318738" cy="85725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3A888-E80A-47E2-A626-7E384D8EB09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11" y="100013"/>
            <a:ext cx="2041277" cy="7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ate Placeholder 31"/>
          <p:cNvSpPr>
            <a:spLocks noGrp="1"/>
          </p:cNvSpPr>
          <p:nvPr>
            <p:ph type="dt" sz="half" idx="14"/>
          </p:nvPr>
        </p:nvSpPr>
        <p:spPr>
          <a:xfrm>
            <a:off x="2512612" y="4795838"/>
            <a:ext cx="4275537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11" name="Footer Placeholder 32"/>
          <p:cNvSpPr>
            <a:spLocks noGrp="1"/>
          </p:cNvSpPr>
          <p:nvPr>
            <p:ph type="ftr" sz="quarter" idx="15"/>
          </p:nvPr>
        </p:nvSpPr>
        <p:spPr>
          <a:xfrm>
            <a:off x="2512612" y="4972050"/>
            <a:ext cx="4275538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12" name="Date Placeholder 31"/>
          <p:cNvSpPr txBox="1">
            <a:spLocks/>
          </p:cNvSpPr>
          <p:nvPr userDrawn="1"/>
        </p:nvSpPr>
        <p:spPr>
          <a:xfrm>
            <a:off x="527243" y="4772026"/>
            <a:ext cx="1985369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apollotyres.com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74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95838"/>
            <a:ext cx="6330950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972050"/>
            <a:ext cx="633095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3175" y="4887913"/>
            <a:ext cx="460375" cy="166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C8F4F6-2228-40F5-9D5D-82BE3BEDED0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 rot="16200000">
            <a:off x="-1747044" y="2353469"/>
            <a:ext cx="37179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900" b="1" i="1" dirty="0" smtClean="0">
                <a:solidFill>
                  <a:srgbClr val="B2B2B2"/>
                </a:solidFill>
              </a:rPr>
              <a:t>Copyright </a:t>
            </a:r>
            <a:r>
              <a:rPr lang="nl-NL" sz="900" b="1" i="1" dirty="0" smtClean="0">
                <a:solidFill>
                  <a:srgbClr val="B2B2B2"/>
                </a:solidFill>
                <a:cs typeface="Arial" charset="0"/>
              </a:rPr>
              <a:t>©</a:t>
            </a:r>
            <a:r>
              <a:rPr lang="nl-NL" sz="900" b="1" i="1" dirty="0" smtClean="0">
                <a:solidFill>
                  <a:srgbClr val="B2B2B2"/>
                </a:solidFill>
              </a:rPr>
              <a:t> Apollo </a:t>
            </a:r>
            <a:r>
              <a:rPr lang="nl-NL" sz="900" b="1" i="1" dirty="0" err="1" smtClean="0">
                <a:solidFill>
                  <a:srgbClr val="B2B2B2"/>
                </a:solidFill>
              </a:rPr>
              <a:t>Tyres</a:t>
            </a:r>
            <a:r>
              <a:rPr lang="nl-NL" sz="900" b="1" i="1" dirty="0" smtClean="0">
                <a:solidFill>
                  <a:srgbClr val="B2B2B2"/>
                </a:solidFill>
              </a:rPr>
              <a:t> Global R&amp;D B.V., </a:t>
            </a:r>
            <a:r>
              <a:rPr lang="nl-NL" sz="900" b="1" i="1" dirty="0" err="1" smtClean="0">
                <a:solidFill>
                  <a:srgbClr val="B2B2B2"/>
                </a:solidFill>
              </a:rPr>
              <a:t>all</a:t>
            </a:r>
            <a:r>
              <a:rPr lang="nl-NL" sz="900" b="1" i="1" dirty="0" smtClean="0">
                <a:solidFill>
                  <a:srgbClr val="B2B2B2"/>
                </a:solidFill>
              </a:rPr>
              <a:t> rights </a:t>
            </a:r>
            <a:r>
              <a:rPr lang="nl-NL" sz="900" b="1" i="1" dirty="0" err="1" smtClean="0">
                <a:solidFill>
                  <a:srgbClr val="B2B2B2"/>
                </a:solidFill>
              </a:rPr>
              <a:t>reserved</a:t>
            </a:r>
            <a:endParaRPr lang="en-GB" sz="900" b="1" i="1" dirty="0" smtClean="0">
              <a:solidFill>
                <a:srgbClr val="B2B2B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11" y="100013"/>
            <a:ext cx="2041277" cy="7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5C2D9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err="1"/>
              <a:t>interspec</a:t>
            </a:r>
            <a:r>
              <a:rPr lang="en-US" dirty="0"/>
              <a:t> </a:t>
            </a:r>
            <a:r>
              <a:rPr lang="en-US" dirty="0" err="1"/>
              <a:t>templated</a:t>
            </a:r>
            <a:r>
              <a:rPr lang="en-US" dirty="0"/>
              <a:t> specifications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33B1A-96A5-4071-B823-2C35EBBF837D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512611" y="4972050"/>
            <a:ext cx="4516341" cy="171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R&amp;D PV Benthem van H; </a:t>
            </a:r>
            <a:r>
              <a:rPr lang="en-US" dirty="0"/>
              <a:t>Configuration of </a:t>
            </a:r>
            <a:r>
              <a:rPr lang="en-US" dirty="0" err="1" smtClean="0"/>
              <a:t>templated</a:t>
            </a:r>
            <a:r>
              <a:rPr lang="en-US" dirty="0" smtClean="0"/>
              <a:t> </a:t>
            </a:r>
            <a:r>
              <a:rPr lang="en-US" dirty="0"/>
              <a:t>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99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Displaying/retrieval of BoM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nl-NL" dirty="0" smtClean="0"/>
              <a:t>For a single layer report, the BoM data will be displayed if a BoM header exists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/>
              <a:t>For </a:t>
            </a:r>
            <a:r>
              <a:rPr lang="nl-NL" dirty="0"/>
              <a:t>a </a:t>
            </a:r>
            <a:r>
              <a:rPr lang="nl-NL" dirty="0" smtClean="0"/>
              <a:t>multi layer report the BoM data will be displayed if they match the seach string on the concatenation of function codes of a template BoM item.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/>
              <a:t>The data is displayed in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/>
              <a:t>The column mean the following</a:t>
            </a: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01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Multi-level reports:</a:t>
            </a:r>
            <a:br>
              <a:rPr lang="nl-NL" dirty="0" smtClean="0"/>
            </a:br>
            <a:r>
              <a:rPr lang="nl-NL" sz="1800" dirty="0" smtClean="0"/>
              <a:t>Multi-level specification</a:t>
            </a:r>
            <a:br>
              <a:rPr lang="nl-NL" sz="1800" dirty="0" smtClean="0"/>
            </a:br>
            <a:r>
              <a:rPr lang="nl-NL" sz="1800" dirty="0" smtClean="0"/>
              <a:t>Specification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33B1A-96A5-4071-B823-2C35EBBF837D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93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Background: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512611" y="4972050"/>
            <a:ext cx="4444779" cy="171450"/>
          </a:xfrm>
        </p:spPr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Sometimes people need only to retrieve information that is stored on a single specification, but sometimes also information is required that is stored on a specification and information stored under the BoM components of this specification.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/>
              <a:t>Assumption is that you require more information from the top level and less from the lower levels.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388580" y="731520"/>
            <a:ext cx="1390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Template specifications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975398" y="73152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Report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374411" y="948857"/>
            <a:ext cx="612251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Greentyre</a:t>
            </a:r>
            <a:endParaRPr lang="en-US" sz="600" dirty="0"/>
          </a:p>
        </p:txBody>
      </p:sp>
      <p:sp>
        <p:nvSpPr>
          <p:cNvPr id="10" name="Rectangle 9"/>
          <p:cNvSpPr/>
          <p:nvPr/>
        </p:nvSpPr>
        <p:spPr>
          <a:xfrm>
            <a:off x="414830" y="1131737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4830" y="1406057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5483" y="1513399"/>
            <a:ext cx="612251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Cut ply</a:t>
            </a:r>
            <a:endParaRPr lang="en-US" sz="600" dirty="0"/>
          </a:p>
        </p:txBody>
      </p:sp>
      <p:sp>
        <p:nvSpPr>
          <p:cNvPr id="13" name="Rectangle 12"/>
          <p:cNvSpPr/>
          <p:nvPr/>
        </p:nvSpPr>
        <p:spPr>
          <a:xfrm>
            <a:off x="1135902" y="1696279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5902" y="1970599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01927" y="2133601"/>
            <a:ext cx="552779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Composite</a:t>
            </a:r>
            <a:endParaRPr lang="en-US" sz="600" dirty="0"/>
          </a:p>
        </p:txBody>
      </p:sp>
      <p:sp>
        <p:nvSpPr>
          <p:cNvPr id="16" name="Rectangle 15"/>
          <p:cNvSpPr/>
          <p:nvPr/>
        </p:nvSpPr>
        <p:spPr>
          <a:xfrm>
            <a:off x="1819320" y="2316481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320" y="2590801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76548" y="2773680"/>
            <a:ext cx="612251" cy="7885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Reinforc</a:t>
            </a:r>
            <a:endParaRPr lang="en-US" sz="600" dirty="0"/>
          </a:p>
        </p:txBody>
      </p:sp>
      <p:sp>
        <p:nvSpPr>
          <p:cNvPr id="19" name="Rectangle 18"/>
          <p:cNvSpPr/>
          <p:nvPr/>
        </p:nvSpPr>
        <p:spPr>
          <a:xfrm>
            <a:off x="2522855" y="3048001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22855" y="3322321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76549" y="3699194"/>
            <a:ext cx="612251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Compound</a:t>
            </a:r>
            <a:endParaRPr lang="en-US" sz="600" dirty="0"/>
          </a:p>
        </p:txBody>
      </p:sp>
      <p:sp>
        <p:nvSpPr>
          <p:cNvPr id="22" name="Rectangle 21"/>
          <p:cNvSpPr/>
          <p:nvPr/>
        </p:nvSpPr>
        <p:spPr>
          <a:xfrm>
            <a:off x="2516968" y="3882074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16968" y="4156394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cxnSp>
        <p:nvCxnSpPr>
          <p:cNvPr id="24" name="Elbow Connector 23"/>
          <p:cNvCxnSpPr>
            <a:stCxn id="10" idx="3"/>
            <a:endCxn id="12" idx="1"/>
          </p:cNvCxnSpPr>
          <p:nvPr/>
        </p:nvCxnSpPr>
        <p:spPr>
          <a:xfrm>
            <a:off x="828375" y="1223177"/>
            <a:ext cx="267108" cy="655982"/>
          </a:xfrm>
          <a:prstGeom prst="bentConnector3">
            <a:avLst>
              <a:gd name="adj1" fmla="val 76791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5" idx="1"/>
          </p:cNvCxnSpPr>
          <p:nvPr/>
        </p:nvCxnSpPr>
        <p:spPr>
          <a:xfrm>
            <a:off x="1549447" y="1787719"/>
            <a:ext cx="252480" cy="711642"/>
          </a:xfrm>
          <a:prstGeom prst="bentConnector3">
            <a:avLst>
              <a:gd name="adj1" fmla="val 50000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3"/>
            <a:endCxn id="18" idx="1"/>
          </p:cNvCxnSpPr>
          <p:nvPr/>
        </p:nvCxnSpPr>
        <p:spPr>
          <a:xfrm>
            <a:off x="2232865" y="2407921"/>
            <a:ext cx="243683" cy="760011"/>
          </a:xfrm>
          <a:prstGeom prst="bentConnector3">
            <a:avLst>
              <a:gd name="adj1" fmla="val 72841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3"/>
            <a:endCxn id="21" idx="1"/>
          </p:cNvCxnSpPr>
          <p:nvPr/>
        </p:nvCxnSpPr>
        <p:spPr>
          <a:xfrm>
            <a:off x="2232865" y="2407921"/>
            <a:ext cx="243684" cy="1657033"/>
          </a:xfrm>
          <a:prstGeom prst="bentConnector3">
            <a:avLst>
              <a:gd name="adj1" fmla="val 72841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90665" y="1040297"/>
            <a:ext cx="612251" cy="1941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Greentyre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3388580" y="2499361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90019" y="1284137"/>
            <a:ext cx="413545" cy="1032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22819" y="1068789"/>
            <a:ext cx="612251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Cut ply</a:t>
            </a:r>
            <a:endParaRPr lang="en-US" sz="600" dirty="0"/>
          </a:p>
        </p:txBody>
      </p:sp>
      <p:sp>
        <p:nvSpPr>
          <p:cNvPr id="32" name="Rectangle 31"/>
          <p:cNvSpPr/>
          <p:nvPr/>
        </p:nvSpPr>
        <p:spPr>
          <a:xfrm>
            <a:off x="4422819" y="1223177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22819" y="1497497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82400" y="1859281"/>
            <a:ext cx="612251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Composite</a:t>
            </a:r>
            <a:endParaRPr lang="en-US" sz="600" dirty="0"/>
          </a:p>
        </p:txBody>
      </p:sp>
      <p:sp>
        <p:nvSpPr>
          <p:cNvPr id="35" name="Rectangle 34"/>
          <p:cNvSpPr/>
          <p:nvPr/>
        </p:nvSpPr>
        <p:spPr>
          <a:xfrm>
            <a:off x="4399793" y="2042161"/>
            <a:ext cx="458037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99793" y="2316481"/>
            <a:ext cx="458037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99793" y="2750338"/>
            <a:ext cx="612251" cy="7885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Reinforc</a:t>
            </a:r>
            <a:endParaRPr lang="en-US" sz="600" dirty="0"/>
          </a:p>
        </p:txBody>
      </p:sp>
      <p:sp>
        <p:nvSpPr>
          <p:cNvPr id="38" name="Rectangle 37"/>
          <p:cNvSpPr/>
          <p:nvPr/>
        </p:nvSpPr>
        <p:spPr>
          <a:xfrm>
            <a:off x="4446100" y="3024659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46100" y="3298979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399793" y="3715096"/>
            <a:ext cx="612251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Compound</a:t>
            </a:r>
            <a:endParaRPr lang="en-US" sz="600" dirty="0"/>
          </a:p>
        </p:txBody>
      </p:sp>
      <p:sp>
        <p:nvSpPr>
          <p:cNvPr id="41" name="Rectangle 40"/>
          <p:cNvSpPr/>
          <p:nvPr/>
        </p:nvSpPr>
        <p:spPr>
          <a:xfrm>
            <a:off x="4440212" y="3897976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BoM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40212" y="4172296"/>
            <a:ext cx="413545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</a:t>
            </a:r>
            <a:endParaRPr lang="en-US" dirty="0"/>
          </a:p>
        </p:txBody>
      </p:sp>
      <p:cxnSp>
        <p:nvCxnSpPr>
          <p:cNvPr id="43" name="Elbow Connector 42"/>
          <p:cNvCxnSpPr>
            <a:stCxn id="30" idx="3"/>
            <a:endCxn id="31" idx="1"/>
          </p:cNvCxnSpPr>
          <p:nvPr/>
        </p:nvCxnSpPr>
        <p:spPr>
          <a:xfrm flipV="1">
            <a:off x="3803564" y="1434549"/>
            <a:ext cx="619255" cy="365760"/>
          </a:xfrm>
          <a:prstGeom prst="bentConnector3">
            <a:avLst>
              <a:gd name="adj1" fmla="val 50000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3"/>
            <a:endCxn id="34" idx="1"/>
          </p:cNvCxnSpPr>
          <p:nvPr/>
        </p:nvCxnSpPr>
        <p:spPr>
          <a:xfrm>
            <a:off x="3803564" y="1800309"/>
            <a:ext cx="578836" cy="424732"/>
          </a:xfrm>
          <a:prstGeom prst="bentConnector3">
            <a:avLst>
              <a:gd name="adj1" fmla="val 50000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0" idx="3"/>
            <a:endCxn id="37" idx="1"/>
          </p:cNvCxnSpPr>
          <p:nvPr/>
        </p:nvCxnSpPr>
        <p:spPr>
          <a:xfrm>
            <a:off x="3803564" y="1800309"/>
            <a:ext cx="596229" cy="1344281"/>
          </a:xfrm>
          <a:prstGeom prst="bentConnector3">
            <a:avLst>
              <a:gd name="adj1" fmla="val 50000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0" idx="3"/>
            <a:endCxn id="40" idx="1"/>
          </p:cNvCxnSpPr>
          <p:nvPr/>
        </p:nvCxnSpPr>
        <p:spPr>
          <a:xfrm>
            <a:off x="3803564" y="1800309"/>
            <a:ext cx="596229" cy="2280547"/>
          </a:xfrm>
          <a:prstGeom prst="bentConnector3">
            <a:avLst>
              <a:gd name="adj1" fmla="val 50000"/>
            </a:avLst>
          </a:prstGeom>
          <a:ln>
            <a:solidFill>
              <a:srgbClr val="5C2D9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47901" y="1101257"/>
            <a:ext cx="1338861" cy="6864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b="1" dirty="0" smtClean="0"/>
              <a:t>BoM greentyre</a:t>
            </a:r>
          </a:p>
          <a:p>
            <a:r>
              <a:rPr lang="nl-NL" sz="600" b="1" dirty="0" smtClean="0"/>
              <a:t>Ply 1:</a:t>
            </a:r>
            <a:r>
              <a:rPr lang="nl-NL" sz="600" dirty="0" smtClean="0"/>
              <a:t/>
            </a:r>
            <a:br>
              <a:rPr lang="nl-NL" sz="600" dirty="0" smtClean="0"/>
            </a:br>
            <a:r>
              <a:rPr lang="nl-NL" sz="600" dirty="0" smtClean="0"/>
              <a:t>   &lt;Cut ply&gt;</a:t>
            </a:r>
          </a:p>
          <a:p>
            <a:r>
              <a:rPr lang="nl-NL" sz="600" dirty="0" smtClean="0"/>
              <a:t>      &lt;Composite&gt;</a:t>
            </a:r>
          </a:p>
          <a:p>
            <a:r>
              <a:rPr lang="nl-NL" sz="600" dirty="0" smtClean="0"/>
              <a:t>           &lt;Reinforc&gt;</a:t>
            </a:r>
          </a:p>
          <a:p>
            <a:r>
              <a:rPr lang="nl-NL" sz="600" dirty="0" smtClean="0"/>
              <a:t>           &lt;Compound &gt;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30373" y="1912952"/>
            <a:ext cx="1793710" cy="210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 greentyre (Level  0 components)</a:t>
            </a:r>
          </a:p>
          <a:p>
            <a:r>
              <a:rPr lang="nl-NL" sz="600" dirty="0" smtClean="0"/>
              <a:t/>
            </a:r>
            <a:br>
              <a:rPr lang="nl-NL" sz="600" dirty="0" smtClean="0"/>
            </a:br>
            <a:endParaRPr lang="nl-NL" sz="600" dirty="0" smtClean="0"/>
          </a:p>
          <a:p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30373" y="2360221"/>
            <a:ext cx="1865272" cy="669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Props </a:t>
            </a:r>
          </a:p>
          <a:p>
            <a:r>
              <a:rPr lang="nl-NL" sz="600" b="1" dirty="0" smtClean="0"/>
              <a:t>Ply 1:</a:t>
            </a:r>
          </a:p>
          <a:p>
            <a:r>
              <a:rPr lang="nl-NL" sz="600" dirty="0" smtClean="0"/>
              <a:t>   Props Cut ply (templated)</a:t>
            </a:r>
          </a:p>
          <a:p>
            <a:r>
              <a:rPr lang="nl-NL" sz="600" dirty="0" smtClean="0"/>
              <a:t>   Props Composite( templated)</a:t>
            </a:r>
          </a:p>
          <a:p>
            <a:r>
              <a:rPr lang="nl-NL" sz="600" dirty="0" smtClean="0"/>
              <a:t>   Props Reinforcement  (templated)</a:t>
            </a:r>
          </a:p>
          <a:p>
            <a:r>
              <a:rPr lang="nl-NL" sz="600" dirty="0" smtClean="0"/>
              <a:t>   </a:t>
            </a:r>
            <a:r>
              <a:rPr lang="nl-NL" sz="600" dirty="0"/>
              <a:t>Props </a:t>
            </a:r>
            <a:r>
              <a:rPr lang="nl-NL" sz="600" dirty="0" smtClean="0"/>
              <a:t>Compound </a:t>
            </a:r>
            <a:r>
              <a:rPr lang="nl-NL" sz="600" dirty="0"/>
              <a:t>(templated)</a:t>
            </a:r>
          </a:p>
          <a:p>
            <a:endParaRPr lang="nl-NL" sz="600" b="1" dirty="0" smtClean="0"/>
          </a:p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65029" y="1214589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00" dirty="0" smtClean="0">
                <a:solidFill>
                  <a:srgbClr val="7030A0"/>
                </a:solidFill>
              </a:rPr>
              <a:t>Ply1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2422" y="2011018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00" dirty="0" smtClean="0">
                <a:solidFill>
                  <a:srgbClr val="7030A0"/>
                </a:solidFill>
              </a:rPr>
              <a:t>Ply1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92982" y="2916044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00" dirty="0" smtClean="0">
                <a:solidFill>
                  <a:srgbClr val="7030A0"/>
                </a:solidFill>
              </a:rPr>
              <a:t>Ply1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75461" y="3864899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00" dirty="0" smtClean="0">
                <a:solidFill>
                  <a:srgbClr val="7030A0"/>
                </a:solidFill>
              </a:rPr>
              <a:t>Ply1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7650" y="1138929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00" dirty="0" smtClean="0">
                <a:solidFill>
                  <a:srgbClr val="7030A0"/>
                </a:solidFill>
              </a:rPr>
              <a:t>Ply1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47056" y="2472449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00" dirty="0" smtClean="0">
                <a:solidFill>
                  <a:srgbClr val="7030A0"/>
                </a:solidFill>
              </a:rPr>
              <a:t>Composite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7629" y="2396988"/>
            <a:ext cx="7681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00" dirty="0" smtClean="0">
                <a:solidFill>
                  <a:srgbClr val="7030A0"/>
                </a:solidFill>
              </a:rPr>
              <a:t>Reinforcement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07734" y="3667275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800" dirty="0" smtClean="0">
                <a:solidFill>
                  <a:srgbClr val="7030A0"/>
                </a:solidFill>
              </a:rPr>
              <a:t>Composite</a:t>
            </a:r>
          </a:p>
          <a:p>
            <a:r>
              <a:rPr lang="nl-NL" sz="800" dirty="0" smtClean="0">
                <a:solidFill>
                  <a:srgbClr val="7030A0"/>
                </a:solidFill>
              </a:rPr>
              <a:t>compound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47901" y="4066792"/>
            <a:ext cx="1865272" cy="434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Templating rules Properties:</a:t>
            </a:r>
          </a:p>
          <a:p>
            <a:r>
              <a:rPr lang="nl-NL" sz="600" b="1" dirty="0" smtClean="0"/>
              <a:t>Properties: Only show properties and columns that are &lt;&gt; blank in template</a:t>
            </a:r>
            <a:endParaRPr lang="nl-NL" sz="600" dirty="0"/>
          </a:p>
          <a:p>
            <a:endParaRPr lang="nl-NL" sz="600" b="1" dirty="0" smtClean="0"/>
          </a:p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038324" y="3413761"/>
            <a:ext cx="1865272" cy="559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600" dirty="0" smtClean="0"/>
              <a:t>Templating rules BoM:</a:t>
            </a:r>
          </a:p>
          <a:p>
            <a:r>
              <a:rPr lang="nl-NL" sz="600" b="1" dirty="0" smtClean="0"/>
              <a:t>*Search component based on match on function code search string</a:t>
            </a:r>
            <a:br>
              <a:rPr lang="nl-NL" sz="600" b="1" dirty="0" smtClean="0"/>
            </a:br>
            <a:r>
              <a:rPr lang="nl-NL" sz="600" b="1" dirty="0" smtClean="0"/>
              <a:t>*Only show these that are flagged to be shown</a:t>
            </a:r>
            <a:endParaRPr lang="nl-NL" sz="600" b="1" dirty="0"/>
          </a:p>
          <a:p>
            <a:endParaRPr lang="nl-NL" sz="6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up the </a:t>
            </a:r>
            <a:r>
              <a:rPr lang="nl-NL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dirty="0" smtClean="0"/>
              <a:t>Except for the BoM section, the template setup is exactly the same as for a single level report</a:t>
            </a:r>
            <a:r>
              <a:rPr lang="nl-NL" dirty="0" smtClean="0"/>
              <a:t>. The data is represented in three blocks:</a:t>
            </a:r>
          </a:p>
          <a:p>
            <a:pPr marL="457200" indent="-457200">
              <a:buAutoNum type="arabicPeriod"/>
            </a:pPr>
            <a:r>
              <a:rPr lang="nl-NL" dirty="0" smtClean="0"/>
              <a:t>BoM (explosion) data merged with property groups with property heading “FUNCTIONCODE”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nl-NL" dirty="0" smtClean="0"/>
              <a:t>Assembly properties: All requested properties from the components of </a:t>
            </a:r>
            <a:r>
              <a:rPr lang="nl-NL" dirty="0"/>
              <a:t>in the “BoM explosion</a:t>
            </a:r>
            <a:r>
              <a:rPr lang="nl-NL" dirty="0" smtClean="0"/>
              <a:t>”</a:t>
            </a:r>
            <a:r>
              <a:rPr lang="nl-NL" dirty="0"/>
              <a:t> </a:t>
            </a:r>
            <a:r>
              <a:rPr lang="nl-NL" dirty="0" smtClean="0"/>
              <a:t>on the </a:t>
            </a:r>
            <a:r>
              <a:rPr lang="nl-NL" dirty="0"/>
              <a:t>selected specification </a:t>
            </a:r>
          </a:p>
          <a:p>
            <a:pPr marL="457200" indent="-457200">
              <a:buAutoNum type="arabicPeriod"/>
            </a:pPr>
            <a:r>
              <a:rPr lang="nl-NL" dirty="0" smtClean="0"/>
              <a:t>Top level properties: All requested properties from the selected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58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Setting up the template (BoM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8" y="861646"/>
            <a:ext cx="4366895" cy="28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72" y="861646"/>
            <a:ext cx="4984609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2" y="3874671"/>
            <a:ext cx="1998663" cy="1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74967" y="3676650"/>
            <a:ext cx="3174695" cy="844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24500" y="3261946"/>
            <a:ext cx="219075" cy="80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Setting up the template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8" y="861646"/>
            <a:ext cx="4366895" cy="28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72" y="861646"/>
            <a:ext cx="4984609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2" y="3874671"/>
            <a:ext cx="1998663" cy="1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74967" y="3676650"/>
            <a:ext cx="3174695" cy="844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24500" y="3261946"/>
            <a:ext cx="219075" cy="80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Logic of the template (BoM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R&amp;D PV Benthem van H; Configuration of </a:t>
            </a:r>
            <a:r>
              <a:rPr lang="en-US" dirty="0" err="1" smtClean="0"/>
              <a:t>templated</a:t>
            </a:r>
            <a:r>
              <a:rPr lang="en-US" dirty="0" smtClean="0"/>
              <a:t> specifications</a:t>
            </a:r>
            <a:endParaRPr lang="nl-NL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861646"/>
            <a:ext cx="4984609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65800" y="1016000"/>
            <a:ext cx="2514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The report will concatenate the </a:t>
            </a:r>
            <a:r>
              <a:rPr lang="nl-NL" sz="900" b="1" i="1" dirty="0" smtClean="0"/>
              <a:t>FUNCTIONCODES</a:t>
            </a:r>
            <a:r>
              <a:rPr lang="nl-NL" sz="900" dirty="0" smtClean="0"/>
              <a:t> in a BoM explosion of the specification(s) to report on. Via the </a:t>
            </a:r>
            <a:r>
              <a:rPr lang="nl-NL" sz="900" b="1" i="1" dirty="0" smtClean="0"/>
              <a:t>BoM Hierarchy search string </a:t>
            </a:r>
            <a:r>
              <a:rPr lang="nl-NL" sz="900" dirty="0" smtClean="0"/>
              <a:t>a search is done on this string retrieving the relevant component part no. % is a wildcard in the search string. </a:t>
            </a:r>
          </a:p>
          <a:p>
            <a:r>
              <a:rPr lang="nl-NL" sz="900" dirty="0"/>
              <a:t>For a component partno, </a:t>
            </a:r>
            <a:r>
              <a:rPr lang="nl-NL" sz="900" b="1" i="1" dirty="0"/>
              <a:t>Part No </a:t>
            </a:r>
            <a:r>
              <a:rPr lang="nl-NL" sz="900" dirty="0"/>
              <a:t>in the template BoM specifies the properties to be retrieved from the that specification that matches the </a:t>
            </a:r>
            <a:endParaRPr lang="nl-NL" sz="900" i="1" dirty="0" smtClean="0"/>
          </a:p>
          <a:p>
            <a:r>
              <a:rPr lang="nl-NL" sz="900" dirty="0" smtClean="0"/>
              <a:t>The BoM of the spec that is reported is displayed in the report using </a:t>
            </a:r>
            <a:r>
              <a:rPr lang="nl-NL" sz="900" b="1" i="1" dirty="0" smtClean="0"/>
              <a:t>Function BoM group</a:t>
            </a:r>
            <a:r>
              <a:rPr lang="nl-NL" sz="900" dirty="0" smtClean="0"/>
              <a:t> as an extra column displayed with the BoM information to specify clearly what is shown.</a:t>
            </a:r>
          </a:p>
          <a:p>
            <a:r>
              <a:rPr lang="nl-NL" sz="900" dirty="0" smtClean="0"/>
              <a:t>The </a:t>
            </a:r>
            <a:r>
              <a:rPr lang="nl-NL" sz="900" b="1" i="1" dirty="0" smtClean="0"/>
              <a:t>FUNCTIONCODE reporting </a:t>
            </a:r>
            <a:r>
              <a:rPr lang="nl-NL" sz="900" dirty="0" smtClean="0"/>
              <a:t>column is the caption that is used to show the properties of the lower BoM levels. This columns is also providing the link between the BoM item and a “FUNCTIONCODE” property (see next slide)</a:t>
            </a:r>
          </a:p>
          <a:p>
            <a:r>
              <a:rPr lang="nl-NL" sz="900" dirty="0" smtClean="0"/>
              <a:t>The </a:t>
            </a:r>
            <a:r>
              <a:rPr lang="nl-NL" sz="900" b="1" i="1" dirty="0" smtClean="0"/>
              <a:t>Functional BoM hierarchy</a:t>
            </a:r>
            <a:r>
              <a:rPr lang="nl-NL" sz="900" dirty="0" smtClean="0"/>
              <a:t> is used for sorting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28906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008066"/>
            <a:ext cx="3388881" cy="131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Displaying </a:t>
            </a:r>
            <a:r>
              <a:rPr lang="nl-NL" dirty="0" smtClean="0"/>
              <a:t>BoM in the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8" y="952499"/>
            <a:ext cx="2476189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8" y="2646159"/>
            <a:ext cx="3560062" cy="95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927350" y="1511300"/>
            <a:ext cx="1367578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84250" y="2197100"/>
            <a:ext cx="3310678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8227" y="1898650"/>
            <a:ext cx="831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00" dirty="0" smtClean="0"/>
              <a:t>Merge on properties with heading “FUNCTIONCODE” with function code in the BoM</a:t>
            </a:r>
            <a:endParaRPr lang="en-US" sz="500" dirty="0"/>
          </a:p>
        </p:txBody>
      </p:sp>
      <p:sp>
        <p:nvSpPr>
          <p:cNvPr id="14" name="Rectangle 13"/>
          <p:cNvSpPr/>
          <p:nvPr/>
        </p:nvSpPr>
        <p:spPr>
          <a:xfrm>
            <a:off x="3712793" y="640158"/>
            <a:ext cx="264687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" b="1" dirty="0" smtClean="0"/>
              <a:t>Template</a:t>
            </a:r>
            <a:r>
              <a:rPr lang="nl-NL" sz="600" b="1" i="1" dirty="0" smtClean="0"/>
              <a:t>-Function </a:t>
            </a:r>
            <a:r>
              <a:rPr lang="nl-NL" sz="600" b="1" i="1" dirty="0"/>
              <a:t>BoM </a:t>
            </a:r>
            <a:r>
              <a:rPr lang="nl-NL" sz="600" b="1" i="1" dirty="0" smtClean="0"/>
              <a:t>group</a:t>
            </a:r>
            <a:r>
              <a:rPr lang="nl-NL" sz="600" dirty="0" smtClean="0"/>
              <a:t>, </a:t>
            </a:r>
            <a:r>
              <a:rPr lang="nl-NL" sz="600" b="1" dirty="0"/>
              <a:t>sorted by</a:t>
            </a:r>
            <a:r>
              <a:rPr lang="nl-NL" sz="600" b="1" i="1" dirty="0"/>
              <a:t> Functional BoM hierarchy</a:t>
            </a:r>
            <a:endParaRPr lang="en-US" sz="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41800" y="824824"/>
            <a:ext cx="129186" cy="273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8" y="2501413"/>
            <a:ext cx="3176904" cy="152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60" y="1511300"/>
            <a:ext cx="1754137" cy="27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Displaying compontent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8" y="952499"/>
            <a:ext cx="2476189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028700" y="1511300"/>
            <a:ext cx="5702300" cy="231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61226" y="3472263"/>
            <a:ext cx="18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dirty="0" smtClean="0"/>
              <a:t>The matching template determines what fields to be reported from the components</a:t>
            </a:r>
            <a:r>
              <a:rPr lang="nl-NL" sz="600" dirty="0" smtClean="0"/>
              <a:t>. Display in one table showing property only, leaving out section/subsection/propertgroup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5750488" y="952499"/>
            <a:ext cx="1568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" b="1" dirty="0" smtClean="0"/>
              <a:t>Template</a:t>
            </a:r>
            <a:r>
              <a:rPr lang="nl-NL" sz="600" b="1" i="1" dirty="0" smtClean="0"/>
              <a:t>-FUNCTIONCODE reporting, </a:t>
            </a:r>
            <a:endParaRPr lang="nl-NL" sz="600" b="1" i="1" dirty="0" smtClean="0"/>
          </a:p>
          <a:p>
            <a:r>
              <a:rPr lang="nl-NL" sz="600" b="1" dirty="0" smtClean="0"/>
              <a:t>sorted </a:t>
            </a:r>
            <a:r>
              <a:rPr lang="nl-NL" sz="600" b="1" dirty="0" smtClean="0"/>
              <a:t>by</a:t>
            </a:r>
            <a:r>
              <a:rPr lang="nl-NL" sz="600" b="1" i="1" dirty="0" smtClean="0"/>
              <a:t> Functional </a:t>
            </a:r>
            <a:r>
              <a:rPr lang="nl-NL" sz="600" b="1" i="1" dirty="0"/>
              <a:t>BoM </a:t>
            </a:r>
            <a:r>
              <a:rPr lang="nl-NL" sz="600" b="1" i="1" dirty="0" smtClean="0"/>
              <a:t>hierarchy</a:t>
            </a:r>
            <a:endParaRPr lang="nl-NL" sz="600" b="1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94273" y="1192272"/>
            <a:ext cx="6350" cy="33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22350" y="3923276"/>
            <a:ext cx="6032500" cy="262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1"/>
          </p:cNvCxnSpPr>
          <p:nvPr/>
        </p:nvCxnSpPr>
        <p:spPr>
          <a:xfrm>
            <a:off x="1028700" y="1530613"/>
            <a:ext cx="6026150" cy="2500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6985000" y="3842385"/>
            <a:ext cx="69850" cy="3776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Background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How to templates work?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How to generate templates for a single level report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How to generate templates for a multi level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Displaying specification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12" y="1422399"/>
            <a:ext cx="201428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6300" y="1422400"/>
            <a:ext cx="400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Finally the properties are shown on the selected spec. This is handled just like the properties in “Targeted specification”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Future addition for specs with various processing groups?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892928"/>
            <a:ext cx="6265652" cy="24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8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nl-NL" dirty="0" smtClean="0"/>
              <a:t>In Interspec we store specifications </a:t>
            </a:r>
            <a:r>
              <a:rPr lang="nl-NL" dirty="0"/>
              <a:t>which hold all data </a:t>
            </a:r>
            <a:r>
              <a:rPr lang="nl-NL" dirty="0" smtClean="0"/>
              <a:t>for a specification. This means we have a lot of customers for the same specification, all need a slightly different set of data. A templating approach is chosen to limit the amount of reports to maintain by IT and offer agility towards new requirements.</a:t>
            </a:r>
          </a:p>
          <a:p>
            <a:pPr marL="342900" indent="-342900">
              <a:buFont typeface="Arial" pitchFamily="34" charset="0"/>
              <a:buChar char="•"/>
            </a:pPr>
            <a:endParaRPr lang="nl-NL" dirty="0"/>
          </a:p>
          <a:p>
            <a:pPr marL="342900" indent="-342900">
              <a:buFont typeface="Arial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itchFamily="34" charset="0"/>
              <a:buChar char="•"/>
            </a:pPr>
            <a:endParaRPr lang="nl-NL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512611" y="4972050"/>
            <a:ext cx="4468633" cy="82550"/>
          </a:xfrm>
        </p:spPr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8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Single level reports:</a:t>
            </a:r>
            <a:br>
              <a:rPr lang="nl-NL" dirty="0" smtClean="0"/>
            </a:br>
            <a:r>
              <a:rPr lang="nl-NL" sz="1800" dirty="0" smtClean="0"/>
              <a:t>Targeted specification</a:t>
            </a:r>
            <a:br>
              <a:rPr lang="nl-NL" sz="1800" dirty="0" smtClean="0"/>
            </a:br>
            <a:r>
              <a:rPr lang="nl-NL" sz="1800" dirty="0" smtClean="0"/>
              <a:t>Specification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33B1A-96A5-4071-B823-2C35EBBF837D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Templates: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512611" y="4972050"/>
            <a:ext cx="4444779" cy="171450"/>
          </a:xfrm>
        </p:spPr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template is a specification that only exists to steer the report. It is typically build on the same/</a:t>
            </a:r>
            <a:r>
              <a:rPr lang="en-US" dirty="0" err="1" smtClean="0"/>
              <a:t>simular</a:t>
            </a:r>
            <a:r>
              <a:rPr lang="en-US" dirty="0" smtClean="0"/>
              <a:t> frame as the specification to be reported.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General </a:t>
            </a:r>
            <a:r>
              <a:rPr lang="en-US" b="1" dirty="0" smtClean="0"/>
              <a:t>rule: </a:t>
            </a:r>
            <a:r>
              <a:rPr lang="en-US" dirty="0" smtClean="0"/>
              <a:t>In case the template contains a property with a value at a specific header, this property/header combination will be shown in the report. All properties that are “checked out” in the report or have no data will be neglected. Exception are the properties from the “</a:t>
            </a:r>
            <a:r>
              <a:rPr lang="en-US" dirty="0" err="1" smtClean="0"/>
              <a:t>Config</a:t>
            </a:r>
            <a:r>
              <a:rPr lang="en-US" dirty="0" smtClean="0"/>
              <a:t>” section.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/>
              <a:t>BoM section is shown in case a BoM header exists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nl-NL" dirty="0"/>
          </a:p>
          <a:p>
            <a:pPr marL="342900" indent="-342900">
              <a:buFont typeface="Arial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itchFamily="34" charset="0"/>
              <a:buChar char="•"/>
            </a:pPr>
            <a:endParaRPr lang="nl-NL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The </a:t>
            </a:r>
            <a:r>
              <a:rPr lang="en-US" sz="1100" dirty="0" err="1" smtClean="0"/>
              <a:t>config</a:t>
            </a:r>
            <a:r>
              <a:rPr lang="en-US" sz="1100" dirty="0" smtClean="0"/>
              <a:t> section is a </a:t>
            </a:r>
            <a:r>
              <a:rPr lang="en-US" sz="1100" dirty="0"/>
              <a:t>section that is hidden from most users in </a:t>
            </a:r>
            <a:r>
              <a:rPr lang="en-US" sz="1100" dirty="0" err="1"/>
              <a:t>Interspec</a:t>
            </a:r>
            <a:r>
              <a:rPr lang="en-US" sz="1100" dirty="0"/>
              <a:t> and used for technical purpose. As </a:t>
            </a:r>
            <a:r>
              <a:rPr lang="en-US" sz="1100" dirty="0" smtClean="0"/>
              <a:t>the people creating templates cannot see/change the data in this section (automatic fill of by </a:t>
            </a:r>
            <a:r>
              <a:rPr lang="en-US" sz="1100" dirty="0" err="1" smtClean="0"/>
              <a:t>customisation</a:t>
            </a:r>
            <a:r>
              <a:rPr lang="en-US" sz="1100" dirty="0" smtClean="0"/>
              <a:t>),  there is now way to make it vanish from the report</a:t>
            </a:r>
            <a:endParaRPr lang="en-US" sz="1100" dirty="0"/>
          </a:p>
          <a:p>
            <a:pPr marL="342900" indent="-342900">
              <a:buFont typeface="Arial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62" y="1473683"/>
            <a:ext cx="3443731" cy="18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</a:t>
            </a:r>
            <a:r>
              <a:rPr lang="nl-NL" i="1" dirty="0" smtClean="0"/>
              <a:t>Targeted Specification </a:t>
            </a:r>
            <a:r>
              <a:rPr lang="nl-NL" dirty="0" smtClean="0"/>
              <a:t>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1" y="1653182"/>
            <a:ext cx="2182633" cy="55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46" y="981500"/>
            <a:ext cx="837604" cy="50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44" y="1516735"/>
            <a:ext cx="2149749" cy="69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45" y="2276018"/>
            <a:ext cx="2067094" cy="25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2" y="2278922"/>
            <a:ext cx="2182632" cy="44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1" y="2880527"/>
            <a:ext cx="2182633" cy="47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94209" y="1965954"/>
            <a:ext cx="195943" cy="1004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96237" y="2538362"/>
            <a:ext cx="195943" cy="1004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96236" y="3126094"/>
            <a:ext cx="195943" cy="10048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79020" y="1753089"/>
            <a:ext cx="195943" cy="1004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1049" y="3025880"/>
            <a:ext cx="195943" cy="1004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9833" y="2675638"/>
            <a:ext cx="195943" cy="17797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6545" y="3213428"/>
            <a:ext cx="195943" cy="1004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" y="1113156"/>
            <a:ext cx="1587692" cy="4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542038" y="1415332"/>
            <a:ext cx="1244057" cy="7079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612168"/>
            <a:ext cx="149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Template</a:t>
            </a:r>
            <a:r>
              <a:rPr lang="nl-NL" dirty="0" smtClean="0"/>
              <a:t>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78130" y="630873"/>
            <a:ext cx="149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5"/>
                </a:solidFill>
              </a:rPr>
              <a:t>Specificatie: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29685" y="649101"/>
            <a:ext cx="30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Targeted spec report: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25717" y="1523705"/>
            <a:ext cx="1032578" cy="17797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93849" y="1556691"/>
            <a:ext cx="642120" cy="1963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199" y="369779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" dirty="0" smtClean="0"/>
              <a:t>Keyword “Frame for Athena perspective” indicator for Athena to apply this specification for the indicated frame. Only fields  that appear both on the specification and the template are selected (green) . Therefore no Die for “PEXTQUA:”  is shown in the report (orange on template)</a:t>
            </a:r>
            <a:endParaRPr lang="en-US" sz="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3013" y="3639531"/>
            <a:ext cx="22112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" dirty="0" smtClean="0"/>
              <a:t>Data is shown as in Interspec with same structure as in Interspec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8762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Specification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230876"/>
            <a:ext cx="5618863" cy="220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1" y="1732934"/>
            <a:ext cx="2182633" cy="55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2" y="2358674"/>
            <a:ext cx="2182632" cy="44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1" y="2960279"/>
            <a:ext cx="2182633" cy="47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3" y="1192908"/>
            <a:ext cx="1587692" cy="4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9399" y="691920"/>
            <a:ext cx="149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Template</a:t>
            </a:r>
            <a:r>
              <a:rPr lang="nl-NL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79698" y="691690"/>
            <a:ext cx="280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Specification overview</a:t>
            </a:r>
            <a:r>
              <a:rPr lang="nl-NL" dirty="0" smtClean="0"/>
              <a:t>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9399" y="3930650"/>
            <a:ext cx="7030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Bill of material shows in case a BoM header exists and only shows the materials for a specific function in the BoM, not the quantities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770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to create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200" dirty="0" smtClean="0"/>
              <a:t>Take a specification from the system in the frame you want to configure data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200" dirty="0" smtClean="0"/>
              <a:t>To ensure not to be interfaced to SAP, use one or all of the following statements (have Teunis filter them out?)</a:t>
            </a:r>
            <a:endParaRPr lang="nl-NL" sz="12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1100" dirty="0" smtClean="0"/>
              <a:t>Use naming convention to store the specification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nl-NL" sz="1050" dirty="0" smtClean="0"/>
              <a:t>Testing: ZG_ for GYO, ZZ_ for general, ZE_ for Enschede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nl-NL" sz="1050" dirty="0" smtClean="0"/>
              <a:t>Production: QG_ for GYO, QQ_ </a:t>
            </a:r>
            <a:r>
              <a:rPr lang="nl-NL" sz="1050" dirty="0"/>
              <a:t>for general, </a:t>
            </a:r>
            <a:r>
              <a:rPr lang="nl-NL" sz="1050" dirty="0" smtClean="0"/>
              <a:t>QE</a:t>
            </a:r>
            <a:r>
              <a:rPr lang="nl-NL" sz="1050" dirty="0"/>
              <a:t>_ for </a:t>
            </a:r>
            <a:r>
              <a:rPr lang="nl-NL" sz="1050" dirty="0" smtClean="0"/>
              <a:t>Enschede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nl-NL" sz="1050" dirty="0" smtClean="0"/>
              <a:t>Mask_INT&lt;count&gt;* used in GYO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1100" dirty="0" smtClean="0"/>
              <a:t>Remove fields in SAP section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1100" dirty="0" smtClean="0"/>
              <a:t>Remove the plant from the heading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1100" dirty="0" smtClean="0"/>
              <a:t>Change the spec_type into “template”?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200" dirty="0" smtClean="0"/>
              <a:t>Add the </a:t>
            </a:r>
            <a:r>
              <a:rPr lang="nl-NL" sz="1200" dirty="0"/>
              <a:t>keyword “Frame for Athena perspective” </a:t>
            </a:r>
            <a:r>
              <a:rPr lang="nl-NL" sz="1200" dirty="0" smtClean="0"/>
              <a:t>with the name of the frame you want to use this template for. You this keyword multiple times so it can cover multiple frame.</a:t>
            </a:r>
          </a:p>
          <a:p>
            <a:pPr marL="342900" indent="-342900">
              <a:buFont typeface="Arial" pitchFamily="34" charset="0"/>
              <a:buChar char="•"/>
            </a:pPr>
            <a:endParaRPr lang="nl-NL" sz="1200" dirty="0" smtClean="0"/>
          </a:p>
          <a:p>
            <a:pPr marL="342900" indent="-342900">
              <a:buFont typeface="Arial" pitchFamily="34" charset="0"/>
              <a:buChar char="•"/>
            </a:pPr>
            <a:endParaRPr lang="nl-NL" sz="1200" dirty="0"/>
          </a:p>
          <a:p>
            <a:pPr marL="342900" indent="-342900">
              <a:buFont typeface="Arial" pitchFamily="34" charset="0"/>
              <a:buChar char="•"/>
            </a:pPr>
            <a:endParaRPr lang="nl-NL" sz="1200" dirty="0"/>
          </a:p>
          <a:p>
            <a:pPr marL="342900" indent="-342900">
              <a:buFont typeface="Arial" pitchFamily="34" charset="0"/>
              <a:buChar char="•"/>
            </a:pPr>
            <a:r>
              <a:rPr lang="nl-NL" sz="600" dirty="0"/>
              <a:t>First character = Z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600" dirty="0"/>
              <a:t>Second character = Plant. In case overall second letter = Z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600" dirty="0"/>
              <a:t>Third character = “_”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600" dirty="0"/>
              <a:t>Then abreviation of the report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500" dirty="0"/>
              <a:t>PCR_RnD </a:t>
            </a:r>
            <a:r>
              <a:rPr lang="nl-NL" sz="500" dirty="0">
                <a:sym typeface="Wingdings" pitchFamily="2" charset="2"/>
              </a:rPr>
              <a:t> Rnd View for PCR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500" dirty="0">
                <a:sym typeface="Wingdings" pitchFamily="2" charset="2"/>
              </a:rPr>
              <a:t>PCRO  -&gt; PCR overview</a:t>
            </a:r>
            <a:endParaRPr lang="nl-NL" sz="500" dirty="0"/>
          </a:p>
          <a:p>
            <a:pPr marL="342900" indent="-342900">
              <a:buFont typeface="Arial" pitchFamily="34" charset="0"/>
              <a:buChar char="•"/>
            </a:pPr>
            <a:r>
              <a:rPr lang="nl-NL" sz="600" dirty="0"/>
              <a:t>Then a sequence number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600" dirty="0"/>
              <a:t>Then spec_type (abreviation) the template is for</a:t>
            </a:r>
          </a:p>
          <a:p>
            <a:pPr marL="342900" indent="-342900">
              <a:buFont typeface="Arial" pitchFamily="34" charset="0"/>
              <a:buChar char="•"/>
            </a:pPr>
            <a:endParaRPr lang="nl-NL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0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Configure 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sz="1400" dirty="0" smtClean="0"/>
              <a:t>Extra keywords in the template can be added to change the functionality of the report:</a:t>
            </a:r>
          </a:p>
          <a:p>
            <a:r>
              <a:rPr lang="nl-NL" sz="1400" dirty="0" smtClean="0"/>
              <a:t>Report format number (Athena Footer): Will give extra text in header</a:t>
            </a:r>
          </a:p>
          <a:p>
            <a:r>
              <a:rPr lang="nl-NL" sz="1400" dirty="0" smtClean="0"/>
              <a:t>FPCC header 1: Incidate a first product check card layout and has an additional column with this header</a:t>
            </a:r>
          </a:p>
          <a:p>
            <a:r>
              <a:rPr lang="nl-NL" sz="1400" dirty="0" smtClean="0"/>
              <a:t>FPCC </a:t>
            </a:r>
            <a:r>
              <a:rPr lang="nl-NL" sz="1400" dirty="0"/>
              <a:t>header </a:t>
            </a:r>
            <a:r>
              <a:rPr lang="nl-NL" sz="1400" dirty="0" smtClean="0"/>
              <a:t>2</a:t>
            </a:r>
            <a:r>
              <a:rPr lang="nl-NL" sz="1400" dirty="0"/>
              <a:t>: Incidate a first product check card layout and has an</a:t>
            </a:r>
            <a:r>
              <a:rPr lang="nl-NL" sz="1400" dirty="0" smtClean="0"/>
              <a:t> additional column</a:t>
            </a:r>
            <a:r>
              <a:rPr lang="nl-NL" sz="1400" dirty="0"/>
              <a:t> with this header</a:t>
            </a:r>
            <a:r>
              <a:rPr lang="nl-NL" sz="1400" dirty="0" smtClean="0"/>
              <a:t> </a:t>
            </a:r>
            <a:endParaRPr lang="nl-NL" sz="1400" dirty="0"/>
          </a:p>
          <a:p>
            <a:r>
              <a:rPr lang="nl-NL" sz="1400" dirty="0" smtClean="0"/>
              <a:t>FPCC </a:t>
            </a:r>
            <a:r>
              <a:rPr lang="nl-NL" sz="1400" dirty="0"/>
              <a:t>header </a:t>
            </a:r>
            <a:r>
              <a:rPr lang="nl-NL" sz="1400" dirty="0" smtClean="0"/>
              <a:t>3</a:t>
            </a:r>
            <a:r>
              <a:rPr lang="nl-NL" sz="1400" dirty="0"/>
              <a:t>: Incidate a first product check card layout and has an </a:t>
            </a:r>
            <a:r>
              <a:rPr lang="nl-NL" sz="1400" dirty="0" smtClean="0"/>
              <a:t>additional </a:t>
            </a:r>
            <a:r>
              <a:rPr lang="nl-NL" sz="1400" dirty="0"/>
              <a:t>column </a:t>
            </a:r>
            <a:r>
              <a:rPr lang="nl-NL" sz="1400" dirty="0" smtClean="0"/>
              <a:t>with </a:t>
            </a:r>
            <a:r>
              <a:rPr lang="nl-NL" sz="1400" dirty="0"/>
              <a:t>this header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14/08/2018; ENSI-AHXM872241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Benthem van H; Configuration of templated specifications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7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nD template wide sma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Office Them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RnD template wide small</Template>
  <TotalTime>5860</TotalTime>
  <Words>1594</Words>
  <Application>Microsoft Office PowerPoint</Application>
  <PresentationFormat>On-screen Show (16:9)</PresentationFormat>
  <Paragraphs>221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RnD template wide small</vt:lpstr>
      <vt:lpstr>Configuration of interspec templated specifications</vt:lpstr>
      <vt:lpstr>Contents</vt:lpstr>
      <vt:lpstr>Background</vt:lpstr>
      <vt:lpstr>Single level reports: Targeted specification Specification overview</vt:lpstr>
      <vt:lpstr>Templates:</vt:lpstr>
      <vt:lpstr>Example Targeted Specification report</vt:lpstr>
      <vt:lpstr>Specification overview</vt:lpstr>
      <vt:lpstr>How to create a template</vt:lpstr>
      <vt:lpstr>Configure additional features</vt:lpstr>
      <vt:lpstr>Displaying/retrieval of BoM data</vt:lpstr>
      <vt:lpstr>Multi-level reports: Multi-level specification Specification overview</vt:lpstr>
      <vt:lpstr>Background:</vt:lpstr>
      <vt:lpstr>PowerPoint Presentation</vt:lpstr>
      <vt:lpstr>Setting up the template</vt:lpstr>
      <vt:lpstr>Setting up the template (BoM section)</vt:lpstr>
      <vt:lpstr>Setting up the template (1)</vt:lpstr>
      <vt:lpstr>Logic of the template (BoM section)</vt:lpstr>
      <vt:lpstr>1. Displaying BoM in the report</vt:lpstr>
      <vt:lpstr>2. Displaying compontent properties</vt:lpstr>
      <vt:lpstr>3. Displaying specification properties</vt:lpstr>
      <vt:lpstr>Future addition for specs with various processing groups?</vt:lpstr>
    </vt:vector>
  </TitlesOfParts>
  <Company>Vredestein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foreseen in original design</dc:title>
  <dc:creator>Benthem van H.</dc:creator>
  <cp:lastModifiedBy>Benthem van H.</cp:lastModifiedBy>
  <cp:revision>177</cp:revision>
  <cp:lastPrinted>2018-02-05T10:19:51Z</cp:lastPrinted>
  <dcterms:created xsi:type="dcterms:W3CDTF">2018-04-17T12:52:58Z</dcterms:created>
  <dcterms:modified xsi:type="dcterms:W3CDTF">2018-08-15T12:12:27Z</dcterms:modified>
</cp:coreProperties>
</file>