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4" r:id="rId1"/>
  </p:sldMasterIdLst>
  <p:notesMasterIdLst>
    <p:notesMasterId r:id="rId10"/>
  </p:notesMasterIdLst>
  <p:handoutMasterIdLst>
    <p:handoutMasterId r:id="rId11"/>
  </p:handoutMasterIdLst>
  <p:sldIdLst>
    <p:sldId id="300" r:id="rId2"/>
    <p:sldId id="302" r:id="rId3"/>
    <p:sldId id="314" r:id="rId4"/>
    <p:sldId id="313" r:id="rId5"/>
    <p:sldId id="316" r:id="rId6"/>
    <p:sldId id="318" r:id="rId7"/>
    <p:sldId id="319" r:id="rId8"/>
    <p:sldId id="287" r:id="rId9"/>
  </p:sldIdLst>
  <p:sldSz cx="12192000" cy="6858000"/>
  <p:notesSz cx="9926638" cy="6797675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Segoe UI Semibold" panose="020B0702040204020203" pitchFamily="34" charset="0"/>
      <p:bold r:id="rId16"/>
      <p:boldItalic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  <p:embeddedFont>
      <p:font typeface="Source Sans Pro Black" panose="020B0803030403020204" pitchFamily="34" charset="0"/>
      <p:bold r:id="rId22"/>
      <p:boldItalic r:id="rId23"/>
    </p:embeddedFont>
    <p:embeddedFont>
      <p:font typeface="Source Sans Pro Light" panose="020B0403030403020204" pitchFamily="34" charset="0"/>
      <p:regular r:id="rId24"/>
      <p:italic r:id="rId25"/>
    </p:embeddedFont>
    <p:embeddedFont>
      <p:font typeface="Source Sans Pro Semibold" panose="020B0603030403020204" pitchFamily="34" charset="0"/>
      <p:bold r:id="rId26"/>
      <p:boldItalic r:id="rId27"/>
    </p:embeddedFont>
  </p:embeddedFontLst>
  <p:custDataLst>
    <p:tags r:id="rId2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" userDrawn="1">
          <p15:clr>
            <a:srgbClr val="A4A3A4"/>
          </p15:clr>
        </p15:guide>
        <p15:guide id="2" orient="horz" pos="232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orient="horz" pos="4201" userDrawn="1">
          <p15:clr>
            <a:srgbClr val="A4A3A4"/>
          </p15:clr>
        </p15:guide>
        <p15:guide id="5" orient="horz" pos="640" userDrawn="1">
          <p15:clr>
            <a:srgbClr val="A4A3A4"/>
          </p15:clr>
        </p15:guide>
        <p15:guide id="6" orient="horz" pos="828" userDrawn="1">
          <p15:clr>
            <a:srgbClr val="A4A3A4"/>
          </p15:clr>
        </p15:guide>
        <p15:guide id="7" pos="7392" userDrawn="1">
          <p15:clr>
            <a:srgbClr val="A4A3A4"/>
          </p15:clr>
        </p15:guide>
        <p15:guide id="8" pos="287" userDrawn="1">
          <p15:clr>
            <a:srgbClr val="A4A3A4"/>
          </p15:clr>
        </p15:guide>
        <p15:guide id="9" pos="740" userDrawn="1">
          <p15:clr>
            <a:srgbClr val="A4A3A4"/>
          </p15:clr>
        </p15:guide>
        <p15:guide id="10" pos="892" userDrawn="1">
          <p15:clr>
            <a:srgbClr val="A4A3A4"/>
          </p15:clr>
        </p15:guide>
        <p15:guide id="11" pos="1345" userDrawn="1">
          <p15:clr>
            <a:srgbClr val="A4A3A4"/>
          </p15:clr>
        </p15:guide>
        <p15:guide id="12" pos="1496" userDrawn="1">
          <p15:clr>
            <a:srgbClr val="A4A3A4"/>
          </p15:clr>
        </p15:guide>
        <p15:guide id="13" pos="1965" userDrawn="1">
          <p15:clr>
            <a:srgbClr val="A4A3A4"/>
          </p15:clr>
        </p15:guide>
        <p15:guide id="14" pos="2101" userDrawn="1">
          <p15:clr>
            <a:srgbClr val="A4A3A4"/>
          </p15:clr>
        </p15:guide>
        <p15:guide id="15" pos="2555" userDrawn="1">
          <p15:clr>
            <a:srgbClr val="A4A3A4"/>
          </p15:clr>
        </p15:guide>
        <p15:guide id="16" pos="2707" userDrawn="1">
          <p15:clr>
            <a:srgbClr val="A4A3A4"/>
          </p15:clr>
        </p15:guide>
        <p15:guide id="17" pos="3160" userDrawn="1">
          <p15:clr>
            <a:srgbClr val="A4A3A4"/>
          </p15:clr>
        </p15:guide>
        <p15:guide id="18" pos="3325" userDrawn="1">
          <p15:clr>
            <a:srgbClr val="A4A3A4"/>
          </p15:clr>
        </p15:guide>
        <p15:guide id="19" pos="3764" userDrawn="1">
          <p15:clr>
            <a:srgbClr val="A4A3A4"/>
          </p15:clr>
        </p15:guide>
        <p15:guide id="20" pos="3931" userDrawn="1">
          <p15:clr>
            <a:srgbClr val="A4A3A4"/>
          </p15:clr>
        </p15:guide>
        <p15:guide id="21" pos="4369" userDrawn="1">
          <p15:clr>
            <a:srgbClr val="A4A3A4"/>
          </p15:clr>
        </p15:guide>
        <p15:guide id="22" pos="4520" userDrawn="1">
          <p15:clr>
            <a:srgbClr val="A4A3A4"/>
          </p15:clr>
        </p15:guide>
        <p15:guide id="23" pos="4959" userDrawn="1">
          <p15:clr>
            <a:srgbClr val="A4A3A4"/>
          </p15:clr>
        </p15:guide>
        <p15:guide id="25" pos="5564" userDrawn="1">
          <p15:clr>
            <a:srgbClr val="A4A3A4"/>
          </p15:clr>
        </p15:guide>
        <p15:guide id="26" pos="5729" userDrawn="1">
          <p15:clr>
            <a:srgbClr val="A4A3A4"/>
          </p15:clr>
        </p15:guide>
        <p15:guide id="27" pos="6184" userDrawn="1">
          <p15:clr>
            <a:srgbClr val="A4A3A4"/>
          </p15:clr>
        </p15:guide>
        <p15:guide id="28" pos="6335" userDrawn="1">
          <p15:clr>
            <a:srgbClr val="A4A3A4"/>
          </p15:clr>
        </p15:guide>
        <p15:guide id="29" pos="6789" userDrawn="1">
          <p15:clr>
            <a:srgbClr val="A4A3A4"/>
          </p15:clr>
        </p15:guide>
        <p15:guide id="30" pos="6939" userDrawn="1">
          <p15:clr>
            <a:srgbClr val="A4A3A4"/>
          </p15:clr>
        </p15:guide>
        <p15:guide id="31" pos="51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019"/>
    <a:srgbClr val="0080C5"/>
    <a:srgbClr val="FCB900"/>
    <a:srgbClr val="9FD8FF"/>
    <a:srgbClr val="145AA5"/>
    <a:srgbClr val="FFFFFF"/>
    <a:srgbClr val="D9D9D9"/>
    <a:srgbClr val="B41419"/>
    <a:srgbClr val="E20000"/>
    <a:srgbClr val="13A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807" autoAdjust="0"/>
  </p:normalViewPr>
  <p:slideViewPr>
    <p:cSldViewPr snapToGrid="0" snapToObjects="1">
      <p:cViewPr varScale="1">
        <p:scale>
          <a:sx n="105" d="100"/>
          <a:sy n="105" d="100"/>
        </p:scale>
        <p:origin x="156" y="108"/>
      </p:cViewPr>
      <p:guideLst>
        <p:guide orient="horz" pos="62"/>
        <p:guide orient="horz" pos="232"/>
        <p:guide orient="horz" pos="3974"/>
        <p:guide orient="horz" pos="4201"/>
        <p:guide orient="horz" pos="640"/>
        <p:guide orient="horz" pos="828"/>
        <p:guide pos="7392"/>
        <p:guide pos="287"/>
        <p:guide pos="740"/>
        <p:guide pos="892"/>
        <p:guide pos="1345"/>
        <p:guide pos="1496"/>
        <p:guide pos="1965"/>
        <p:guide pos="2101"/>
        <p:guide pos="2555"/>
        <p:guide pos="2707"/>
        <p:guide pos="3160"/>
        <p:guide pos="3325"/>
        <p:guide pos="3764"/>
        <p:guide pos="3931"/>
        <p:guide pos="4369"/>
        <p:guide pos="4520"/>
        <p:guide pos="4959"/>
        <p:guide pos="5564"/>
        <p:guide pos="5729"/>
        <p:guide pos="6184"/>
        <p:guide pos="6335"/>
        <p:guide pos="6789"/>
        <p:guide pos="6939"/>
        <p:guide pos="51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35" d="100"/>
          <a:sy n="135" d="100"/>
        </p:scale>
        <p:origin x="-1530" y="-9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gs" Target="tags/tag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en Visentin" userId="69a13353-7da0-4326-9367-781a3b67476c" providerId="ADAL" clId="{C984C063-2FC3-4462-AAA8-7E0F1314F150}"/>
    <pc:docChg chg="custSel addSld delSld modSld">
      <pc:chgData name="Fabien Visentin" userId="69a13353-7da0-4326-9367-781a3b67476c" providerId="ADAL" clId="{C984C063-2FC3-4462-AAA8-7E0F1314F150}" dt="2022-10-19T11:21:02.032" v="699" actId="14100"/>
      <pc:docMkLst>
        <pc:docMk/>
      </pc:docMkLst>
      <pc:sldChg chg="modSp mod">
        <pc:chgData name="Fabien Visentin" userId="69a13353-7da0-4326-9367-781a3b67476c" providerId="ADAL" clId="{C984C063-2FC3-4462-AAA8-7E0F1314F150}" dt="2022-10-19T11:21:02.032" v="699" actId="14100"/>
        <pc:sldMkLst>
          <pc:docMk/>
          <pc:sldMk cId="2797459200" sldId="302"/>
        </pc:sldMkLst>
        <pc:spChg chg="mod">
          <ac:chgData name="Fabien Visentin" userId="69a13353-7da0-4326-9367-781a3b67476c" providerId="ADAL" clId="{C984C063-2FC3-4462-AAA8-7E0F1314F150}" dt="2022-10-19T10:54:48.077" v="20" actId="5793"/>
          <ac:spMkLst>
            <pc:docMk/>
            <pc:sldMk cId="2797459200" sldId="302"/>
            <ac:spMk id="89" creationId="{20068846-5BFD-4F82-9926-5B4F4E2074BE}"/>
          </ac:spMkLst>
        </pc:spChg>
        <pc:cxnChg chg="mod">
          <ac:chgData name="Fabien Visentin" userId="69a13353-7da0-4326-9367-781a3b67476c" providerId="ADAL" clId="{C984C063-2FC3-4462-AAA8-7E0F1314F150}" dt="2022-10-19T11:21:02.032" v="699" actId="14100"/>
          <ac:cxnSpMkLst>
            <pc:docMk/>
            <pc:sldMk cId="2797459200" sldId="302"/>
            <ac:cxnSpMk id="66" creationId="{6FB296DE-9597-4203-8A16-3E9F5DE3F2B0}"/>
          </ac:cxnSpMkLst>
        </pc:cxnChg>
      </pc:sldChg>
      <pc:sldChg chg="del">
        <pc:chgData name="Fabien Visentin" userId="69a13353-7da0-4326-9367-781a3b67476c" providerId="ADAL" clId="{C984C063-2FC3-4462-AAA8-7E0F1314F150}" dt="2022-10-19T10:55:12.717" v="21" actId="47"/>
        <pc:sldMkLst>
          <pc:docMk/>
          <pc:sldMk cId="77849368" sldId="317"/>
        </pc:sldMkLst>
      </pc:sldChg>
      <pc:sldChg chg="modSp add mod">
        <pc:chgData name="Fabien Visentin" userId="69a13353-7da0-4326-9367-781a3b67476c" providerId="ADAL" clId="{C984C063-2FC3-4462-AAA8-7E0F1314F150}" dt="2022-10-19T11:19:23.568" v="698" actId="20577"/>
        <pc:sldMkLst>
          <pc:docMk/>
          <pc:sldMk cId="842120021" sldId="319"/>
        </pc:sldMkLst>
        <pc:spChg chg="mod">
          <ac:chgData name="Fabien Visentin" userId="69a13353-7da0-4326-9367-781a3b67476c" providerId="ADAL" clId="{C984C063-2FC3-4462-AAA8-7E0F1314F150}" dt="2022-10-19T11:19:23.568" v="698" actId="20577"/>
          <ac:spMkLst>
            <pc:docMk/>
            <pc:sldMk cId="842120021" sldId="319"/>
            <ac:spMk id="43" creationId="{499DAF96-10CA-467C-8304-21C07617E6A6}"/>
          </ac:spMkLst>
        </pc:spChg>
        <pc:spChg chg="mod">
          <ac:chgData name="Fabien Visentin" userId="69a13353-7da0-4326-9367-781a3b67476c" providerId="ADAL" clId="{C984C063-2FC3-4462-AAA8-7E0F1314F150}" dt="2022-10-19T11:06:37.179" v="44" actId="20577"/>
          <ac:spMkLst>
            <pc:docMk/>
            <pc:sldMk cId="842120021" sldId="319"/>
            <ac:spMk id="717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85F84-B7B4-4070-A2E6-5C931EF1F087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2847B-22FF-4CDC-B98E-A090A638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4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F8EC9-47A4-4B8B-ADA3-8647D3AEAEB6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5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921FC-DB80-4514-BA6B-3D37F4A7FA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1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A90-2BCE-4A2E-A4F5-78B2E918954C}" type="slidenum">
              <a:rPr lang="de-DE" smtClean="0">
                <a:latin typeface="Arial" pitchFamily="34" charset="0"/>
              </a:rPr>
              <a:pPr/>
              <a:t>2</a:t>
            </a:fld>
            <a:endParaRPr lang="de-DE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8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8C940-F882-4C08-8485-0A25159E4B39}" type="slidenum">
              <a:rPr lang="de-DE" smtClean="0">
                <a:latin typeface="Arial" pitchFamily="34" charset="0"/>
              </a:rPr>
              <a:pPr/>
              <a:t>3</a:t>
            </a:fld>
            <a:endParaRPr lang="de-DE">
              <a:latin typeface="Arial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8C940-F882-4C08-8485-0A25159E4B39}" type="slidenum">
              <a:rPr lang="de-DE" smtClean="0">
                <a:latin typeface="Arial" pitchFamily="34" charset="0"/>
              </a:rPr>
              <a:pPr/>
              <a:t>4</a:t>
            </a:fld>
            <a:endParaRPr lang="de-DE">
              <a:latin typeface="Arial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9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8C940-F882-4C08-8485-0A25159E4B39}" type="slidenum">
              <a:rPr lang="de-DE" smtClean="0">
                <a:latin typeface="Arial" pitchFamily="34" charset="0"/>
              </a:rPr>
              <a:pPr/>
              <a:t>5</a:t>
            </a:fld>
            <a:endParaRPr lang="de-DE">
              <a:latin typeface="Arial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89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8C940-F882-4C08-8485-0A25159E4B39}" type="slidenum">
              <a:rPr lang="de-DE" smtClean="0">
                <a:latin typeface="Arial" pitchFamily="34" charset="0"/>
              </a:rPr>
              <a:pPr/>
              <a:t>6</a:t>
            </a:fld>
            <a:endParaRPr lang="de-DE">
              <a:latin typeface="Arial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123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8C940-F882-4C08-8485-0A25159E4B39}" type="slidenum">
              <a:rPr lang="de-DE" smtClean="0">
                <a:latin typeface="Arial" pitchFamily="34" charset="0"/>
              </a:rPr>
              <a:pPr/>
              <a:t>7</a:t>
            </a:fld>
            <a:endParaRPr lang="de-DE">
              <a:latin typeface="Arial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87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80774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latin typeface="+mn-lt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67250" cy="4665663"/>
          </a:xfrm>
          <a:solidFill>
            <a:schemeClr val="bg1">
              <a:alpha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4667761" cy="46659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lang="de-DE" sz="1800" dirty="0">
              <a:solidFill>
                <a:schemeClr val="tx1">
                  <a:lumMod val="50000"/>
                </a:schemeClr>
              </a:solidFill>
              <a:effectLst/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1523999" y="247461"/>
            <a:ext cx="4667761" cy="466591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lang="de-DE" sz="1800" dirty="0">
              <a:solidFill>
                <a:schemeClr val="tx1">
                  <a:lumMod val="50000"/>
                </a:schemeClr>
              </a:solidFill>
              <a:effectLst/>
            </a:endParaRPr>
          </a:p>
        </p:txBody>
      </p:sp>
      <p:sp>
        <p:nvSpPr>
          <p:cNvPr id="17" name="Bildplatzhalter 16"/>
          <p:cNvSpPr>
            <a:spLocks noGrp="1"/>
          </p:cNvSpPr>
          <p:nvPr>
            <p:ph type="pic" sz="quarter" idx="14" hasCustomPrompt="1"/>
          </p:nvPr>
        </p:nvSpPr>
        <p:spPr>
          <a:xfrm>
            <a:off x="1320800" y="247650"/>
            <a:ext cx="4667250" cy="4665663"/>
          </a:xfrm>
          <a:solidFill>
            <a:schemeClr val="bg1">
              <a:alpha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38785" y="1157463"/>
            <a:ext cx="3938016" cy="2350988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4000" b="1" i="0" baseline="0">
                <a:solidFill>
                  <a:srgbClr val="FFFFFF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de-DE" dirty="0"/>
              <a:t>Titel Präsentation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01548" y="797878"/>
            <a:ext cx="4668838" cy="4665662"/>
          </a:xfrm>
          <a:gradFill>
            <a:gsLst>
              <a:gs pos="0">
                <a:schemeClr val="tx1"/>
              </a:gs>
              <a:gs pos="50000">
                <a:schemeClr val="accent1"/>
              </a:gs>
              <a:gs pos="100000">
                <a:schemeClr val="accent2"/>
              </a:gs>
            </a:gsLst>
            <a:lin ang="18900000" scaled="1"/>
          </a:gradFill>
        </p:spPr>
        <p:txBody>
          <a:bodyPr lIns="432000" tIns="396000">
            <a:normAutofit/>
          </a:bodyPr>
          <a:lstStyle>
            <a:lvl1pPr marL="0" indent="0">
              <a:lnSpc>
                <a:spcPct val="100000"/>
              </a:lnSpc>
              <a:buNone/>
              <a:defRPr sz="4000" baseline="0">
                <a:solidFill>
                  <a:schemeClr val="bg1"/>
                </a:solidFill>
                <a:latin typeface="Source Sans Pro Black" panose="020B0803030403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  <a:br>
              <a:rPr lang="de-DE" dirty="0"/>
            </a:br>
            <a:r>
              <a:rPr lang="de-DE" dirty="0"/>
              <a:t>Präsentation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38785" y="4152998"/>
            <a:ext cx="3938016" cy="960103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de-DE" dirty="0" err="1">
                <a:latin typeface="Source Sans Pro Light"/>
                <a:cs typeface="Source Sans Pro Light"/>
              </a:rPr>
              <a:t>Subtitel</a:t>
            </a:r>
            <a:r>
              <a:rPr lang="de-DE" dirty="0">
                <a:latin typeface="Source Sans Pro Light"/>
                <a:cs typeface="Source Sans Pro Light"/>
              </a:rPr>
              <a:t> </a:t>
            </a:r>
            <a:r>
              <a:rPr lang="de-DE" dirty="0" err="1">
                <a:latin typeface="Source Sans Pro Light"/>
                <a:cs typeface="Source Sans Pro Light"/>
              </a:rPr>
              <a:t>Lorem</a:t>
            </a:r>
            <a:r>
              <a:rPr lang="de-DE" dirty="0">
                <a:latin typeface="Source Sans Pro Light"/>
                <a:cs typeface="Source Sans Pro Light"/>
              </a:rPr>
              <a:t> </a:t>
            </a:r>
            <a:r>
              <a:rPr lang="de-DE" dirty="0" err="1">
                <a:latin typeface="Source Sans Pro Light"/>
                <a:cs typeface="Source Sans Pro Light"/>
              </a:rPr>
              <a:t>Ipsum</a:t>
            </a:r>
            <a:r>
              <a:rPr lang="de-DE" dirty="0">
                <a:latin typeface="Source Sans Pro Light"/>
                <a:cs typeface="Source Sans Pro Light"/>
              </a:rPr>
              <a:t> </a:t>
            </a:r>
            <a:r>
              <a:rPr lang="de-DE" dirty="0" err="1">
                <a:latin typeface="Source Sans Pro Light"/>
                <a:cs typeface="Source Sans Pro Light"/>
              </a:rPr>
              <a:t>dolores</a:t>
            </a:r>
            <a:r>
              <a:rPr lang="de-DE" dirty="0">
                <a:latin typeface="Source Sans Pro Light"/>
                <a:cs typeface="Source Sans Pro Light"/>
              </a:rPr>
              <a:t> </a:t>
            </a:r>
            <a:r>
              <a:rPr lang="de-DE" dirty="0" err="1">
                <a:latin typeface="Source Sans Pro Light"/>
                <a:cs typeface="Source Sans Pro Light"/>
              </a:rPr>
              <a:t>est</a:t>
            </a:r>
            <a:endParaRPr lang="de-DE" dirty="0">
              <a:latin typeface="Source Sans Pro Light"/>
              <a:cs typeface="Source Sans Pro Light"/>
            </a:endParaRPr>
          </a:p>
          <a:p>
            <a:r>
              <a:rPr lang="de-DE" dirty="0">
                <a:latin typeface="Source Sans Pro Light"/>
                <a:cs typeface="Source Sans Pro Light"/>
              </a:rPr>
              <a:t>Max Mustermann, Berlin, Mai 2017</a:t>
            </a:r>
            <a:endParaRPr lang="de-DE" dirty="0"/>
          </a:p>
        </p:txBody>
      </p:sp>
      <p:pic>
        <p:nvPicPr>
          <p:cNvPr id="15" name="Bild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612" y="5807748"/>
            <a:ext cx="2322388" cy="105025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09599" y="640398"/>
            <a:ext cx="1092890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Bulletpoints</a:t>
            </a:r>
            <a:r>
              <a:rPr lang="de-DE" dirty="0"/>
              <a:t> + Bild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187354" y="1783397"/>
            <a:ext cx="4254501" cy="426021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+mn-lt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Bild auf Platzhalter ziehen oder durch Klicken auf Symbol hinzufügen 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609600" y="1782764"/>
            <a:ext cx="5212976" cy="4260849"/>
          </a:xfrm>
        </p:spPr>
        <p:txBody>
          <a:bodyPr>
            <a:no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1783398"/>
            <a:ext cx="5247555" cy="426021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2300">
                <a:solidFill>
                  <a:schemeClr val="tx1"/>
                </a:solidFill>
                <a:latin typeface="Source Sans Pro Light"/>
                <a:cs typeface="Source Sans Pro Light"/>
              </a:defRPr>
            </a:lvl1pPr>
            <a:lvl2pPr marL="1825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75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3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 err="1"/>
              <a:t>Bodytext</a:t>
            </a:r>
            <a:r>
              <a:rPr lang="de-DE" dirty="0"/>
              <a:t>. </a:t>
            </a:r>
            <a:r>
              <a:rPr lang="de-DE" dirty="0" err="1"/>
              <a:t>LoremIpsum</a:t>
            </a:r>
            <a:r>
              <a:rPr lang="de-DE" dirty="0"/>
              <a:t> Maecenas </a:t>
            </a:r>
            <a:r>
              <a:rPr lang="de-DE" dirty="0" err="1"/>
              <a:t>faucibusmollisinterdum</a:t>
            </a:r>
            <a:r>
              <a:rPr lang="de-DE" dirty="0"/>
              <a:t>. </a:t>
            </a:r>
            <a:r>
              <a:rPr lang="de-DE" dirty="0" err="1"/>
              <a:t>Fuscedapibus</a:t>
            </a:r>
            <a:r>
              <a:rPr lang="de-DE" dirty="0"/>
              <a:t>, </a:t>
            </a:r>
            <a:r>
              <a:rPr lang="de-DE" dirty="0" err="1"/>
              <a:t>tellusaccursus</a:t>
            </a:r>
            <a:r>
              <a:rPr lang="de-DE" dirty="0"/>
              <a:t> commodo, </a:t>
            </a:r>
            <a:r>
              <a:rPr lang="de-DE" dirty="0" err="1"/>
              <a:t>tortormauriscondimentumnibh</a:t>
            </a:r>
            <a:r>
              <a:rPr lang="de-DE" dirty="0"/>
              <a:t>, </a:t>
            </a:r>
            <a:r>
              <a:rPr lang="de-DE" dirty="0" err="1"/>
              <a:t>utfermentummassajustositametrisus</a:t>
            </a:r>
            <a:r>
              <a:rPr lang="de-DE" dirty="0"/>
              <a:t>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09599" y="640398"/>
            <a:ext cx="1092890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Text + Diagramm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sz="quarter" idx="12"/>
          </p:nvPr>
        </p:nvSpPr>
        <p:spPr>
          <a:xfrm>
            <a:off x="6254750" y="1782763"/>
            <a:ext cx="5283200" cy="4260850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604361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lang="de-DE" sz="1800" dirty="0">
              <a:solidFill>
                <a:schemeClr val="tx1">
                  <a:lumMod val="50000"/>
                </a:schemeClr>
              </a:solidFill>
              <a:effectLst/>
            </a:endParaRP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7408" y="551315"/>
            <a:ext cx="9175386" cy="135063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4000" b="1" i="0" baseline="0">
                <a:solidFill>
                  <a:srgbClr val="FFFFFF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de-DE" dirty="0" err="1"/>
              <a:t>Trenner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Headline hier auch über zwei Zeilen geht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597407" y="551118"/>
            <a:ext cx="5494668" cy="549249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lang="de-DE" sz="1800" dirty="0">
              <a:solidFill>
                <a:schemeClr val="tx1">
                  <a:lumMod val="50000"/>
                </a:schemeClr>
              </a:solidFill>
              <a:effectLst/>
            </a:endParaRP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938785" y="900288"/>
            <a:ext cx="4747640" cy="2350988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4000" b="1" i="0" baseline="0">
                <a:solidFill>
                  <a:srgbClr val="FFFFFF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de-DE" dirty="0" err="1"/>
              <a:t>Trenner</a:t>
            </a:r>
            <a:r>
              <a:rPr lang="de-DE" dirty="0"/>
              <a:t> Titel steht hier auch über zwei oder drei Zeilen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433453" y="551118"/>
            <a:ext cx="5411028" cy="5506783"/>
          </a:xfrm>
        </p:spPr>
        <p:txBody>
          <a:bodyPr anchor="ctr" anchorCtr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dirty="0"/>
              <a:t>Textmasterformate durch Klicken</a:t>
            </a:r>
          </a:p>
          <a:p>
            <a:pPr lvl="0"/>
            <a:r>
              <a:rPr lang="de-DE" dirty="0"/>
              <a:t>Zweiter </a:t>
            </a:r>
            <a:r>
              <a:rPr lang="de-DE" dirty="0" err="1"/>
              <a:t>Bulletpoint</a:t>
            </a:r>
            <a:endParaRPr lang="de-DE" dirty="0"/>
          </a:p>
          <a:p>
            <a:pPr lvl="0"/>
            <a:r>
              <a:rPr lang="de-DE" dirty="0"/>
              <a:t>Und hier noch ein Kapitel Inhalt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CIM Data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597407" y="551118"/>
            <a:ext cx="5494668" cy="549249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lang="de-DE" sz="1800" dirty="0">
              <a:solidFill>
                <a:schemeClr val="tx1">
                  <a:lumMod val="50000"/>
                </a:schemeClr>
              </a:solidFill>
              <a:effectLst/>
            </a:endParaRP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938785" y="900288"/>
            <a:ext cx="4747640" cy="2350988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4000" b="1" i="0" baseline="0">
                <a:solidFill>
                  <a:srgbClr val="FFFFFF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de-DE" dirty="0" err="1"/>
              <a:t>Trenner</a:t>
            </a:r>
            <a:r>
              <a:rPr lang="de-DE" dirty="0"/>
              <a:t> für </a:t>
            </a:r>
            <a:br>
              <a:rPr lang="de-DE" dirty="0"/>
            </a:br>
            <a:r>
              <a:rPr lang="de-DE" dirty="0"/>
              <a:t>CIM Database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433453" y="551118"/>
            <a:ext cx="5411028" cy="5506783"/>
          </a:xfrm>
        </p:spPr>
        <p:txBody>
          <a:bodyPr anchor="ctr" anchorCtr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dirty="0"/>
              <a:t>Textmasterformate durch Klicken</a:t>
            </a:r>
          </a:p>
          <a:p>
            <a:pPr lvl="0"/>
            <a:r>
              <a:rPr lang="de-DE" dirty="0"/>
              <a:t>Zweiter </a:t>
            </a:r>
            <a:r>
              <a:rPr lang="de-DE" dirty="0" err="1"/>
              <a:t>Bulletpoint</a:t>
            </a:r>
            <a:endParaRPr lang="de-DE" dirty="0"/>
          </a:p>
          <a:p>
            <a:pPr lvl="0"/>
            <a:r>
              <a:rPr lang="de-DE" dirty="0"/>
              <a:t>Und hier noch ein Kapitel Inhalt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Workspa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597407" y="551118"/>
            <a:ext cx="5494668" cy="549249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5000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lang="de-DE" sz="1800" dirty="0">
              <a:solidFill>
                <a:schemeClr val="tx1">
                  <a:lumMod val="50000"/>
                </a:schemeClr>
              </a:solidFill>
              <a:effectLst/>
            </a:endParaRP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938785" y="900288"/>
            <a:ext cx="4747640" cy="2350988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4000" b="1" i="0" baseline="0">
                <a:solidFill>
                  <a:srgbClr val="FFFFFF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de-DE" dirty="0" err="1"/>
              <a:t>Trenner</a:t>
            </a:r>
            <a:r>
              <a:rPr lang="de-DE" dirty="0"/>
              <a:t> für </a:t>
            </a:r>
            <a:r>
              <a:rPr lang="de-DE" dirty="0" err="1"/>
              <a:t>Workspaces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433453" y="551118"/>
            <a:ext cx="5411028" cy="5506783"/>
          </a:xfrm>
        </p:spPr>
        <p:txBody>
          <a:bodyPr anchor="ctr" anchorCtr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dirty="0"/>
              <a:t>Textmasterformate durch Klicken</a:t>
            </a:r>
          </a:p>
          <a:p>
            <a:pPr lvl="0"/>
            <a:r>
              <a:rPr lang="de-DE" dirty="0"/>
              <a:t>Zweiter </a:t>
            </a:r>
            <a:r>
              <a:rPr lang="de-DE" dirty="0" err="1"/>
              <a:t>Bulletpoint</a:t>
            </a:r>
            <a:endParaRPr lang="de-DE" dirty="0"/>
          </a:p>
          <a:p>
            <a:pPr lvl="0"/>
            <a:r>
              <a:rPr lang="de-DE" dirty="0"/>
              <a:t>Und hier noch ein Kapitel Inhalt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Elements I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597407" y="551118"/>
            <a:ext cx="5494668" cy="549249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/>
              </a:gs>
              <a:gs pos="99000">
                <a:schemeClr val="accent5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lang="de-DE" sz="1800" dirty="0">
              <a:solidFill>
                <a:schemeClr val="tx1">
                  <a:lumMod val="50000"/>
                </a:schemeClr>
              </a:solidFill>
              <a:effectLst/>
            </a:endParaRP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938785" y="900288"/>
            <a:ext cx="4747640" cy="2350988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4000" b="1" i="0" baseline="0">
                <a:solidFill>
                  <a:srgbClr val="FFFFFF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de-DE" dirty="0" err="1"/>
              <a:t>Trenner</a:t>
            </a:r>
            <a:r>
              <a:rPr lang="de-DE" dirty="0"/>
              <a:t> für Elements </a:t>
            </a:r>
            <a:r>
              <a:rPr lang="de-DE" dirty="0" err="1"/>
              <a:t>IoT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433453" y="551118"/>
            <a:ext cx="5411028" cy="5506783"/>
          </a:xfrm>
        </p:spPr>
        <p:txBody>
          <a:bodyPr anchor="ctr" anchorCtr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dirty="0"/>
              <a:t>Textmasterformate durch Klicken</a:t>
            </a:r>
          </a:p>
          <a:p>
            <a:pPr lvl="0"/>
            <a:r>
              <a:rPr lang="de-DE" dirty="0"/>
              <a:t>Zweiter </a:t>
            </a:r>
            <a:r>
              <a:rPr lang="de-DE" dirty="0" err="1"/>
              <a:t>Bulletpoint</a:t>
            </a:r>
            <a:endParaRPr lang="de-DE" dirty="0"/>
          </a:p>
          <a:p>
            <a:pPr lvl="0"/>
            <a:r>
              <a:rPr lang="de-DE" dirty="0"/>
              <a:t>Und hier noch ein Kapitel Inhalt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Project Off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597407" y="551118"/>
            <a:ext cx="5494668" cy="549249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/>
              </a:gs>
              <a:gs pos="99000">
                <a:schemeClr val="accent6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lang="de-DE" sz="1800" dirty="0">
              <a:solidFill>
                <a:schemeClr val="tx1">
                  <a:lumMod val="50000"/>
                </a:schemeClr>
              </a:solidFill>
              <a:effectLst/>
            </a:endParaRP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938785" y="900288"/>
            <a:ext cx="4747640" cy="2350988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4000" b="1" i="0" baseline="0">
                <a:solidFill>
                  <a:srgbClr val="FFFFFF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de-DE" dirty="0" err="1"/>
              <a:t>Trenner</a:t>
            </a:r>
            <a:r>
              <a:rPr lang="de-DE" dirty="0"/>
              <a:t> für </a:t>
            </a:r>
            <a:br>
              <a:rPr lang="de-DE" dirty="0"/>
            </a:br>
            <a:r>
              <a:rPr lang="de-DE" dirty="0"/>
              <a:t>Project Office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433453" y="551118"/>
            <a:ext cx="5411028" cy="5506783"/>
          </a:xfrm>
        </p:spPr>
        <p:txBody>
          <a:bodyPr anchor="ctr" anchorCtr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de-DE" dirty="0"/>
              <a:t>Textmasterformate durch Klicken</a:t>
            </a:r>
          </a:p>
          <a:p>
            <a:pPr lvl="0"/>
            <a:r>
              <a:rPr lang="de-DE" dirty="0"/>
              <a:t>Zweiter </a:t>
            </a:r>
            <a:r>
              <a:rPr lang="de-DE" dirty="0" err="1"/>
              <a:t>Bulletpoint</a:t>
            </a:r>
            <a:endParaRPr lang="de-DE" dirty="0"/>
          </a:p>
          <a:p>
            <a:pPr lvl="0"/>
            <a:r>
              <a:rPr lang="de-DE" dirty="0"/>
              <a:t>Und hier noch ein Kapitel Inhalt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4968595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0436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latin typeface="+mn-lt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67250" cy="466566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2" hasCustomPrompt="1"/>
          </p:nvPr>
        </p:nvSpPr>
        <p:spPr>
          <a:xfrm>
            <a:off x="1323693" y="247650"/>
            <a:ext cx="4667250" cy="466566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608585" y="749935"/>
            <a:ext cx="4651375" cy="4549775"/>
          </a:xfrm>
          <a:solidFill>
            <a:schemeClr val="bg1"/>
          </a:solidFill>
        </p:spPr>
        <p:txBody>
          <a:bodyPr lIns="432000" tIns="39600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Wingdings" pitchFamily="2" charset="2"/>
              <a:buNone/>
              <a:defRPr lang="de-DE" sz="4000" b="1" i="0" kern="1200" baseline="0" dirty="0">
                <a:gradFill>
                  <a:gsLst>
                    <a:gs pos="0">
                      <a:schemeClr val="tx1"/>
                    </a:gs>
                    <a:gs pos="50000">
                      <a:schemeClr val="accent1"/>
                    </a:gs>
                    <a:gs pos="100000">
                      <a:schemeClr val="accent2"/>
                    </a:gs>
                  </a:gsLst>
                  <a:lin ang="18900000" scaled="1"/>
                </a:gra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 marL="358775" indent="0">
              <a:buNone/>
              <a:defRPr/>
            </a:lvl2pPr>
            <a:lvl3pPr marL="625475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de-DE" dirty="0" err="1"/>
              <a:t>Trenner</a:t>
            </a:r>
            <a:r>
              <a:rPr lang="de-DE" dirty="0"/>
              <a:t> Bild</a:t>
            </a:r>
            <a:br>
              <a:rPr lang="de-DE" dirty="0"/>
            </a:br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26024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 hasCustomPrompt="1"/>
          </p:nvPr>
        </p:nvSpPr>
        <p:spPr>
          <a:xfrm>
            <a:off x="609600" y="640398"/>
            <a:ext cx="9163194" cy="1143000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2027081" y="1783398"/>
            <a:ext cx="3602194" cy="43116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2400" b="1" i="0" baseline="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 marL="1825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75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3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Abschnitt </a:t>
            </a:r>
            <a:r>
              <a:rPr lang="de-DE" dirty="0" err="1"/>
              <a:t>Lorem</a:t>
            </a:r>
            <a:endParaRPr lang="de-DE" dirty="0"/>
          </a:p>
        </p:txBody>
      </p:sp>
      <p:sp>
        <p:nvSpPr>
          <p:cNvPr id="8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2027081" y="2214564"/>
            <a:ext cx="3602194" cy="75723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 baseline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1825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75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3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Inhalt kann hier stehen</a:t>
            </a:r>
          </a:p>
          <a:p>
            <a:pPr lvl="0"/>
            <a:r>
              <a:rPr lang="de-DE" dirty="0"/>
              <a:t>In zwei Zeilen</a:t>
            </a:r>
          </a:p>
        </p:txBody>
      </p:sp>
      <p:sp>
        <p:nvSpPr>
          <p:cNvPr id="10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7275365" y="2214564"/>
            <a:ext cx="3602194" cy="75723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 baseline="0">
                <a:solidFill>
                  <a:schemeClr val="bg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1825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75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3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Inhalt kann hier stehen</a:t>
            </a:r>
          </a:p>
          <a:p>
            <a:pPr lvl="0"/>
            <a:r>
              <a:rPr lang="de-DE" dirty="0"/>
              <a:t>In zwei Zeilen</a:t>
            </a:r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275365" y="1783398"/>
            <a:ext cx="3602194" cy="43116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2400" b="1" i="0" baseline="0">
                <a:solidFill>
                  <a:schemeClr val="bg2">
                    <a:lumMod val="75000"/>
                  </a:schemeClr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 marL="1825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75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3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Abschnitt </a:t>
            </a:r>
            <a:r>
              <a:rPr lang="de-DE" dirty="0" err="1"/>
              <a:t>Lorem</a:t>
            </a:r>
            <a:endParaRPr lang="de-DE" dirty="0"/>
          </a:p>
        </p:txBody>
      </p:sp>
      <p:sp>
        <p:nvSpPr>
          <p:cNvPr id="16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041369" y="3214687"/>
            <a:ext cx="3602194" cy="43116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2400" b="1" i="0" baseline="0">
                <a:solidFill>
                  <a:schemeClr val="bg2">
                    <a:lumMod val="75000"/>
                  </a:schemeClr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 marL="1825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75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3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Abschnitt </a:t>
            </a:r>
            <a:r>
              <a:rPr lang="de-DE" dirty="0" err="1"/>
              <a:t>Lorem</a:t>
            </a:r>
            <a:endParaRPr lang="de-DE" dirty="0"/>
          </a:p>
        </p:txBody>
      </p:sp>
      <p:sp>
        <p:nvSpPr>
          <p:cNvPr id="17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041369" y="3645853"/>
            <a:ext cx="3602194" cy="75723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 baseline="0">
                <a:solidFill>
                  <a:schemeClr val="bg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1825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75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3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Inhalt kann hier stehen</a:t>
            </a:r>
          </a:p>
          <a:p>
            <a:pPr lvl="0"/>
            <a:r>
              <a:rPr lang="de-DE" dirty="0"/>
              <a:t>In zwei Zeilen</a:t>
            </a:r>
          </a:p>
        </p:txBody>
      </p:sp>
      <p:sp>
        <p:nvSpPr>
          <p:cNvPr id="19" name="Textplatzhalt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7289653" y="3660141"/>
            <a:ext cx="3602194" cy="75723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 baseline="0">
                <a:solidFill>
                  <a:schemeClr val="bg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1825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75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3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Inhalt kann hier stehen</a:t>
            </a:r>
          </a:p>
          <a:p>
            <a:pPr lvl="0"/>
            <a:r>
              <a:rPr lang="de-DE" dirty="0"/>
              <a:t>In zwei Zeilen</a:t>
            </a:r>
          </a:p>
        </p:txBody>
      </p:sp>
      <p:sp>
        <p:nvSpPr>
          <p:cNvPr id="20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7289653" y="3214687"/>
            <a:ext cx="3602194" cy="43116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2400" b="1" i="0" baseline="0">
                <a:solidFill>
                  <a:schemeClr val="bg2">
                    <a:lumMod val="75000"/>
                  </a:schemeClr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 marL="1825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75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3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Abschnitt </a:t>
            </a:r>
            <a:r>
              <a:rPr lang="de-DE" dirty="0" err="1"/>
              <a:t>Lorem</a:t>
            </a:r>
            <a:endParaRPr lang="de-DE" dirty="0"/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2041369" y="4645977"/>
            <a:ext cx="3602194" cy="43116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2400" b="1" i="0" baseline="0">
                <a:solidFill>
                  <a:schemeClr val="bg2">
                    <a:lumMod val="75000"/>
                  </a:schemeClr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 marL="1825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75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3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Abschnitt </a:t>
            </a:r>
            <a:r>
              <a:rPr lang="de-DE" dirty="0" err="1"/>
              <a:t>Lorem</a:t>
            </a:r>
            <a:endParaRPr lang="de-DE" dirty="0"/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041369" y="5077143"/>
            <a:ext cx="3602194" cy="75723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 baseline="0">
                <a:solidFill>
                  <a:schemeClr val="bg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1825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75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3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Inhalt kann hier stehen</a:t>
            </a:r>
          </a:p>
          <a:p>
            <a:pPr lvl="0"/>
            <a:r>
              <a:rPr lang="de-DE" dirty="0"/>
              <a:t>In zwei Zeilen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7289653" y="5091431"/>
            <a:ext cx="3602194" cy="75723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 baseline="0">
                <a:solidFill>
                  <a:schemeClr val="bg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1825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75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3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Inhalt kann hier stehen</a:t>
            </a:r>
          </a:p>
          <a:p>
            <a:pPr lvl="0"/>
            <a:r>
              <a:rPr lang="de-DE" dirty="0"/>
              <a:t>In zwei Zeilen</a:t>
            </a:r>
          </a:p>
        </p:txBody>
      </p:sp>
      <p:sp>
        <p:nvSpPr>
          <p:cNvPr id="31" name="Textplatzhalt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7289653" y="4645977"/>
            <a:ext cx="3602194" cy="43116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2400" b="1" i="0" baseline="0">
                <a:solidFill>
                  <a:schemeClr val="bg2">
                    <a:lumMod val="75000"/>
                  </a:schemeClr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  <a:lvl2pPr marL="1825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75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3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Abschnitt </a:t>
            </a:r>
            <a:r>
              <a:rPr lang="de-DE" dirty="0" err="1"/>
              <a:t>Lorem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23888" y="1783399"/>
            <a:ext cx="1189037" cy="1189037"/>
          </a:xfrm>
          <a:solidFill>
            <a:schemeClr val="accent3"/>
          </a:solidFill>
        </p:spPr>
        <p:txBody>
          <a:bodyPr tIns="180000">
            <a:normAutofit/>
          </a:bodyPr>
          <a:lstStyle>
            <a:lvl1pPr marL="0" indent="0" algn="ctr" defTabSz="914400" rtl="0" eaLnBrk="1" latinLnBrk="0" hangingPunct="1">
              <a:buNone/>
              <a:defRPr lang="de-DE" sz="5400" b="0" i="0" kern="12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872007" y="4645978"/>
            <a:ext cx="1189037" cy="1189037"/>
          </a:xfrm>
          <a:solidFill>
            <a:srgbClr val="0080C5"/>
          </a:solidFill>
        </p:spPr>
        <p:txBody>
          <a:bodyPr tIns="180000">
            <a:normAutofit/>
          </a:bodyPr>
          <a:lstStyle>
            <a:lvl1pPr marL="0" indent="0" algn="ctr" defTabSz="914400" rtl="0" eaLnBrk="1" latinLnBrk="0" hangingPunct="1">
              <a:buNone/>
              <a:defRPr lang="de-DE" sz="5400" b="0" i="0" kern="12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dirty="0"/>
              <a:t>6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25" hasCustomPrompt="1"/>
          </p:nvPr>
        </p:nvSpPr>
        <p:spPr>
          <a:xfrm>
            <a:off x="623888" y="4645978"/>
            <a:ext cx="1189037" cy="1189037"/>
          </a:xfrm>
          <a:solidFill>
            <a:srgbClr val="0080C5"/>
          </a:solidFill>
        </p:spPr>
        <p:txBody>
          <a:bodyPr tIns="180000">
            <a:normAutofit/>
          </a:bodyPr>
          <a:lstStyle>
            <a:lvl1pPr marL="0" indent="0" algn="ctr" defTabSz="914400" rtl="0" eaLnBrk="1" latinLnBrk="0" hangingPunct="1">
              <a:buNone/>
              <a:defRPr lang="de-DE" sz="5400" b="0" i="0" kern="12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dirty="0"/>
              <a:t>5</a:t>
            </a:r>
          </a:p>
        </p:txBody>
      </p:sp>
      <p:sp>
        <p:nvSpPr>
          <p:cNvPr id="32" name="Textplatzhalt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872006" y="3209767"/>
            <a:ext cx="1189037" cy="1189037"/>
          </a:xfrm>
          <a:solidFill>
            <a:srgbClr val="0080C5"/>
          </a:solidFill>
        </p:spPr>
        <p:txBody>
          <a:bodyPr tIns="180000">
            <a:normAutofit/>
          </a:bodyPr>
          <a:lstStyle>
            <a:lvl1pPr marL="0" indent="0" algn="ctr" defTabSz="914400" rtl="0" eaLnBrk="1" latinLnBrk="0" hangingPunct="1">
              <a:buNone/>
              <a:defRPr lang="de-DE" sz="5400" b="0" i="0" kern="12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33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" y="3214053"/>
            <a:ext cx="1189037" cy="1189037"/>
          </a:xfrm>
          <a:solidFill>
            <a:srgbClr val="0080C5"/>
          </a:solidFill>
        </p:spPr>
        <p:txBody>
          <a:bodyPr tIns="180000">
            <a:normAutofit/>
          </a:bodyPr>
          <a:lstStyle>
            <a:lvl1pPr marL="0" indent="0" algn="ctr" defTabSz="914400" rtl="0" eaLnBrk="1" latinLnBrk="0" hangingPunct="1">
              <a:buNone/>
              <a:defRPr lang="de-DE" sz="5400" b="0" i="0" kern="12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28" hasCustomPrompt="1"/>
          </p:nvPr>
        </p:nvSpPr>
        <p:spPr>
          <a:xfrm>
            <a:off x="5872007" y="1778002"/>
            <a:ext cx="1189037" cy="1189037"/>
          </a:xfrm>
          <a:solidFill>
            <a:srgbClr val="0080C5"/>
          </a:solidFill>
        </p:spPr>
        <p:txBody>
          <a:bodyPr tIns="180000">
            <a:normAutofit/>
          </a:bodyPr>
          <a:lstStyle>
            <a:lvl1pPr marL="0" indent="0" algn="ctr" defTabSz="914400" rtl="0" eaLnBrk="1" latinLnBrk="0" hangingPunct="1">
              <a:buNone/>
              <a:defRPr lang="de-DE" sz="5400" b="0" i="0" kern="12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609600" y="640398"/>
            <a:ext cx="9163194" cy="1143000"/>
          </a:xfrm>
        </p:spPr>
        <p:txBody>
          <a:bodyPr/>
          <a:lstStyle/>
          <a:p>
            <a:r>
              <a:rPr lang="de-DE" dirty="0" err="1"/>
              <a:t>Bulletpoints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609600" y="1782764"/>
            <a:ext cx="9163194" cy="4260849"/>
          </a:xfrm>
        </p:spPr>
        <p:txBody>
          <a:bodyPr>
            <a:no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502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783398"/>
            <a:ext cx="9065658" cy="426021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2300">
                <a:solidFill>
                  <a:schemeClr val="tx1"/>
                </a:solidFill>
                <a:latin typeface="Source Sans Pro Light"/>
                <a:cs typeface="Source Sans Pro Light"/>
              </a:defRPr>
            </a:lvl1pPr>
            <a:lvl2pPr marL="1825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75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3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/>
              <a:t>Text. </a:t>
            </a:r>
            <a:r>
              <a:rPr lang="de-DE" dirty="0" err="1"/>
              <a:t>LoremIpsum</a:t>
            </a:r>
            <a:r>
              <a:rPr lang="de-DE" dirty="0"/>
              <a:t> Maecenas </a:t>
            </a:r>
            <a:r>
              <a:rPr lang="de-DE" dirty="0" err="1"/>
              <a:t>faucibusmollisinterdum</a:t>
            </a:r>
            <a:r>
              <a:rPr lang="de-DE" dirty="0"/>
              <a:t>. </a:t>
            </a:r>
            <a:r>
              <a:rPr lang="de-DE" dirty="0" err="1"/>
              <a:t>Fuscedapibus</a:t>
            </a:r>
            <a:r>
              <a:rPr lang="de-DE" dirty="0"/>
              <a:t>, </a:t>
            </a:r>
            <a:r>
              <a:rPr lang="de-DE" dirty="0" err="1"/>
              <a:t>tellusaccursus</a:t>
            </a:r>
            <a:r>
              <a:rPr lang="de-DE" dirty="0"/>
              <a:t> commodo, </a:t>
            </a:r>
            <a:r>
              <a:rPr lang="de-DE" dirty="0" err="1"/>
              <a:t>tortormauriscondimentumnibh</a:t>
            </a:r>
            <a:r>
              <a:rPr lang="de-DE" dirty="0"/>
              <a:t>, </a:t>
            </a:r>
            <a:r>
              <a:rPr lang="de-DE" dirty="0" err="1"/>
              <a:t>utfermentummassajustositametrisus</a:t>
            </a:r>
            <a:r>
              <a:rPr lang="de-DE" dirty="0"/>
              <a:t>.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2946400" y="965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4668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+mn-lt"/>
                <a:cs typeface="Arial Unicode MS" panose="020B0604020202020204" pitchFamily="34" charset="-128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129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latin typeface="+mn-lt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597407" y="832677"/>
            <a:ext cx="4667761" cy="46659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lang="de-DE" sz="1800" dirty="0">
              <a:solidFill>
                <a:schemeClr val="tx1">
                  <a:lumMod val="50000"/>
                </a:schemeClr>
              </a:solidFill>
              <a:effectLst/>
            </a:endParaRP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96900" y="833438"/>
            <a:ext cx="4668838" cy="4665662"/>
          </a:xfr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38213" y="1181100"/>
            <a:ext cx="4024312" cy="37449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4000" b="1" i="0" kern="1200" baseline="0" noProof="0" dirty="0" smtClean="0">
                <a:solidFill>
                  <a:schemeClr val="tx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ource Sans Pro Black" panose="020B0803030403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srgbClr val="003254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Headline Box</a:t>
            </a:r>
            <a:b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srgbClr val="003254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</a:b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srgbClr val="003254"/>
                </a:solidFill>
                <a:effectLst/>
                <a:uLnTx/>
                <a:uFillTx/>
                <a:latin typeface="Source Sans Pro Black" charset="0"/>
                <a:ea typeface="Source Sans Pro Black" charset="0"/>
                <a:cs typeface="Source Sans Pro Black" charset="0"/>
              </a:rPr>
              <a:t>40Pt Black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 Black" charset="0"/>
              <a:ea typeface="Source Sans Pro Black" charset="0"/>
              <a:cs typeface="Source Sans Pro Black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rgbClr val="003254"/>
              </a:solidFill>
              <a:effectLst/>
              <a:uLnTx/>
              <a:uFillTx/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38213" y="2560638"/>
            <a:ext cx="4024312" cy="23653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3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de-DE" sz="2400" b="0" i="0" dirty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Bild vollflächig</a:t>
            </a:r>
            <a:r>
              <a:rPr lang="de-DE" sz="2400" b="0" i="0" baseline="0" dirty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und</a:t>
            </a:r>
            <a:r>
              <a:rPr lang="de-DE" sz="2400" b="0" i="0" dirty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de-DE" sz="2400" b="0" i="0" baseline="0" dirty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Box mit Text,</a:t>
            </a:r>
            <a:r>
              <a:rPr lang="de-DE" sz="2400" b="0" i="0" dirty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de-DE" sz="2400" b="0" i="0" baseline="0" dirty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der auch mehrzeilig werden kann wird in 30Pt Light gesetzt</a:t>
            </a:r>
            <a:endParaRPr lang="de-DE" sz="2400" b="0" i="0" dirty="0">
              <a:solidFill>
                <a:schemeClr val="tx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5"/>
          <p:cNvSpPr>
            <a:spLocks noGrp="1"/>
          </p:cNvSpPr>
          <p:nvPr>
            <p:ph type="pic" sz="quarter" idx="11"/>
          </p:nvPr>
        </p:nvSpPr>
        <p:spPr>
          <a:xfrm>
            <a:off x="609599" y="1783397"/>
            <a:ext cx="4254501" cy="426021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+mn-lt"/>
                <a:cs typeface="Arial Unicode MS" panose="020B0604020202020204" pitchFamily="34" charset="-128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09599" y="640398"/>
            <a:ext cx="10928905" cy="1143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+ Bild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1783397"/>
            <a:ext cx="4254501" cy="426021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+mn-lt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Bild auf Platzhalter ziehen oder durch Klicken auf Symbol hinzufügen </a:t>
            </a:r>
          </a:p>
        </p:txBody>
      </p:sp>
    </p:spTree>
    <p:extLst>
      <p:ext uri="{BB962C8B-B14F-4D97-AF65-F5344CB8AC3E}">
        <p14:creationId xmlns:p14="http://schemas.microsoft.com/office/powerpoint/2010/main" val="234342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1783398"/>
            <a:ext cx="5247555" cy="426021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2300">
                <a:solidFill>
                  <a:schemeClr val="tx1"/>
                </a:solidFill>
                <a:latin typeface="Source Sans Pro Light"/>
                <a:cs typeface="Source Sans Pro Light"/>
              </a:defRPr>
            </a:lvl1pPr>
            <a:lvl2pPr marL="1825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2pPr>
            <a:lvl3pPr marL="358775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3pPr>
            <a:lvl4pPr marL="541338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4pPr>
            <a:lvl5pPr marL="715962" indent="0">
              <a:buNone/>
              <a:defRPr sz="1800">
                <a:solidFill>
                  <a:srgbClr val="FFFFFF"/>
                </a:solidFill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de-DE" dirty="0" err="1"/>
              <a:t>Bodytext</a:t>
            </a:r>
            <a:r>
              <a:rPr lang="de-DE" dirty="0"/>
              <a:t>. </a:t>
            </a:r>
            <a:r>
              <a:rPr lang="de-DE" dirty="0" err="1"/>
              <a:t>LoremIpsum</a:t>
            </a:r>
            <a:r>
              <a:rPr lang="de-DE" dirty="0"/>
              <a:t> Maecenas </a:t>
            </a:r>
            <a:r>
              <a:rPr lang="de-DE" dirty="0" err="1"/>
              <a:t>faucibusmollisinterdum</a:t>
            </a:r>
            <a:r>
              <a:rPr lang="de-DE" dirty="0"/>
              <a:t>. </a:t>
            </a:r>
            <a:r>
              <a:rPr lang="de-DE" dirty="0" err="1"/>
              <a:t>Fuscedapibus</a:t>
            </a:r>
            <a:r>
              <a:rPr lang="de-DE" dirty="0"/>
              <a:t>, </a:t>
            </a:r>
            <a:r>
              <a:rPr lang="de-DE" dirty="0" err="1"/>
              <a:t>tellusaccursus</a:t>
            </a:r>
            <a:r>
              <a:rPr lang="de-DE" dirty="0"/>
              <a:t> commodo, </a:t>
            </a:r>
            <a:r>
              <a:rPr lang="de-DE" dirty="0" err="1"/>
              <a:t>tortormauriscondimentumnibh</a:t>
            </a:r>
            <a:r>
              <a:rPr lang="de-DE" dirty="0"/>
              <a:t>, </a:t>
            </a:r>
            <a:r>
              <a:rPr lang="de-DE" dirty="0" err="1"/>
              <a:t>utfermentummassajustositametrisus</a:t>
            </a:r>
            <a:r>
              <a:rPr lang="de-DE" dirty="0"/>
              <a:t>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09599" y="640398"/>
            <a:ext cx="1092890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Text + Bild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187354" y="1783397"/>
            <a:ext cx="4254501" cy="426021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+mn-lt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Bild auf Platzhalter ziehen oder durch Klicken auf Symbol hinzufügen </a:t>
            </a:r>
          </a:p>
        </p:txBody>
      </p:sp>
    </p:spTree>
    <p:extLst>
      <p:ext uri="{BB962C8B-B14F-4D97-AF65-F5344CB8AC3E}">
        <p14:creationId xmlns:p14="http://schemas.microsoft.com/office/powerpoint/2010/main" val="312339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 txBox="1">
            <a:spLocks/>
          </p:cNvSpPr>
          <p:nvPr userDrawn="1"/>
        </p:nvSpPr>
        <p:spPr>
          <a:xfrm>
            <a:off x="609600" y="6414636"/>
            <a:ext cx="3511296" cy="156852"/>
          </a:xfrm>
          <a:prstGeom prst="rect">
            <a:avLst/>
          </a:prstGeom>
        </p:spPr>
        <p:txBody>
          <a:bodyPr vert="horz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000" b="0" kern="1200">
                <a:solidFill>
                  <a:srgbClr val="0A146E"/>
                </a:solidFill>
                <a:latin typeface="Source Sans Pro Light"/>
                <a:ea typeface="+mn-ea"/>
                <a:cs typeface="Source Sans Pro Light"/>
              </a:defRPr>
            </a:lvl1pPr>
            <a:lvl2pPr marL="182562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rgbClr val="FFFFFF"/>
                </a:solidFill>
                <a:latin typeface="Source Sans Pro Light"/>
                <a:ea typeface="+mn-ea"/>
                <a:cs typeface="Source Sans Pro Light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rgbClr val="FFFFFF"/>
                </a:solidFill>
                <a:latin typeface="Source Sans Pro Light"/>
                <a:ea typeface="+mn-ea"/>
                <a:cs typeface="Source Sans Pro Light"/>
              </a:defRPr>
            </a:lvl3pPr>
            <a:lvl4pPr marL="54133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rgbClr val="FFFFFF"/>
                </a:solidFill>
                <a:latin typeface="Source Sans Pro Light"/>
                <a:ea typeface="+mn-ea"/>
                <a:cs typeface="Source Sans Pro Light"/>
              </a:defRPr>
            </a:lvl4pPr>
            <a:lvl5pPr marL="715962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rgbClr val="FFFFFF"/>
                </a:solidFill>
                <a:latin typeface="Source Sans Pro Light"/>
                <a:ea typeface="+mn-ea"/>
                <a:cs typeface="Source Sans Pro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None/>
              <a:tabLst/>
              <a:defRPr/>
            </a:pPr>
            <a:fld id="{AAF169E8-3966-46D2-A522-FD5ADF9419E8}" type="slidenum">
              <a:rPr lang="de-DE" sz="1000" b="1" i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t>‹#›</a:t>
            </a:fld>
            <a:r>
              <a:rPr lang="de-DE" sz="1000" b="0" i="0" baseline="0" dirty="0">
                <a:solidFill>
                  <a:schemeClr val="accent2"/>
                </a:solidFill>
                <a:latin typeface="+mn-lt"/>
                <a:cs typeface="Source Sans Pro Semibold"/>
              </a:rPr>
              <a:t>  </a:t>
            </a:r>
            <a:r>
              <a:rPr lang="de-DE" sz="1000" b="0" i="0" dirty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©</a:t>
            </a:r>
            <a:r>
              <a:rPr lang="de-DE" sz="1000" b="0" i="0" baseline="0" dirty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2017 contact-software.com</a:t>
            </a:r>
            <a:endParaRPr lang="de-DE" sz="1000" b="0" i="0" dirty="0">
              <a:solidFill>
                <a:schemeClr val="tx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09600" y="640398"/>
            <a:ext cx="9163194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609601" y="1783398"/>
            <a:ext cx="9163193" cy="4342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21" name="Bild 20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19320" r="62472" b="17993"/>
          <a:stretch/>
        </p:blipFill>
        <p:spPr>
          <a:xfrm>
            <a:off x="11289792" y="6251247"/>
            <a:ext cx="502130" cy="4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9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678" r:id="rId2"/>
    <p:sldLayoutId id="2147483789" r:id="rId3"/>
    <p:sldLayoutId id="2147483676" r:id="rId4"/>
    <p:sldLayoutId id="2147483679" r:id="rId5"/>
    <p:sldLayoutId id="2147483779" r:id="rId6"/>
    <p:sldLayoutId id="2147483795" r:id="rId7"/>
    <p:sldLayoutId id="2147483780" r:id="rId8"/>
    <p:sldLayoutId id="2147483778" r:id="rId9"/>
    <p:sldLayoutId id="2147483798" r:id="rId10"/>
    <p:sldLayoutId id="2147483797" r:id="rId11"/>
    <p:sldLayoutId id="2147483794" r:id="rId12"/>
    <p:sldLayoutId id="2147483787" r:id="rId13"/>
    <p:sldLayoutId id="2147483792" r:id="rId14"/>
    <p:sldLayoutId id="2147483790" r:id="rId15"/>
    <p:sldLayoutId id="2147483791" r:id="rId16"/>
    <p:sldLayoutId id="2147483793" r:id="rId17"/>
    <p:sldLayoutId id="2147483799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ource Sans Pro Black" charset="0"/>
          <a:ea typeface="Source Sans Pro Black" charset="0"/>
          <a:cs typeface="Source Sans Pro Black" charset="0"/>
        </a:defRPr>
      </a:lvl1pPr>
    </p:titleStyle>
    <p:bodyStyle>
      <a:lvl1pPr marL="358775" indent="-358775" algn="l" defTabSz="914400" rtl="0" eaLnBrk="1" latinLnBrk="0" hangingPunct="1">
        <a:spcBef>
          <a:spcPct val="20000"/>
        </a:spcBef>
        <a:buFont typeface="Wingdings" pitchFamily="2" charset="2"/>
        <a:buChar char="§"/>
        <a:defRPr sz="23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1pPr>
      <a:lvl2pPr marL="625475" indent="-26670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898525" indent="-27305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b="0" i="0" kern="1200">
          <a:solidFill>
            <a:schemeClr val="tx1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715963" indent="-174625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8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" t="23407" r="19219" b="19415"/>
          <a:stretch/>
        </p:blipFill>
        <p:spPr>
          <a:xfrm>
            <a:off x="0" y="0"/>
            <a:ext cx="12193200" cy="5760000"/>
          </a:xfrm>
          <a:effectLst/>
        </p:spPr>
      </p:pic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noProof="0" dirty="0"/>
              <a:t> 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38785" y="1157463"/>
            <a:ext cx="4177964" cy="312667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4000" b="1" i="0" baseline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GB" sz="3600" noProof="0" dirty="0"/>
              <a:t>CIM DATABASE 11.x</a:t>
            </a:r>
            <a:br>
              <a:rPr lang="en-GB" noProof="0" dirty="0"/>
            </a:br>
            <a:endParaRPr lang="en-GB" noProof="0" dirty="0"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38785" y="4152998"/>
            <a:ext cx="3938016" cy="960103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en-GB" noProof="0" dirty="0"/>
              <a:t>Architecture and Hardware Sizing</a:t>
            </a:r>
            <a:endParaRPr lang="en-GB" noProof="0" dirty="0">
              <a:latin typeface="Source Sans Pro Black" charset="0"/>
              <a:ea typeface="Source Sans Pro Black" charset="0"/>
              <a:cs typeface="Source Sans Pro Black" charset="0"/>
            </a:endParaRPr>
          </a:p>
          <a:p>
            <a:r>
              <a:rPr lang="en-GB" noProof="0" dirty="0"/>
              <a:t>CONTACT Software GmbH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639547" y="4641387"/>
            <a:ext cx="276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solidFill>
                  <a:schemeClr val="bg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energizing great minds</a:t>
            </a:r>
          </a:p>
        </p:txBody>
      </p:sp>
    </p:spTree>
    <p:extLst>
      <p:ext uri="{BB962C8B-B14F-4D97-AF65-F5344CB8AC3E}">
        <p14:creationId xmlns:p14="http://schemas.microsoft.com/office/powerpoint/2010/main" val="307404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98BACD7-9B4B-4D7C-A3AD-83F8DDD32A47}"/>
              </a:ext>
            </a:extLst>
          </p:cNvPr>
          <p:cNvSpPr/>
          <p:nvPr/>
        </p:nvSpPr>
        <p:spPr>
          <a:xfrm>
            <a:off x="4032738" y="1523915"/>
            <a:ext cx="7059553" cy="51804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252000" tIns="252000" rIns="252000" bIns="648000" rtlCol="0" anchor="t" anchorCtr="0">
            <a:noAutofit/>
          </a:bodyPr>
          <a:lstStyle/>
          <a:p>
            <a:pPr algn="ctr"/>
            <a:endParaRPr lang="en-GB" sz="23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CONTACT Elements Data Flow</a:t>
            </a:r>
          </a:p>
        </p:txBody>
      </p:sp>
      <p:sp>
        <p:nvSpPr>
          <p:cNvPr id="10" name="AutoShape 700"/>
          <p:cNvSpPr>
            <a:spLocks noChangeArrowheads="1"/>
          </p:cNvSpPr>
          <p:nvPr/>
        </p:nvSpPr>
        <p:spPr bwMode="auto">
          <a:xfrm>
            <a:off x="9627750" y="3539050"/>
            <a:ext cx="720000" cy="1080000"/>
          </a:xfrm>
          <a:prstGeom prst="flowChartMagneticDisk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DE"/>
          </a:p>
        </p:txBody>
      </p:sp>
      <p:pic>
        <p:nvPicPr>
          <p:cNvPr id="1033" name="Picture 689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4185" y="5031893"/>
            <a:ext cx="1080000" cy="103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223"/>
          <p:cNvSpPr>
            <a:spLocks noChangeArrowheads="1"/>
          </p:cNvSpPr>
          <p:nvPr/>
        </p:nvSpPr>
        <p:spPr bwMode="auto">
          <a:xfrm>
            <a:off x="1208713" y="2003994"/>
            <a:ext cx="7614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 dirty="0">
                <a:latin typeface="+mj-lt"/>
              </a:rPr>
              <a:t>Clients</a:t>
            </a:r>
          </a:p>
        </p:txBody>
      </p:sp>
      <p:sp>
        <p:nvSpPr>
          <p:cNvPr id="1035" name="Rectangle 613"/>
          <p:cNvSpPr>
            <a:spLocks noChangeArrowheads="1"/>
          </p:cNvSpPr>
          <p:nvPr/>
        </p:nvSpPr>
        <p:spPr bwMode="auto">
          <a:xfrm>
            <a:off x="9371084" y="4624018"/>
            <a:ext cx="1300426" cy="7100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2000" dirty="0"/>
              <a:t>Electronic Vault </a:t>
            </a:r>
          </a:p>
        </p:txBody>
      </p:sp>
      <p:sp>
        <p:nvSpPr>
          <p:cNvPr id="1036" name="Rectangle 652"/>
          <p:cNvSpPr>
            <a:spLocks noChangeArrowheads="1"/>
          </p:cNvSpPr>
          <p:nvPr/>
        </p:nvSpPr>
        <p:spPr bwMode="auto">
          <a:xfrm>
            <a:off x="5312229" y="5994280"/>
            <a:ext cx="2185239" cy="7100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2000" dirty="0"/>
              <a:t>SQL Database (Oracle or MS SQL)</a:t>
            </a:r>
          </a:p>
        </p:txBody>
      </p:sp>
      <p:sp>
        <p:nvSpPr>
          <p:cNvPr id="1045" name="Text Box 688"/>
          <p:cNvSpPr txBox="1">
            <a:spLocks noChangeArrowheads="1"/>
          </p:cNvSpPr>
          <p:nvPr/>
        </p:nvSpPr>
        <p:spPr bwMode="auto">
          <a:xfrm>
            <a:off x="8099864" y="2869872"/>
            <a:ext cx="1517060" cy="586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GB" sz="1600" b="1" dirty="0">
                <a:solidFill>
                  <a:schemeClr val="accent4"/>
                </a:solidFill>
              </a:rPr>
              <a:t>File transfer</a:t>
            </a:r>
          </a:p>
          <a:p>
            <a:pPr algn="ctr"/>
            <a:r>
              <a:rPr lang="en-GB" sz="1600" b="1" dirty="0">
                <a:solidFill>
                  <a:schemeClr val="accent4"/>
                </a:solidFill>
              </a:rPr>
              <a:t>High bandwidth</a:t>
            </a:r>
          </a:p>
        </p:txBody>
      </p:sp>
      <p:sp>
        <p:nvSpPr>
          <p:cNvPr id="1046" name="Text Box 690"/>
          <p:cNvSpPr txBox="1">
            <a:spLocks noChangeArrowheads="1"/>
          </p:cNvSpPr>
          <p:nvPr/>
        </p:nvSpPr>
        <p:spPr bwMode="auto">
          <a:xfrm>
            <a:off x="6073488" y="1679891"/>
            <a:ext cx="2184719" cy="7100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2000" dirty="0"/>
              <a:t>Application server and web server</a:t>
            </a:r>
          </a:p>
        </p:txBody>
      </p:sp>
      <p:pic>
        <p:nvPicPr>
          <p:cNvPr id="1049" name="Picture 698" descr="workpla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9791" y="2506911"/>
            <a:ext cx="819272" cy="78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0" name="Picture 687" descr="server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2" y="2395500"/>
            <a:ext cx="144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Gerade Verbindung 37"/>
          <p:cNvCxnSpPr/>
          <p:nvPr/>
        </p:nvCxnSpPr>
        <p:spPr bwMode="auto">
          <a:xfrm>
            <a:off x="13279515" y="3465513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FEEED3-3C28-4C73-9AEA-1642AB5F90BA}"/>
              </a:ext>
            </a:extLst>
          </p:cNvPr>
          <p:cNvCxnSpPr>
            <a:cxnSpLocks/>
          </p:cNvCxnSpPr>
          <p:nvPr/>
        </p:nvCxnSpPr>
        <p:spPr>
          <a:xfrm flipH="1" flipV="1">
            <a:off x="8061142" y="3517199"/>
            <a:ext cx="1406519" cy="383717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689" descr="server">
            <a:extLst>
              <a:ext uri="{FF2B5EF4-FFF2-40B4-BE49-F238E27FC236}">
                <a16:creationId xmlns:a16="http://schemas.microsoft.com/office/drawing/2014/main" id="{1C20948E-7818-4592-BF3A-DD2D05CD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9296" y="5031893"/>
            <a:ext cx="1080000" cy="103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Rectangle 652">
            <a:extLst>
              <a:ext uri="{FF2B5EF4-FFF2-40B4-BE49-F238E27FC236}">
                <a16:creationId xmlns:a16="http://schemas.microsoft.com/office/drawing/2014/main" id="{9AA3EAE8-0A7B-4C2A-9D48-87BAA3B9F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241" y="5994280"/>
            <a:ext cx="1230931" cy="7100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2000" dirty="0"/>
              <a:t>Enterprise Search</a:t>
            </a:r>
          </a:p>
        </p:txBody>
      </p:sp>
      <p:sp>
        <p:nvSpPr>
          <p:cNvPr id="57" name="Rectangle 652">
            <a:extLst>
              <a:ext uri="{FF2B5EF4-FFF2-40B4-BE49-F238E27FC236}">
                <a16:creationId xmlns:a16="http://schemas.microsoft.com/office/drawing/2014/main" id="{A1820154-A14C-42BF-873C-641879C94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562" y="5114705"/>
            <a:ext cx="1604966" cy="71006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2000" dirty="0"/>
              <a:t>Conversion server</a:t>
            </a:r>
          </a:p>
        </p:txBody>
      </p:sp>
      <p:pic>
        <p:nvPicPr>
          <p:cNvPr id="56" name="Picture 689" descr="server">
            <a:extLst>
              <a:ext uri="{FF2B5EF4-FFF2-40B4-BE49-F238E27FC236}">
                <a16:creationId xmlns:a16="http://schemas.microsoft.com/office/drawing/2014/main" id="{F20689B5-EFFF-4647-B96A-4C374721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2444" y="4124336"/>
            <a:ext cx="1080000" cy="103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71DF71-A74B-497B-B467-D50CCC616AE3}"/>
              </a:ext>
            </a:extLst>
          </p:cNvPr>
          <p:cNvCxnSpPr>
            <a:cxnSpLocks/>
          </p:cNvCxnSpPr>
          <p:nvPr/>
        </p:nvCxnSpPr>
        <p:spPr>
          <a:xfrm flipH="1">
            <a:off x="6514285" y="3784033"/>
            <a:ext cx="360091" cy="111302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698" descr="workplace">
            <a:extLst>
              <a:ext uri="{FF2B5EF4-FFF2-40B4-BE49-F238E27FC236}">
                <a16:creationId xmlns:a16="http://schemas.microsoft.com/office/drawing/2014/main" id="{1CB7C4D1-4F65-45FC-B9E5-68701486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2191" y="2659311"/>
            <a:ext cx="819272" cy="78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698" descr="workplace">
            <a:extLst>
              <a:ext uri="{FF2B5EF4-FFF2-40B4-BE49-F238E27FC236}">
                <a16:creationId xmlns:a16="http://schemas.microsoft.com/office/drawing/2014/main" id="{93FAC631-F656-4351-9301-2FAA713A6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4591" y="2811711"/>
            <a:ext cx="819272" cy="78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698" descr="workplace">
            <a:extLst>
              <a:ext uri="{FF2B5EF4-FFF2-40B4-BE49-F238E27FC236}">
                <a16:creationId xmlns:a16="http://schemas.microsoft.com/office/drawing/2014/main" id="{A8D519FE-CA64-40F0-854B-7D5DEC73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6991" y="2964111"/>
            <a:ext cx="819272" cy="78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698" descr="workplace">
            <a:extLst>
              <a:ext uri="{FF2B5EF4-FFF2-40B4-BE49-F238E27FC236}">
                <a16:creationId xmlns:a16="http://schemas.microsoft.com/office/drawing/2014/main" id="{5AE84DD2-4B23-418B-9032-0380FBBD1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9391" y="3116511"/>
            <a:ext cx="819272" cy="78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4FEF64A-FCED-422C-A80A-DB14590185D6}"/>
              </a:ext>
            </a:extLst>
          </p:cNvPr>
          <p:cNvCxnSpPr>
            <a:cxnSpLocks/>
          </p:cNvCxnSpPr>
          <p:nvPr/>
        </p:nvCxnSpPr>
        <p:spPr>
          <a:xfrm>
            <a:off x="7610385" y="3784033"/>
            <a:ext cx="752445" cy="111302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FB296DE-9597-4203-8A16-3E9F5DE3F2B0}"/>
              </a:ext>
            </a:extLst>
          </p:cNvPr>
          <p:cNvCxnSpPr>
            <a:cxnSpLocks/>
          </p:cNvCxnSpPr>
          <p:nvPr/>
        </p:nvCxnSpPr>
        <p:spPr>
          <a:xfrm flipH="1">
            <a:off x="4272444" y="3429000"/>
            <a:ext cx="2356959" cy="950913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8">
            <a:extLst>
              <a:ext uri="{FF2B5EF4-FFF2-40B4-BE49-F238E27FC236}">
                <a16:creationId xmlns:a16="http://schemas.microsoft.com/office/drawing/2014/main" id="{27FAA951-BCB4-401F-A5FB-294614D06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462" y="4289136"/>
            <a:ext cx="1175620" cy="586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GB" sz="1600" b="1" dirty="0">
                <a:solidFill>
                  <a:schemeClr val="accent5"/>
                </a:solidFill>
              </a:rPr>
              <a:t>Meta data</a:t>
            </a:r>
          </a:p>
          <a:p>
            <a:pPr algn="ctr"/>
            <a:r>
              <a:rPr lang="en-GB" sz="1600" b="1" dirty="0">
                <a:solidFill>
                  <a:schemeClr val="accent5"/>
                </a:solidFill>
              </a:rPr>
              <a:t>Low latency</a:t>
            </a:r>
          </a:p>
        </p:txBody>
      </p:sp>
      <p:sp>
        <p:nvSpPr>
          <p:cNvPr id="89" name="Text Box 690">
            <a:extLst>
              <a:ext uri="{FF2B5EF4-FFF2-40B4-BE49-F238E27FC236}">
                <a16:creationId xmlns:a16="http://schemas.microsoft.com/office/drawing/2014/main" id="{20068846-5BFD-4F82-9926-5B4F4E207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2308" y="845999"/>
            <a:ext cx="2996696" cy="132562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2000" dirty="0">
                <a:latin typeface="+mj-lt"/>
              </a:rPr>
              <a:t>Server side infrastructure</a:t>
            </a:r>
          </a:p>
          <a:p>
            <a:pPr algn="ctr">
              <a:spcBef>
                <a:spcPct val="0"/>
              </a:spcBef>
            </a:pPr>
            <a:r>
              <a:rPr lang="en-GB" sz="2000" dirty="0"/>
              <a:t>Components can be on same or sperate machines (physical, virtual, cloud…)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89A3FD9-9E05-410F-84B6-863C651E8B73}"/>
              </a:ext>
            </a:extLst>
          </p:cNvPr>
          <p:cNvCxnSpPr>
            <a:cxnSpLocks/>
          </p:cNvCxnSpPr>
          <p:nvPr/>
        </p:nvCxnSpPr>
        <p:spPr>
          <a:xfrm flipH="1" flipV="1">
            <a:off x="2270871" y="2636733"/>
            <a:ext cx="4223314" cy="2257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73B45C4-A6D6-45AB-AE5A-A7140F27D1B1}"/>
              </a:ext>
            </a:extLst>
          </p:cNvPr>
          <p:cNvCxnSpPr>
            <a:cxnSpLocks/>
          </p:cNvCxnSpPr>
          <p:nvPr/>
        </p:nvCxnSpPr>
        <p:spPr>
          <a:xfrm flipH="1">
            <a:off x="2423270" y="2789133"/>
            <a:ext cx="407091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CEA0DB6-FB6C-4FB6-A971-892AD426ED9B}"/>
              </a:ext>
            </a:extLst>
          </p:cNvPr>
          <p:cNvCxnSpPr>
            <a:cxnSpLocks/>
          </p:cNvCxnSpPr>
          <p:nvPr/>
        </p:nvCxnSpPr>
        <p:spPr>
          <a:xfrm flipH="1">
            <a:off x="2575670" y="2941533"/>
            <a:ext cx="391851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75196A3-EF8F-49CE-9A20-F72E61504994}"/>
              </a:ext>
            </a:extLst>
          </p:cNvPr>
          <p:cNvCxnSpPr>
            <a:cxnSpLocks/>
          </p:cNvCxnSpPr>
          <p:nvPr/>
        </p:nvCxnSpPr>
        <p:spPr>
          <a:xfrm flipH="1">
            <a:off x="2728070" y="3093933"/>
            <a:ext cx="376611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5EAF3E8-0993-44D1-ABFC-6C078E5D88A7}"/>
              </a:ext>
            </a:extLst>
          </p:cNvPr>
          <p:cNvCxnSpPr>
            <a:cxnSpLocks/>
          </p:cNvCxnSpPr>
          <p:nvPr/>
        </p:nvCxnSpPr>
        <p:spPr>
          <a:xfrm flipH="1">
            <a:off x="2880470" y="3246333"/>
            <a:ext cx="363381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459200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36144" y="390329"/>
            <a:ext cx="6419056" cy="1143000"/>
          </a:xfrm>
        </p:spPr>
        <p:txBody>
          <a:bodyPr>
            <a:normAutofit/>
          </a:bodyPr>
          <a:lstStyle/>
          <a:p>
            <a:r>
              <a:rPr lang="en-GB" noProof="0" dirty="0"/>
              <a:t>Minimum CPU sizing</a:t>
            </a: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499DAF96-10CA-467C-8304-21C07617E6A6}"/>
              </a:ext>
            </a:extLst>
          </p:cNvPr>
          <p:cNvSpPr txBox="1">
            <a:spLocks noChangeArrowheads="1"/>
          </p:cNvSpPr>
          <p:nvPr/>
        </p:nvSpPr>
        <p:spPr>
          <a:xfrm>
            <a:off x="537435" y="1835725"/>
            <a:ext cx="6040647" cy="3678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3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625475" indent="-2667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898525" indent="-2730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715963" indent="-174625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+mn-lt"/>
                <a:cs typeface="Segoe UI Semibold" panose="020B0702040204020203" pitchFamily="34" charset="0"/>
              </a:rPr>
              <a:t>Application and database server:</a:t>
            </a:r>
            <a:br>
              <a:rPr lang="en-GB" dirty="0">
                <a:latin typeface="+mn-lt"/>
                <a:cs typeface="Segoe UI Semibold" panose="020B0702040204020203" pitchFamily="34" charset="0"/>
              </a:rPr>
            </a:br>
            <a:r>
              <a:rPr lang="en-GB" dirty="0">
                <a:latin typeface="+mj-lt"/>
                <a:cs typeface="Segoe UI Semibold" panose="020B0702040204020203" pitchFamily="34" charset="0"/>
              </a:rPr>
              <a:t>1 CPU core per 30 users but at least 2 cores</a:t>
            </a:r>
          </a:p>
          <a:p>
            <a:endParaRPr lang="en-GB" dirty="0">
              <a:latin typeface="+mj-lt"/>
              <a:cs typeface="Segoe UI Semibold" panose="020B0702040204020203" pitchFamily="34" charset="0"/>
            </a:endParaRPr>
          </a:p>
          <a:p>
            <a:r>
              <a:rPr lang="en-GB" dirty="0">
                <a:latin typeface="+mn-lt"/>
                <a:cs typeface="Segoe UI Semibold" panose="020B0702040204020203" pitchFamily="34" charset="0"/>
              </a:rPr>
              <a:t>Enterprise search: at least </a:t>
            </a:r>
            <a:r>
              <a:rPr lang="en-GB" dirty="0">
                <a:latin typeface="+mj-lt"/>
                <a:cs typeface="Segoe UI Semibold" panose="020B0702040204020203" pitchFamily="34" charset="0"/>
              </a:rPr>
              <a:t>2 CPU cores</a:t>
            </a:r>
            <a:endParaRPr lang="en-GB" noProof="0" dirty="0"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28748E-E507-43F5-8879-35288FE42BF7}"/>
              </a:ext>
            </a:extLst>
          </p:cNvPr>
          <p:cNvSpPr txBox="1">
            <a:spLocks noChangeArrowheads="1"/>
          </p:cNvSpPr>
          <p:nvPr/>
        </p:nvSpPr>
        <p:spPr>
          <a:xfrm>
            <a:off x="7407875" y="1835724"/>
            <a:ext cx="4572631" cy="3678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3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625475" indent="-2667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898525" indent="-2730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715963" indent="-174625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Example with </a:t>
            </a:r>
            <a:r>
              <a:rPr lang="en-GB" b="1" dirty="0"/>
              <a:t>90</a:t>
            </a:r>
            <a:r>
              <a:rPr lang="en-GB" dirty="0"/>
              <a:t> users</a:t>
            </a:r>
          </a:p>
          <a:p>
            <a:r>
              <a:rPr lang="en-GB" noProof="0" dirty="0">
                <a:latin typeface="+mn-lt"/>
                <a:cs typeface="Segoe UI Semibold" panose="020B0702040204020203" pitchFamily="34" charset="0"/>
              </a:rPr>
              <a:t>Application and database servers:</a:t>
            </a:r>
            <a:br>
              <a:rPr lang="en-GB" noProof="0" dirty="0">
                <a:latin typeface="+mn-lt"/>
                <a:cs typeface="Segoe UI Semibold" panose="020B0702040204020203" pitchFamily="34" charset="0"/>
              </a:rPr>
            </a:br>
            <a:r>
              <a:rPr lang="en-GB" noProof="0" dirty="0">
                <a:latin typeface="+mj-lt"/>
                <a:cs typeface="Segoe UI Semibold" panose="020B0702040204020203" pitchFamily="34" charset="0"/>
              </a:rPr>
              <a:t>3 CPU cores each</a:t>
            </a:r>
          </a:p>
          <a:p>
            <a:r>
              <a:rPr lang="en-GB" dirty="0">
                <a:latin typeface="+mn-lt"/>
                <a:cs typeface="Segoe UI Semibold" panose="020B0702040204020203" pitchFamily="34" charset="0"/>
              </a:rPr>
              <a:t>Enterprise search: </a:t>
            </a:r>
            <a:r>
              <a:rPr lang="en-GB" dirty="0">
                <a:latin typeface="+mj-lt"/>
                <a:cs typeface="Segoe UI Semibold" panose="020B0702040204020203" pitchFamily="34" charset="0"/>
              </a:rPr>
              <a:t>2 CPU cores</a:t>
            </a:r>
            <a:endParaRPr lang="en-GB" noProof="0" dirty="0">
              <a:latin typeface="+mj-lt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41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87271" y="369496"/>
            <a:ext cx="6197406" cy="659918"/>
          </a:xfrm>
        </p:spPr>
        <p:txBody>
          <a:bodyPr>
            <a:normAutofit/>
          </a:bodyPr>
          <a:lstStyle/>
          <a:p>
            <a:r>
              <a:rPr lang="en-GB" noProof="0" dirty="0"/>
              <a:t>Minimum RAM sizing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A10776A-7956-4E93-8254-3558687F60F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7595645" y="1435239"/>
            <a:ext cx="4305925" cy="4666981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GB" dirty="0"/>
              <a:t>Examples with </a:t>
            </a:r>
            <a:r>
              <a:rPr lang="en-GB" b="1" dirty="0">
                <a:solidFill>
                  <a:schemeClr val="accent5"/>
                </a:solidFill>
              </a:rPr>
              <a:t>60</a:t>
            </a:r>
            <a:r>
              <a:rPr lang="en-GB" dirty="0"/>
              <a:t> CAD engineers and </a:t>
            </a:r>
            <a:r>
              <a:rPr lang="en-GB" b="1" dirty="0">
                <a:solidFill>
                  <a:schemeClr val="accent4"/>
                </a:solidFill>
              </a:rPr>
              <a:t>30</a:t>
            </a:r>
            <a:r>
              <a:rPr lang="en-GB" dirty="0"/>
              <a:t> non CAD users:</a:t>
            </a:r>
          </a:p>
          <a:p>
            <a:r>
              <a:rPr lang="en-GB" noProof="0" dirty="0">
                <a:latin typeface="+mn-lt"/>
                <a:cs typeface="Segoe UI Semibold" panose="020B0702040204020203" pitchFamily="34" charset="0"/>
              </a:rPr>
              <a:t>Application server:</a:t>
            </a:r>
            <a:br>
              <a:rPr lang="en-GB" noProof="0" dirty="0">
                <a:latin typeface="+mn-lt"/>
                <a:cs typeface="Segoe UI Semibold" panose="020B0702040204020203" pitchFamily="34" charset="0"/>
              </a:rPr>
            </a:br>
            <a:r>
              <a:rPr lang="en-GB" noProof="0" dirty="0">
                <a:latin typeface="+mn-lt"/>
                <a:cs typeface="Segoe UI Semibold" panose="020B0702040204020203" pitchFamily="34" charset="0"/>
              </a:rPr>
              <a:t>	</a:t>
            </a:r>
            <a:r>
              <a:rPr lang="en-GB" dirty="0">
                <a:latin typeface="+mn-lt"/>
              </a:rPr>
              <a:t>4 + ( </a:t>
            </a:r>
            <a:r>
              <a:rPr lang="en-GB" b="1" dirty="0">
                <a:solidFill>
                  <a:schemeClr val="accent5"/>
                </a:solidFill>
                <a:latin typeface="+mn-lt"/>
              </a:rPr>
              <a:t>60 </a:t>
            </a:r>
            <a:r>
              <a:rPr lang="en-GB" dirty="0">
                <a:latin typeface="+mn-lt"/>
              </a:rPr>
              <a:t>/1.5 + </a:t>
            </a:r>
            <a:r>
              <a:rPr lang="en-GB" b="1" dirty="0">
                <a:solidFill>
                  <a:schemeClr val="accent4"/>
                </a:solidFill>
                <a:latin typeface="+mn-lt"/>
              </a:rPr>
              <a:t>30 </a:t>
            </a:r>
            <a:r>
              <a:rPr lang="en-GB" dirty="0">
                <a:latin typeface="+mn-lt"/>
              </a:rPr>
              <a:t>/3 ) *0.2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=	4 + ( </a:t>
            </a:r>
            <a:r>
              <a:rPr lang="en-GB" b="1" dirty="0">
                <a:solidFill>
                  <a:schemeClr val="accent5"/>
                </a:solidFill>
                <a:latin typeface="+mn-lt"/>
              </a:rPr>
              <a:t>40 </a:t>
            </a:r>
            <a:r>
              <a:rPr lang="en-GB" dirty="0">
                <a:latin typeface="+mn-lt"/>
              </a:rPr>
              <a:t>+ </a:t>
            </a:r>
            <a:r>
              <a:rPr lang="en-GB" b="1" dirty="0">
                <a:solidFill>
                  <a:schemeClr val="accent4"/>
                </a:solidFill>
                <a:latin typeface="+mn-lt"/>
              </a:rPr>
              <a:t>10</a:t>
            </a:r>
            <a:r>
              <a:rPr lang="en-GB" dirty="0">
                <a:latin typeface="+mn-lt"/>
              </a:rPr>
              <a:t> ) *0.2</a:t>
            </a:r>
            <a:br>
              <a:rPr lang="en-GB" dirty="0">
                <a:latin typeface="+mn-lt"/>
              </a:rPr>
            </a:br>
            <a:r>
              <a:rPr lang="en-GB" dirty="0">
                <a:latin typeface="+mj-lt"/>
              </a:rPr>
              <a:t>=	14 GB RAM</a:t>
            </a:r>
          </a:p>
          <a:p>
            <a:r>
              <a:rPr lang="en-GB" noProof="0" dirty="0">
                <a:latin typeface="+mn-lt"/>
                <a:cs typeface="Segoe UI Semibold" panose="020B0702040204020203" pitchFamily="34" charset="0"/>
              </a:rPr>
              <a:t>Database server:</a:t>
            </a:r>
            <a:br>
              <a:rPr lang="en-GB" noProof="0" dirty="0">
                <a:latin typeface="+mn-lt"/>
                <a:cs typeface="Segoe UI Semibold" panose="020B0702040204020203" pitchFamily="34" charset="0"/>
              </a:rPr>
            </a:br>
            <a:r>
              <a:rPr lang="en-GB" noProof="0" dirty="0">
                <a:latin typeface="+mn-lt"/>
                <a:cs typeface="Segoe UI Semibold" panose="020B0702040204020203" pitchFamily="34" charset="0"/>
              </a:rPr>
              <a:t>	</a:t>
            </a:r>
            <a:r>
              <a:rPr lang="en-GB" dirty="0">
                <a:latin typeface="+mn-lt"/>
              </a:rPr>
              <a:t>4 + ( </a:t>
            </a:r>
            <a:r>
              <a:rPr lang="en-GB" b="1" dirty="0">
                <a:solidFill>
                  <a:schemeClr val="accent5"/>
                </a:solidFill>
                <a:latin typeface="+mn-lt"/>
              </a:rPr>
              <a:t>60 </a:t>
            </a:r>
            <a:r>
              <a:rPr lang="en-GB" dirty="0">
                <a:latin typeface="+mn-lt"/>
              </a:rPr>
              <a:t>/1.5 + </a:t>
            </a:r>
            <a:r>
              <a:rPr lang="en-GB" b="1" dirty="0">
                <a:solidFill>
                  <a:schemeClr val="accent4"/>
                </a:solidFill>
                <a:latin typeface="+mn-lt"/>
              </a:rPr>
              <a:t>30 </a:t>
            </a:r>
            <a:r>
              <a:rPr lang="en-GB" dirty="0">
                <a:latin typeface="+mn-lt"/>
              </a:rPr>
              <a:t>/3 ) *0.1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=	4+ ( </a:t>
            </a:r>
            <a:r>
              <a:rPr lang="en-GB" b="1" dirty="0">
                <a:solidFill>
                  <a:schemeClr val="accent5"/>
                </a:solidFill>
                <a:latin typeface="+mn-lt"/>
              </a:rPr>
              <a:t>40</a:t>
            </a:r>
            <a:r>
              <a:rPr lang="en-GB" dirty="0">
                <a:latin typeface="+mn-lt"/>
              </a:rPr>
              <a:t> + </a:t>
            </a:r>
            <a:r>
              <a:rPr lang="en-GB" b="1" dirty="0">
                <a:solidFill>
                  <a:schemeClr val="accent4"/>
                </a:solidFill>
                <a:latin typeface="+mn-lt"/>
              </a:rPr>
              <a:t>10</a:t>
            </a:r>
            <a:r>
              <a:rPr lang="en-GB" dirty="0">
                <a:latin typeface="+mn-lt"/>
              </a:rPr>
              <a:t> ) *0.1</a:t>
            </a:r>
            <a:br>
              <a:rPr lang="en-GB" dirty="0">
                <a:latin typeface="+mn-lt"/>
              </a:rPr>
            </a:br>
            <a:r>
              <a:rPr lang="en-GB" dirty="0">
                <a:latin typeface="+mj-lt"/>
              </a:rPr>
              <a:t>=	9 GB RAM</a:t>
            </a:r>
          </a:p>
          <a:p>
            <a:r>
              <a:rPr lang="en-GB" dirty="0">
                <a:latin typeface="+mn-lt"/>
                <a:cs typeface="Segoe UI Semibold" panose="020B0702040204020203" pitchFamily="34" charset="0"/>
              </a:rPr>
              <a:t>Enterprise search server:</a:t>
            </a:r>
            <a:br>
              <a:rPr lang="en-GB" dirty="0">
                <a:latin typeface="+mn-lt"/>
                <a:cs typeface="Segoe UI Semibold" panose="020B0702040204020203" pitchFamily="34" charset="0"/>
              </a:rPr>
            </a:br>
            <a:r>
              <a:rPr lang="en-GB" dirty="0">
                <a:latin typeface="+mn-lt"/>
                <a:cs typeface="Segoe UI Semibold" panose="020B0702040204020203" pitchFamily="34" charset="0"/>
              </a:rPr>
              <a:t>	</a:t>
            </a: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4 GB RAM</a:t>
            </a:r>
            <a:endParaRPr lang="en-GB" dirty="0">
              <a:latin typeface="+mj-lt"/>
            </a:endParaRPr>
          </a:p>
          <a:p>
            <a:pPr marL="0" indent="0">
              <a:buNone/>
            </a:pPr>
            <a:endParaRPr lang="en-GB" noProof="0" dirty="0">
              <a:latin typeface="+mj-lt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en-GB" dirty="0"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31" name="Rectangle 652">
            <a:extLst>
              <a:ext uri="{FF2B5EF4-FFF2-40B4-BE49-F238E27FC236}">
                <a16:creationId xmlns:a16="http://schemas.microsoft.com/office/drawing/2014/main" id="{5E54FA7E-A617-411E-9DCC-733F83CEB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03" y="2060593"/>
            <a:ext cx="6683831" cy="10178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GB" sz="3200" dirty="0"/>
              <a:t>Input  =  </a:t>
            </a:r>
            <a:r>
              <a:rPr lang="en-GB" sz="6000" dirty="0"/>
              <a:t> </a:t>
            </a:r>
            <a:r>
              <a:rPr lang="en-GB" sz="3200" dirty="0"/>
              <a:t>                      +</a:t>
            </a:r>
            <a:endParaRPr lang="en-GB" sz="6000" dirty="0"/>
          </a:p>
        </p:txBody>
      </p:sp>
      <p:sp>
        <p:nvSpPr>
          <p:cNvPr id="4" name="Text Box 690">
            <a:extLst>
              <a:ext uri="{FF2B5EF4-FFF2-40B4-BE49-F238E27FC236}">
                <a16:creationId xmlns:a16="http://schemas.microsoft.com/office/drawing/2014/main" id="{1F2F90F5-5F15-4BEB-8D7B-250E79411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447" y="1956103"/>
            <a:ext cx="1736234" cy="7100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2000" dirty="0"/>
              <a:t>Number of CAD engineers</a:t>
            </a:r>
          </a:p>
        </p:txBody>
      </p:sp>
      <p:sp>
        <p:nvSpPr>
          <p:cNvPr id="5" name="Text Box 690">
            <a:extLst>
              <a:ext uri="{FF2B5EF4-FFF2-40B4-BE49-F238E27FC236}">
                <a16:creationId xmlns:a16="http://schemas.microsoft.com/office/drawing/2014/main" id="{FCB80C81-1EEC-4BA1-9187-8E23473A7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177" y="1938835"/>
            <a:ext cx="1736234" cy="7100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2000" dirty="0"/>
              <a:t>Number of non CAD users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AA8445-A0E4-4C96-AEAC-2A367C87C24F}"/>
              </a:ext>
            </a:extLst>
          </p:cNvPr>
          <p:cNvCxnSpPr>
            <a:cxnSpLocks/>
          </p:cNvCxnSpPr>
          <p:nvPr/>
        </p:nvCxnSpPr>
        <p:spPr>
          <a:xfrm>
            <a:off x="1989701" y="2668665"/>
            <a:ext cx="1736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E1EB20-FB1F-44B1-8D7A-E1F8037677C9}"/>
              </a:ext>
            </a:extLst>
          </p:cNvPr>
          <p:cNvCxnSpPr>
            <a:cxnSpLocks/>
          </p:cNvCxnSpPr>
          <p:nvPr/>
        </p:nvCxnSpPr>
        <p:spPr>
          <a:xfrm>
            <a:off x="4133447" y="2667687"/>
            <a:ext cx="1736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52">
            <a:extLst>
              <a:ext uri="{FF2B5EF4-FFF2-40B4-BE49-F238E27FC236}">
                <a16:creationId xmlns:a16="http://schemas.microsoft.com/office/drawing/2014/main" id="{192333A3-E221-4D3B-8B9D-4F3105789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974" y="2707214"/>
            <a:ext cx="3036814" cy="586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GB" sz="3200" dirty="0"/>
              <a:t> 3                         1.5 </a:t>
            </a:r>
            <a:endParaRPr lang="en-GB" sz="6000" dirty="0"/>
          </a:p>
        </p:txBody>
      </p:sp>
      <p:sp>
        <p:nvSpPr>
          <p:cNvPr id="7174" name="Rectangle 7173">
            <a:extLst>
              <a:ext uri="{FF2B5EF4-FFF2-40B4-BE49-F238E27FC236}">
                <a16:creationId xmlns:a16="http://schemas.microsoft.com/office/drawing/2014/main" id="{95762A04-4F6D-44E4-BAF5-79788B2CD69B}"/>
              </a:ext>
            </a:extLst>
          </p:cNvPr>
          <p:cNvSpPr/>
          <p:nvPr/>
        </p:nvSpPr>
        <p:spPr>
          <a:xfrm>
            <a:off x="398103" y="1650820"/>
            <a:ext cx="5604112" cy="16660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252000" tIns="252000" rIns="252000" bIns="648000" rtlCol="0" anchor="t" anchorCtr="0">
            <a:noAutofit/>
          </a:bodyPr>
          <a:lstStyle/>
          <a:p>
            <a:pPr algn="ctr"/>
            <a:endParaRPr lang="en-GB" sz="23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499DAF96-10CA-467C-8304-21C07617E6A6}"/>
              </a:ext>
            </a:extLst>
          </p:cNvPr>
          <p:cNvSpPr txBox="1">
            <a:spLocks noChangeArrowheads="1"/>
          </p:cNvSpPr>
          <p:nvPr/>
        </p:nvSpPr>
        <p:spPr>
          <a:xfrm>
            <a:off x="398103" y="3429000"/>
            <a:ext cx="6534543" cy="270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3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625475" indent="-2667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898525" indent="-2730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715963" indent="-174625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+mn-lt"/>
                <a:cs typeface="Segoe UI Semibold" panose="020B0702040204020203" pitchFamily="34" charset="0"/>
              </a:rPr>
              <a:t>Application server:</a:t>
            </a:r>
            <a:br>
              <a:rPr lang="en-GB" dirty="0">
                <a:latin typeface="+mn-lt"/>
                <a:cs typeface="Segoe UI Semibold" panose="020B0702040204020203" pitchFamily="34" charset="0"/>
              </a:rPr>
            </a:br>
            <a:r>
              <a:rPr lang="en-GB" dirty="0">
                <a:latin typeface="+mn-lt"/>
                <a:cs typeface="Segoe UI Semibold" panose="020B0702040204020203" pitchFamily="34" charset="0"/>
              </a:rPr>
              <a:t>at least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4 GB + Input x 0.2 GB RAM</a:t>
            </a:r>
          </a:p>
          <a:p>
            <a:r>
              <a:rPr lang="en-GB" dirty="0">
                <a:latin typeface="+mn-lt"/>
                <a:cs typeface="Segoe UI Semibold" panose="020B0702040204020203" pitchFamily="34" charset="0"/>
              </a:rPr>
              <a:t>Database server:</a:t>
            </a:r>
            <a:br>
              <a:rPr lang="en-GB" dirty="0">
                <a:latin typeface="+mn-lt"/>
                <a:cs typeface="Segoe UI Semibold" panose="020B0702040204020203" pitchFamily="34" charset="0"/>
              </a:rPr>
            </a:br>
            <a:r>
              <a:rPr lang="en-GB" dirty="0">
                <a:latin typeface="+mn-lt"/>
                <a:cs typeface="Segoe UI Semibold" panose="020B0702040204020203" pitchFamily="34" charset="0"/>
              </a:rPr>
              <a:t>at least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4 GB + </a:t>
            </a: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Input x 0.1 GB RAM</a:t>
            </a:r>
          </a:p>
          <a:p>
            <a:pPr marL="0" indent="0">
              <a:buNone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dirty="0">
                <a:latin typeface="+mn-lt"/>
                <a:cs typeface="Segoe UI Semibold" panose="020B0702040204020203" pitchFamily="34" charset="0"/>
              </a:rPr>
              <a:t>Enterprise search server: at least </a:t>
            </a: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4 GB RAM</a:t>
            </a:r>
            <a:endParaRPr lang="en-GB" noProof="0" dirty="0">
              <a:latin typeface="+mj-lt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4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36144" y="390329"/>
            <a:ext cx="6419056" cy="1143000"/>
          </a:xfrm>
        </p:spPr>
        <p:txBody>
          <a:bodyPr>
            <a:normAutofit/>
          </a:bodyPr>
          <a:lstStyle/>
          <a:p>
            <a:r>
              <a:rPr lang="en-GB" noProof="0" dirty="0"/>
              <a:t>Conversion server</a:t>
            </a: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499DAF96-10CA-467C-8304-21C07617E6A6}"/>
              </a:ext>
            </a:extLst>
          </p:cNvPr>
          <p:cNvSpPr txBox="1">
            <a:spLocks noChangeArrowheads="1"/>
          </p:cNvSpPr>
          <p:nvPr/>
        </p:nvSpPr>
        <p:spPr>
          <a:xfrm>
            <a:off x="537435" y="1835725"/>
            <a:ext cx="10817920" cy="3921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3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625475" indent="-2667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898525" indent="-2730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715963" indent="-174625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+mn-lt"/>
                <a:cs typeface="Segoe UI Semibold" panose="020B0702040204020203" pitchFamily="34" charset="0"/>
              </a:rPr>
              <a:t>Technical requirements are given by the software it must load to convert data</a:t>
            </a:r>
          </a:p>
          <a:p>
            <a:pPr marL="358775" lvl="1" indent="0">
              <a:buNone/>
            </a:pPr>
            <a:r>
              <a:rPr lang="en-GB" dirty="0">
                <a:latin typeface="+mn-lt"/>
                <a:cs typeface="Segoe UI Semibold" panose="020B0702040204020203" pitchFamily="34" charset="0"/>
              </a:rPr>
              <a:t>Running some CAD software on the conversion requires same resources as if it was running normally</a:t>
            </a:r>
          </a:p>
          <a:p>
            <a:pPr marL="358775" lvl="1" indent="0">
              <a:buNone/>
            </a:pPr>
            <a:endParaRPr lang="en-GB" dirty="0">
              <a:latin typeface="+mn-lt"/>
              <a:cs typeface="Segoe UI Semibold" panose="020B0702040204020203" pitchFamily="34" charset="0"/>
            </a:endParaRPr>
          </a:p>
          <a:p>
            <a:r>
              <a:rPr lang="en-GB" dirty="0">
                <a:latin typeface="+mn-lt"/>
                <a:cs typeface="Segoe UI Semibold" panose="020B0702040204020203" pitchFamily="34" charset="0"/>
              </a:rPr>
              <a:t>Workload can be distributed on several conversion servers</a:t>
            </a:r>
          </a:p>
          <a:p>
            <a:pPr marL="0" indent="0">
              <a:buNone/>
            </a:pPr>
            <a:endParaRPr lang="en-GB" dirty="0">
              <a:latin typeface="+mn-lt"/>
              <a:cs typeface="Segoe UI Semibold" panose="020B0702040204020203" pitchFamily="34" charset="0"/>
            </a:endParaRPr>
          </a:p>
          <a:p>
            <a:r>
              <a:rPr lang="en-GB" dirty="0">
                <a:latin typeface="+mn-lt"/>
                <a:cs typeface="Segoe UI Semibold" panose="020B0702040204020203" pitchFamily="34" charset="0"/>
              </a:rPr>
              <a:t>A user environment can be required by third party software</a:t>
            </a:r>
          </a:p>
          <a:p>
            <a:pPr marL="358775" lvl="1" indent="0">
              <a:buNone/>
            </a:pPr>
            <a:r>
              <a:rPr lang="en-GB" dirty="0">
                <a:latin typeface="+mn-lt"/>
                <a:cs typeface="Segoe UI Semibold" panose="020B0702040204020203" pitchFamily="34" charset="0"/>
              </a:rPr>
              <a:t>Some CAD Software run properly only on Workstation hardware and operating system</a:t>
            </a:r>
          </a:p>
          <a:p>
            <a:pPr marL="358775" lvl="1" indent="0">
              <a:buNone/>
            </a:pPr>
            <a:endParaRPr lang="en-GB" dirty="0">
              <a:latin typeface="+mn-lt"/>
              <a:cs typeface="Segoe UI Semibold" panose="020B0702040204020203" pitchFamily="34" charset="0"/>
            </a:endParaRPr>
          </a:p>
          <a:p>
            <a:r>
              <a:rPr lang="en-GB" dirty="0">
                <a:latin typeface="+mn-lt"/>
                <a:cs typeface="Segoe UI Semibold" panose="020B0702040204020203" pitchFamily="34" charset="0"/>
              </a:rPr>
              <a:t>It is recommended to run it on a separated machine to convert CAD data</a:t>
            </a:r>
          </a:p>
          <a:p>
            <a:pPr lvl="1"/>
            <a:endParaRPr lang="en-GB" dirty="0">
              <a:latin typeface="+mn-lt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35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36144" y="390329"/>
            <a:ext cx="6419056" cy="1143000"/>
          </a:xfrm>
        </p:spPr>
        <p:txBody>
          <a:bodyPr>
            <a:normAutofit/>
          </a:bodyPr>
          <a:lstStyle/>
          <a:p>
            <a:r>
              <a:rPr lang="en-GB" noProof="0" dirty="0"/>
              <a:t>Storage sizing</a:t>
            </a: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499DAF96-10CA-467C-8304-21C07617E6A6}"/>
              </a:ext>
            </a:extLst>
          </p:cNvPr>
          <p:cNvSpPr txBox="1">
            <a:spLocks noChangeArrowheads="1"/>
          </p:cNvSpPr>
          <p:nvPr/>
        </p:nvSpPr>
        <p:spPr>
          <a:xfrm>
            <a:off x="537435" y="1835725"/>
            <a:ext cx="10817920" cy="4191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3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625475" indent="-2667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898525" indent="-2730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715963" indent="-174625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+mn-lt"/>
                <a:cs typeface="Segoe UI Semibold" panose="020B0702040204020203" pitchFamily="34" charset="0"/>
              </a:rPr>
              <a:t>Recommended </a:t>
            </a:r>
            <a:r>
              <a:rPr lang="en-GB" b="1" dirty="0">
                <a:latin typeface="+mn-lt"/>
                <a:cs typeface="Segoe UI Semibold" panose="020B0702040204020203" pitchFamily="34" charset="0"/>
              </a:rPr>
              <a:t>starting</a:t>
            </a:r>
            <a:r>
              <a:rPr lang="en-GB" dirty="0">
                <a:latin typeface="+mn-lt"/>
                <a:cs typeface="Segoe UI Semibold" panose="020B0702040204020203" pitchFamily="34" charset="0"/>
              </a:rPr>
              <a:t> sizes:</a:t>
            </a:r>
          </a:p>
          <a:p>
            <a:endParaRPr lang="en-GB" dirty="0">
              <a:latin typeface="+mn-lt"/>
              <a:cs typeface="Segoe UI Semibold" panose="020B0702040204020203" pitchFamily="34" charset="0"/>
            </a:endParaRPr>
          </a:p>
          <a:p>
            <a:r>
              <a:rPr lang="en-GB" dirty="0">
                <a:latin typeface="+mn-lt"/>
                <a:cs typeface="Segoe UI Semibold" panose="020B0702040204020203" pitchFamily="34" charset="0"/>
              </a:rPr>
              <a:t>Application server</a:t>
            </a:r>
          </a:p>
          <a:p>
            <a:pPr lvl="1"/>
            <a:r>
              <a:rPr lang="en-GB" dirty="0">
                <a:latin typeface="+mn-lt"/>
                <a:cs typeface="Segoe UI Semibold" panose="020B0702040204020203" pitchFamily="34" charset="0"/>
              </a:rPr>
              <a:t>Base software: 15 GB</a:t>
            </a:r>
          </a:p>
          <a:p>
            <a:pPr lvl="1"/>
            <a:r>
              <a:rPr lang="en-GB" dirty="0">
                <a:latin typeface="+mn-lt"/>
                <a:cs typeface="Segoe UI Semibold" panose="020B0702040204020203" pitchFamily="34" charset="0"/>
              </a:rPr>
              <a:t>Additional third party software: 50 GB</a:t>
            </a:r>
          </a:p>
          <a:p>
            <a:r>
              <a:rPr lang="en-GB" dirty="0">
                <a:latin typeface="+mn-lt"/>
                <a:cs typeface="Segoe UI Semibold" panose="020B0702040204020203" pitchFamily="34" charset="0"/>
              </a:rPr>
              <a:t>Database server</a:t>
            </a:r>
          </a:p>
          <a:p>
            <a:pPr lvl="1"/>
            <a:r>
              <a:rPr lang="en-GB" dirty="0">
                <a:latin typeface="+mn-lt"/>
                <a:cs typeface="Segoe UI Semibold" panose="020B0702040204020203" pitchFamily="34" charset="0"/>
              </a:rPr>
              <a:t>Base software: 60 GB</a:t>
            </a:r>
          </a:p>
          <a:p>
            <a:pPr lvl="1"/>
            <a:r>
              <a:rPr lang="en-GB" dirty="0">
                <a:latin typeface="+mn-lt"/>
                <a:cs typeface="Segoe UI Semibold" panose="020B0702040204020203" pitchFamily="34" charset="0"/>
              </a:rPr>
              <a:t>Each backups: 50 GB</a:t>
            </a:r>
          </a:p>
          <a:p>
            <a:r>
              <a:rPr lang="en-GB" dirty="0">
                <a:latin typeface="+mn-lt"/>
                <a:cs typeface="Segoe UI Semibold" panose="020B0702040204020203" pitchFamily="34" charset="0"/>
              </a:rPr>
              <a:t>Vault (file sever): 100 GB</a:t>
            </a:r>
          </a:p>
          <a:p>
            <a:r>
              <a:rPr lang="en-GB" dirty="0">
                <a:latin typeface="+mn-lt"/>
                <a:cs typeface="Segoe UI Semibold" panose="020B0702040204020203" pitchFamily="34" charset="0"/>
              </a:rPr>
              <a:t>Enterprise search: 5GB</a:t>
            </a:r>
          </a:p>
          <a:p>
            <a:pPr lvl="1"/>
            <a:endParaRPr lang="en-GB" dirty="0">
              <a:latin typeface="+mn-lt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6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36144" y="390329"/>
            <a:ext cx="6419056" cy="1143000"/>
          </a:xfrm>
        </p:spPr>
        <p:txBody>
          <a:bodyPr>
            <a:normAutofit/>
          </a:bodyPr>
          <a:lstStyle/>
          <a:p>
            <a:r>
              <a:rPr lang="en-GB" noProof="0" dirty="0"/>
              <a:t>Software compatibility</a:t>
            </a: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499DAF96-10CA-467C-8304-21C07617E6A6}"/>
              </a:ext>
            </a:extLst>
          </p:cNvPr>
          <p:cNvSpPr txBox="1">
            <a:spLocks noChangeArrowheads="1"/>
          </p:cNvSpPr>
          <p:nvPr/>
        </p:nvSpPr>
        <p:spPr>
          <a:xfrm>
            <a:off x="537435" y="1835725"/>
            <a:ext cx="10817920" cy="4191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3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625475" indent="-2667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898525" indent="-2730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b="0" i="0" kern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715963" indent="-174625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+mn-lt"/>
                <a:cs typeface="Segoe UI Semibold" panose="020B0702040204020203" pitchFamily="34" charset="0"/>
              </a:rPr>
              <a:t>Operating systems on client side and recommended for conversion server:</a:t>
            </a:r>
          </a:p>
          <a:p>
            <a:pPr marL="358775" lvl="1" indent="0">
              <a:buNone/>
            </a:pPr>
            <a:r>
              <a:rPr lang="en-GB" dirty="0">
                <a:latin typeface="+mn-lt"/>
                <a:cs typeface="Segoe UI Semibold" panose="020B0702040204020203" pitchFamily="34" charset="0"/>
              </a:rPr>
              <a:t>Windows 10 / 11 64bits – currently support my Microsoft</a:t>
            </a:r>
          </a:p>
          <a:p>
            <a:r>
              <a:rPr lang="en-GB" dirty="0">
                <a:latin typeface="+mn-lt"/>
                <a:cs typeface="Segoe UI Semibold" panose="020B0702040204020203" pitchFamily="34" charset="0"/>
              </a:rPr>
              <a:t>Operating systems on server side:</a:t>
            </a:r>
          </a:p>
          <a:p>
            <a:pPr lvl="1"/>
            <a:r>
              <a:rPr lang="en-GB" dirty="0">
                <a:latin typeface="+mn-lt"/>
                <a:cs typeface="Segoe UI Semibold" panose="020B0702040204020203" pitchFamily="34" charset="0"/>
              </a:rPr>
              <a:t>Windows Server 2016 / 2019 / 2022 – Office document conversion possible</a:t>
            </a:r>
          </a:p>
          <a:p>
            <a:pPr lvl="1"/>
            <a:r>
              <a:rPr lang="en-GB" dirty="0" err="1">
                <a:latin typeface="+mn-lt"/>
                <a:cs typeface="Segoe UI Semibold" panose="020B0702040204020203" pitchFamily="34" charset="0"/>
              </a:rPr>
              <a:t>Suse</a:t>
            </a:r>
            <a:r>
              <a:rPr lang="en-GB" dirty="0">
                <a:latin typeface="+mn-lt"/>
                <a:cs typeface="Segoe UI Semibold" panose="020B0702040204020203" pitchFamily="34" charset="0"/>
              </a:rPr>
              <a:t> Linux Enterprise Server 15 to 15.4 64bits – no conversion feature available</a:t>
            </a:r>
          </a:p>
          <a:p>
            <a:pPr lvl="1"/>
            <a:r>
              <a:rPr lang="en-GB" dirty="0">
                <a:latin typeface="+mn-lt"/>
                <a:cs typeface="Segoe UI Semibold" panose="020B0702040204020203" pitchFamily="34" charset="0"/>
              </a:rPr>
              <a:t>Contact us to check other Linux versions compatibility</a:t>
            </a:r>
          </a:p>
          <a:p>
            <a:r>
              <a:rPr lang="en-GB" dirty="0">
                <a:latin typeface="+mn-lt"/>
                <a:cs typeface="Segoe UI Semibold" panose="020B0702040204020203" pitchFamily="34" charset="0"/>
              </a:rPr>
              <a:t>Databases:</a:t>
            </a:r>
          </a:p>
          <a:p>
            <a:pPr lvl="1"/>
            <a:r>
              <a:rPr lang="en-GB" dirty="0">
                <a:latin typeface="+mn-lt"/>
                <a:cs typeface="Segoe UI Semibold" panose="020B0702040204020203" pitchFamily="34" charset="0"/>
              </a:rPr>
              <a:t>Oracle 19c / 21c</a:t>
            </a:r>
          </a:p>
          <a:p>
            <a:pPr lvl="1"/>
            <a:r>
              <a:rPr lang="en-GB" dirty="0">
                <a:latin typeface="+mn-lt"/>
                <a:cs typeface="Segoe UI Semibold" panose="020B0702040204020203" pitchFamily="34" charset="0"/>
              </a:rPr>
              <a:t>Microsoft SQL 2014 / 2016 / 2017 / 2019 at least Standard Edition – Only if server runs on Windows Server </a:t>
            </a:r>
          </a:p>
          <a:p>
            <a:pPr marL="0" indent="0">
              <a:buNone/>
            </a:pPr>
            <a:endParaRPr lang="en-GB" dirty="0">
              <a:latin typeface="+mn-lt"/>
              <a:cs typeface="Segoe UI Semibold" panose="020B0702040204020203" pitchFamily="34" charset="0"/>
            </a:endParaRPr>
          </a:p>
          <a:p>
            <a:pPr lvl="1"/>
            <a:endParaRPr lang="en-GB" dirty="0">
              <a:latin typeface="+mn-lt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2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8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t="3779" r="4" b="855"/>
          <a:stretch/>
        </p:blipFill>
        <p:spPr>
          <a:xfrm>
            <a:off x="0" y="0"/>
            <a:ext cx="12193200" cy="5760000"/>
          </a:xfrm>
          <a:effectLst/>
        </p:spPr>
      </p:pic>
      <p:sp>
        <p:nvSpPr>
          <p:cNvPr id="3" name="Bildplatzhalter 2"/>
          <p:cNvSpPr>
            <a:spLocks noGrp="1" noChangeAspect="1"/>
          </p:cNvSpPr>
          <p:nvPr>
            <p:ph type="pic" sz="quarter" idx="11"/>
          </p:nvPr>
        </p:nvSpPr>
        <p:spPr>
          <a:xfrm>
            <a:off x="2" y="4"/>
            <a:ext cx="3654881" cy="3653637"/>
          </a:xfrm>
        </p:spPr>
      </p:sp>
      <p:sp>
        <p:nvSpPr>
          <p:cNvPr id="4" name="Bildplatzhalter 3"/>
          <p:cNvSpPr>
            <a:spLocks noGrp="1" noChangeAspect="1"/>
          </p:cNvSpPr>
          <p:nvPr>
            <p:ph type="pic" sz="quarter" idx="12"/>
          </p:nvPr>
        </p:nvSpPr>
        <p:spPr>
          <a:xfrm>
            <a:off x="1323695" y="247654"/>
            <a:ext cx="3654881" cy="3653637"/>
          </a:xfrm>
        </p:spPr>
      </p:sp>
      <p:sp>
        <p:nvSpPr>
          <p:cNvPr id="5" name="Textplatzhalter 4"/>
          <p:cNvSpPr>
            <a:spLocks noGrp="1" noChangeAspect="1"/>
          </p:cNvSpPr>
          <p:nvPr>
            <p:ph type="body" sz="quarter" idx="13"/>
          </p:nvPr>
        </p:nvSpPr>
        <p:spPr>
          <a:xfrm>
            <a:off x="608590" y="749940"/>
            <a:ext cx="3642451" cy="3562889"/>
          </a:xfrm>
          <a:blipFill>
            <a:blip r:embed="rId3"/>
            <a:stretch>
              <a:fillRect/>
            </a:stretch>
          </a:blipFill>
        </p:spPr>
        <p:txBody>
          <a:bodyPr lIns="360000">
            <a:normAutofit/>
          </a:bodyPr>
          <a:lstStyle/>
          <a:p>
            <a:r>
              <a:rPr lang="en-GB" sz="2800" noProof="0" dirty="0" err="1">
                <a:solidFill>
                  <a:schemeClr val="bg1"/>
                </a:solidFill>
              </a:rPr>
              <a:t>Vielen</a:t>
            </a:r>
            <a:r>
              <a:rPr lang="en-GB" sz="2800" noProof="0" dirty="0">
                <a:solidFill>
                  <a:schemeClr val="bg1"/>
                </a:solidFill>
              </a:rPr>
              <a:t> Dank! </a:t>
            </a:r>
            <a:br>
              <a:rPr lang="en-GB" sz="2800" noProof="0" dirty="0">
                <a:solidFill>
                  <a:schemeClr val="bg1"/>
                </a:solidFill>
              </a:rPr>
            </a:br>
            <a:r>
              <a:rPr lang="en-GB" sz="2800" noProof="0" dirty="0">
                <a:solidFill>
                  <a:schemeClr val="bg1"/>
                </a:solidFill>
              </a:rPr>
              <a:t>Thank You!</a:t>
            </a:r>
          </a:p>
          <a:p>
            <a:pPr>
              <a:lnSpc>
                <a:spcPts val="1440"/>
              </a:lnSpc>
              <a:spcBef>
                <a:spcPts val="200"/>
              </a:spcBef>
            </a:pPr>
            <a:endParaRPr lang="en-GB" sz="1600" b="0" noProof="0" dirty="0">
              <a:solidFill>
                <a:schemeClr val="bg1"/>
              </a:solidFill>
              <a:latin typeface="+mn-lt"/>
              <a:sym typeface="Webdings" panose="05030102010509060703" pitchFamily="18" charset="2"/>
            </a:endParaRPr>
          </a:p>
          <a:p>
            <a:pPr>
              <a:lnSpc>
                <a:spcPts val="1440"/>
              </a:lnSpc>
              <a:spcBef>
                <a:spcPts val="200"/>
              </a:spcBef>
            </a:pPr>
            <a:endParaRPr lang="en-GB" sz="1600" b="0" noProof="0" dirty="0">
              <a:solidFill>
                <a:schemeClr val="bg1"/>
              </a:solidFill>
              <a:latin typeface="+mn-lt"/>
              <a:sym typeface="Webdings" panose="05030102010509060703" pitchFamily="18" charset="2"/>
            </a:endParaRPr>
          </a:p>
          <a:p>
            <a:pPr>
              <a:lnSpc>
                <a:spcPts val="1440"/>
              </a:lnSpc>
              <a:spcBef>
                <a:spcPts val="200"/>
              </a:spcBef>
            </a:pPr>
            <a:endParaRPr lang="en-GB" sz="1600" b="0" noProof="0" dirty="0">
              <a:solidFill>
                <a:schemeClr val="bg1"/>
              </a:solidFill>
              <a:latin typeface="+mn-lt"/>
              <a:sym typeface="Webdings" panose="05030102010509060703" pitchFamily="18" charset="2"/>
            </a:endParaRPr>
          </a:p>
          <a:p>
            <a:pPr>
              <a:lnSpc>
                <a:spcPts val="1440"/>
              </a:lnSpc>
              <a:spcBef>
                <a:spcPts val="200"/>
              </a:spcBef>
            </a:pPr>
            <a:endParaRPr lang="en-GB" sz="1600" b="0" noProof="0" dirty="0">
              <a:solidFill>
                <a:schemeClr val="bg1"/>
              </a:solidFill>
              <a:latin typeface="+mn-lt"/>
              <a:sym typeface="Webdings" panose="05030102010509060703" pitchFamily="18" charset="2"/>
            </a:endParaRPr>
          </a:p>
          <a:p>
            <a:pPr>
              <a:lnSpc>
                <a:spcPts val="1440"/>
              </a:lnSpc>
              <a:spcBef>
                <a:spcPts val="200"/>
              </a:spcBef>
            </a:pPr>
            <a:endParaRPr lang="en-GB" sz="1600" b="0" noProof="0" dirty="0">
              <a:solidFill>
                <a:schemeClr val="bg1"/>
              </a:solidFill>
              <a:latin typeface="+mn-lt"/>
              <a:sym typeface="Webdings" panose="05030102010509060703" pitchFamily="18" charset="2"/>
            </a:endParaRPr>
          </a:p>
          <a:p>
            <a:pPr>
              <a:lnSpc>
                <a:spcPts val="1440"/>
              </a:lnSpc>
              <a:spcBef>
                <a:spcPts val="200"/>
              </a:spcBef>
            </a:pPr>
            <a:endParaRPr lang="en-GB" sz="1600" b="0" noProof="0" dirty="0">
              <a:solidFill>
                <a:schemeClr val="bg1"/>
              </a:solidFill>
              <a:latin typeface="+mn-lt"/>
              <a:sym typeface="Webdings" panose="05030102010509060703" pitchFamily="18" charset="2"/>
            </a:endParaRPr>
          </a:p>
          <a:p>
            <a:pPr>
              <a:lnSpc>
                <a:spcPts val="1440"/>
              </a:lnSpc>
              <a:spcBef>
                <a:spcPts val="200"/>
              </a:spcBef>
            </a:pPr>
            <a:endParaRPr lang="en-GB" sz="1600" b="0" noProof="0" dirty="0">
              <a:solidFill>
                <a:schemeClr val="bg1"/>
              </a:solidFill>
              <a:latin typeface="+mn-lt"/>
              <a:sym typeface="Webdings" panose="05030102010509060703" pitchFamily="18" charset="2"/>
            </a:endParaRPr>
          </a:p>
          <a:p>
            <a:pPr>
              <a:lnSpc>
                <a:spcPts val="1440"/>
              </a:lnSpc>
              <a:spcBef>
                <a:spcPts val="200"/>
              </a:spcBef>
            </a:pPr>
            <a:endParaRPr lang="en-GB" sz="1600" b="0" noProof="0" dirty="0">
              <a:solidFill>
                <a:schemeClr val="bg1"/>
              </a:solidFill>
              <a:latin typeface="+mn-lt"/>
              <a:sym typeface="Webdings" panose="05030102010509060703" pitchFamily="18" charset="2"/>
            </a:endParaRPr>
          </a:p>
          <a:p>
            <a:pPr>
              <a:lnSpc>
                <a:spcPts val="1440"/>
              </a:lnSpc>
              <a:spcBef>
                <a:spcPts val="200"/>
              </a:spcBef>
            </a:pPr>
            <a:endParaRPr lang="en-GB" sz="1600" b="0" noProof="0" dirty="0">
              <a:solidFill>
                <a:schemeClr val="bg1"/>
              </a:solidFill>
              <a:latin typeface="+mn-lt"/>
              <a:sym typeface="Webdings" panose="05030102010509060703" pitchFamily="18" charset="2"/>
            </a:endParaRPr>
          </a:p>
          <a:p>
            <a:pPr>
              <a:lnSpc>
                <a:spcPts val="1440"/>
              </a:lnSpc>
              <a:spcBef>
                <a:spcPts val="200"/>
              </a:spcBef>
            </a:pPr>
            <a:r>
              <a:rPr lang="en-GB" sz="1200" b="0" noProof="0" dirty="0">
                <a:solidFill>
                  <a:schemeClr val="bg1"/>
                </a:solidFill>
                <a:latin typeface="+mn-lt"/>
                <a:sym typeface="Webdings" panose="05030102010509060703" pitchFamily="18" charset="2"/>
              </a:rPr>
              <a:t></a:t>
            </a:r>
            <a:r>
              <a:rPr lang="en-GB" sz="1200" b="0" noProof="0" dirty="0">
                <a:solidFill>
                  <a:schemeClr val="bg1"/>
                </a:solidFill>
                <a:latin typeface="+mn-lt"/>
              </a:rPr>
              <a:t> +49 421 20153–0</a:t>
            </a:r>
          </a:p>
          <a:p>
            <a:pPr>
              <a:lnSpc>
                <a:spcPts val="1440"/>
              </a:lnSpc>
              <a:spcBef>
                <a:spcPts val="200"/>
              </a:spcBef>
            </a:pPr>
            <a:r>
              <a:rPr lang="en-GB" sz="1200" b="0" noProof="0" dirty="0">
                <a:solidFill>
                  <a:schemeClr val="bg1"/>
                </a:solidFill>
                <a:latin typeface="+mn-lt"/>
              </a:rPr>
              <a:t>www.contact-software.com</a:t>
            </a:r>
          </a:p>
          <a:p>
            <a:endParaRPr lang="en-GB" noProof="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12248" y="6282809"/>
            <a:ext cx="25138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energizing great minds</a:t>
            </a:r>
          </a:p>
        </p:txBody>
      </p:sp>
    </p:spTree>
    <p:extLst>
      <p:ext uri="{BB962C8B-B14F-4D97-AF65-F5344CB8AC3E}">
        <p14:creationId xmlns:p14="http://schemas.microsoft.com/office/powerpoint/2010/main" val="3980024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879ff80bc78f5aa122642c75d45f5fb38b3432d"/>
</p:tagLst>
</file>

<file path=ppt/theme/theme1.xml><?xml version="1.0" encoding="utf-8"?>
<a:theme xmlns:a="http://schemas.openxmlformats.org/drawingml/2006/main" name="Bulletpoints">
  <a:themeElements>
    <a:clrScheme name="CONTACT">
      <a:dk1>
        <a:srgbClr val="003254"/>
      </a:dk1>
      <a:lt1>
        <a:srgbClr val="FFFFFF"/>
      </a:lt1>
      <a:dk2>
        <a:srgbClr val="565656"/>
      </a:dk2>
      <a:lt2>
        <a:srgbClr val="EBEBEB"/>
      </a:lt2>
      <a:accent1>
        <a:srgbClr val="0080C5"/>
      </a:accent1>
      <a:accent2>
        <a:srgbClr val="28BDD6"/>
      </a:accent2>
      <a:accent3>
        <a:srgbClr val="FCB900"/>
      </a:accent3>
      <a:accent4>
        <a:srgbClr val="92C108"/>
      </a:accent4>
      <a:accent5>
        <a:srgbClr val="E30759"/>
      </a:accent5>
      <a:accent6>
        <a:srgbClr val="F29100"/>
      </a:accent6>
      <a:hlink>
        <a:srgbClr val="28BDD6"/>
      </a:hlink>
      <a:folHlink>
        <a:srgbClr val="003253"/>
      </a:folHlink>
    </a:clrScheme>
    <a:fontScheme name="CONTACT Source Sans Pro">
      <a:majorFont>
        <a:latin typeface="Source Sans Pro Semibold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alpha val="90000"/>
          </a:schemeClr>
        </a:solidFill>
        <a:ln>
          <a:noFill/>
        </a:ln>
      </a:spPr>
      <a:bodyPr vert="vert270" wrap="square" lIns="252000" tIns="252000" rIns="252000" bIns="648000" rtlCol="0" anchor="t" anchorCtr="0">
        <a:noAutofit/>
      </a:bodyPr>
      <a:lstStyle>
        <a:defPPr>
          <a:defRPr sz="2300" dirty="0">
            <a:solidFill>
              <a:srgbClr val="FFFFFF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707E87"/>
    </a:custClr>
    <a:custClr name="Custom Color 2">
      <a:srgbClr val="A9B2B7"/>
    </a:custClr>
    <a:custClr name="Custom Color 3">
      <a:srgbClr val="D4D8DB"/>
    </a:custClr>
    <a:custClr name="Custom Color 4">
      <a:srgbClr val="F18E00"/>
    </a:custClr>
    <a:custClr name="Custom Color 5">
      <a:srgbClr val="CE578D"/>
    </a:custClr>
    <a:custClr name="Custom Color 6">
      <a:srgbClr val="E39FBE"/>
    </a:custClr>
    <a:custClr name="Custom Color 7">
      <a:srgbClr val="48BAC2"/>
    </a:custClr>
    <a:custClr name="Custom Color 8">
      <a:srgbClr val="B8E1E1"/>
    </a:custClr>
  </a:custClrLst>
  <a:extLst>
    <a:ext uri="{05A4C25C-085E-4340-85A3-A5531E510DB2}">
      <thm15:themeFamily xmlns:thm15="http://schemas.microsoft.com/office/thememl/2012/main" name="D006034-CONTACTFolienvorlage-ae_1.pptx" id="{E8AB2B5B-B9C3-4E42-8928-D199A5D4142F}" vid="{5F28DBB5-A5B5-4DD2-BC41-BE70BD349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D006034-CONTACTFolienvorlage-ae_1</Template>
  <TotalTime>81</TotalTime>
  <Words>496</Words>
  <Application>Microsoft Office PowerPoint</Application>
  <PresentationFormat>Widescreen</PresentationFormat>
  <Paragraphs>88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Segoe UI Semibold</vt:lpstr>
      <vt:lpstr>Source Sans Pro Semibold</vt:lpstr>
      <vt:lpstr>Source Sans Pro</vt:lpstr>
      <vt:lpstr>Source Sans Pro Light</vt:lpstr>
      <vt:lpstr>Source Sans Pro Black</vt:lpstr>
      <vt:lpstr>Calibri</vt:lpstr>
      <vt:lpstr>Symbol</vt:lpstr>
      <vt:lpstr>Wingdings</vt:lpstr>
      <vt:lpstr>Bulletpoints</vt:lpstr>
      <vt:lpstr>PowerPoint Presentation</vt:lpstr>
      <vt:lpstr>CONTACT Elements Data Flow</vt:lpstr>
      <vt:lpstr>Minimum CPU sizing</vt:lpstr>
      <vt:lpstr>Minimum RAM sizing</vt:lpstr>
      <vt:lpstr>Conversion server</vt:lpstr>
      <vt:lpstr>Storage sizing</vt:lpstr>
      <vt:lpstr>Software compatibility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Pröhl</dc:creator>
  <cp:lastModifiedBy>Fabien Visentin</cp:lastModifiedBy>
  <cp:revision>24</cp:revision>
  <cp:lastPrinted>2017-05-30T10:00:49Z</cp:lastPrinted>
  <dcterms:created xsi:type="dcterms:W3CDTF">2017-11-30T07:48:20Z</dcterms:created>
  <dcterms:modified xsi:type="dcterms:W3CDTF">2022-10-19T11:21:14Z</dcterms:modified>
</cp:coreProperties>
</file>