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7" r:id="rId3"/>
    <p:sldId id="275" r:id="rId4"/>
    <p:sldId id="288" r:id="rId5"/>
    <p:sldId id="276" r:id="rId6"/>
    <p:sldId id="289" r:id="rId7"/>
    <p:sldId id="277" r:id="rId8"/>
    <p:sldId id="278" r:id="rId9"/>
    <p:sldId id="290" r:id="rId10"/>
    <p:sldId id="291" r:id="rId11"/>
    <p:sldId id="279" r:id="rId12"/>
    <p:sldId id="280" r:id="rId13"/>
    <p:sldId id="281" r:id="rId14"/>
    <p:sldId id="282" r:id="rId15"/>
    <p:sldId id="283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96E5D-F261-4996-A077-C8503C237F19}" v="123" dt="2023-08-11T05:38:45.18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>
        <p:scale>
          <a:sx n="50" d="100"/>
          <a:sy n="50" d="100"/>
        </p:scale>
        <p:origin x="179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7079E-8C48-40DB-8BAC-C742C8AD7E7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25AB9B-94B3-4ADE-8EBD-5434C828ABEC}">
      <dgm:prSet phldrT="[Text]"/>
      <dgm:spPr/>
      <dgm:t>
        <a:bodyPr/>
        <a:lstStyle/>
        <a:p>
          <a:r>
            <a:rPr lang="en-US"/>
            <a:t>Spec Maintain IN YPU20 For FG/SFG</a:t>
          </a:r>
        </a:p>
      </dgm:t>
    </dgm:pt>
    <dgm:pt modelId="{A6232B2B-F905-41C6-A85F-14941E9A2067}" type="parTrans" cxnId="{7E94F889-74AC-4FE9-92B9-2A6F7D03A06C}">
      <dgm:prSet/>
      <dgm:spPr/>
      <dgm:t>
        <a:bodyPr/>
        <a:lstStyle/>
        <a:p>
          <a:endParaRPr lang="en-US"/>
        </a:p>
      </dgm:t>
    </dgm:pt>
    <dgm:pt modelId="{0508C6C4-6AA9-4291-BADA-E93561B145C4}" type="sibTrans" cxnId="{7E94F889-74AC-4FE9-92B9-2A6F7D03A06C}">
      <dgm:prSet/>
      <dgm:spPr/>
      <dgm:t>
        <a:bodyPr/>
        <a:lstStyle/>
        <a:p>
          <a:endParaRPr lang="en-US"/>
        </a:p>
      </dgm:t>
    </dgm:pt>
    <dgm:pt modelId="{85D48ADF-7067-4BFA-8CBA-8D689F2A81FA}">
      <dgm:prSet phldrT="[Text]"/>
      <dgm:spPr/>
      <dgm:t>
        <a:bodyPr/>
        <a:lstStyle/>
        <a:p>
          <a:r>
            <a:rPr lang="en-US"/>
            <a:t>Output Of YPU20 Comes in YPR36</a:t>
          </a:r>
        </a:p>
      </dgm:t>
    </dgm:pt>
    <dgm:pt modelId="{31CC9187-C80C-4F20-BBE8-14C790AE218B}" type="parTrans" cxnId="{014242AA-DF02-4F89-8F68-84BE741E2B0B}">
      <dgm:prSet/>
      <dgm:spPr/>
      <dgm:t>
        <a:bodyPr/>
        <a:lstStyle/>
        <a:p>
          <a:endParaRPr lang="en-US"/>
        </a:p>
      </dgm:t>
    </dgm:pt>
    <dgm:pt modelId="{481C7859-F038-47CC-AC23-FFFAB2661E13}" type="sibTrans" cxnId="{014242AA-DF02-4F89-8F68-84BE741E2B0B}">
      <dgm:prSet/>
      <dgm:spPr/>
      <dgm:t>
        <a:bodyPr/>
        <a:lstStyle/>
        <a:p>
          <a:endParaRPr lang="en-US"/>
        </a:p>
      </dgm:t>
    </dgm:pt>
    <dgm:pt modelId="{7C2041E1-E1B6-4437-B011-56BAD2BF1A77}">
      <dgm:prSet phldrT="[Text]"/>
      <dgm:spPr/>
      <dgm:t>
        <a:bodyPr/>
        <a:lstStyle/>
        <a:p>
          <a:r>
            <a:rPr lang="en-US"/>
            <a:t>Weight Manually Maintain In YPU25</a:t>
          </a:r>
        </a:p>
      </dgm:t>
    </dgm:pt>
    <dgm:pt modelId="{1D976C76-242B-48FD-A31F-A567144992C6}" type="parTrans" cxnId="{CE16320D-B0A4-4B93-9E8C-7338054F10C3}">
      <dgm:prSet/>
      <dgm:spPr/>
      <dgm:t>
        <a:bodyPr/>
        <a:lstStyle/>
        <a:p>
          <a:endParaRPr lang="en-US"/>
        </a:p>
      </dgm:t>
    </dgm:pt>
    <dgm:pt modelId="{0166CB4D-D182-4741-BA19-4AC7C46B2A57}" type="sibTrans" cxnId="{CE16320D-B0A4-4B93-9E8C-7338054F10C3}">
      <dgm:prSet/>
      <dgm:spPr/>
      <dgm:t>
        <a:bodyPr/>
        <a:lstStyle/>
        <a:p>
          <a:endParaRPr lang="en-US"/>
        </a:p>
      </dgm:t>
    </dgm:pt>
    <dgm:pt modelId="{78B4DDC8-1E60-4969-B838-B6625039DB83}" type="pres">
      <dgm:prSet presAssocID="{67E7079E-8C48-40DB-8BAC-C742C8AD7E7C}" presName="CompostProcess" presStyleCnt="0">
        <dgm:presLayoutVars>
          <dgm:dir/>
          <dgm:resizeHandles val="exact"/>
        </dgm:presLayoutVars>
      </dgm:prSet>
      <dgm:spPr/>
    </dgm:pt>
    <dgm:pt modelId="{910F31D8-8457-41FE-B427-417D0B67880A}" type="pres">
      <dgm:prSet presAssocID="{67E7079E-8C48-40DB-8BAC-C742C8AD7E7C}" presName="arrow" presStyleLbl="bgShp" presStyleIdx="0" presStyleCnt="1"/>
      <dgm:spPr/>
    </dgm:pt>
    <dgm:pt modelId="{C5D5A9A8-51D1-46C1-9B8B-217A97C8ACCB}" type="pres">
      <dgm:prSet presAssocID="{67E7079E-8C48-40DB-8BAC-C742C8AD7E7C}" presName="linearProcess" presStyleCnt="0"/>
      <dgm:spPr/>
    </dgm:pt>
    <dgm:pt modelId="{7C8ECF64-175B-485E-BF0F-081B209429E1}" type="pres">
      <dgm:prSet presAssocID="{3F25AB9B-94B3-4ADE-8EBD-5434C828ABEC}" presName="textNode" presStyleLbl="node1" presStyleIdx="0" presStyleCnt="3">
        <dgm:presLayoutVars>
          <dgm:bulletEnabled val="1"/>
        </dgm:presLayoutVars>
      </dgm:prSet>
      <dgm:spPr/>
    </dgm:pt>
    <dgm:pt modelId="{E71D0521-BFF9-4F43-AD8C-9F27793B6F0B}" type="pres">
      <dgm:prSet presAssocID="{0508C6C4-6AA9-4291-BADA-E93561B145C4}" presName="sibTrans" presStyleCnt="0"/>
      <dgm:spPr/>
    </dgm:pt>
    <dgm:pt modelId="{DAA1AF7F-B589-48A0-B780-C6EB15757C28}" type="pres">
      <dgm:prSet presAssocID="{85D48ADF-7067-4BFA-8CBA-8D689F2A81FA}" presName="textNode" presStyleLbl="node1" presStyleIdx="1" presStyleCnt="3">
        <dgm:presLayoutVars>
          <dgm:bulletEnabled val="1"/>
        </dgm:presLayoutVars>
      </dgm:prSet>
      <dgm:spPr/>
    </dgm:pt>
    <dgm:pt modelId="{4AB7DD7C-FFC5-4DE8-ADE1-34F0A6440276}" type="pres">
      <dgm:prSet presAssocID="{481C7859-F038-47CC-AC23-FFFAB2661E13}" presName="sibTrans" presStyleCnt="0"/>
      <dgm:spPr/>
    </dgm:pt>
    <dgm:pt modelId="{9ED77D6D-DAC7-4E59-A3E4-C20D7859D0E1}" type="pres">
      <dgm:prSet presAssocID="{7C2041E1-E1B6-4437-B011-56BAD2BF1A7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E16320D-B0A4-4B93-9E8C-7338054F10C3}" srcId="{67E7079E-8C48-40DB-8BAC-C742C8AD7E7C}" destId="{7C2041E1-E1B6-4437-B011-56BAD2BF1A77}" srcOrd="2" destOrd="0" parTransId="{1D976C76-242B-48FD-A31F-A567144992C6}" sibTransId="{0166CB4D-D182-4741-BA19-4AC7C46B2A57}"/>
    <dgm:cxn modelId="{64713275-75DD-4263-AC70-FD198C3C8167}" type="presOf" srcId="{85D48ADF-7067-4BFA-8CBA-8D689F2A81FA}" destId="{DAA1AF7F-B589-48A0-B780-C6EB15757C28}" srcOrd="0" destOrd="0" presId="urn:microsoft.com/office/officeart/2005/8/layout/hProcess9"/>
    <dgm:cxn modelId="{81279A58-78F4-4960-819A-85A15ED6C572}" type="presOf" srcId="{3F25AB9B-94B3-4ADE-8EBD-5434C828ABEC}" destId="{7C8ECF64-175B-485E-BF0F-081B209429E1}" srcOrd="0" destOrd="0" presId="urn:microsoft.com/office/officeart/2005/8/layout/hProcess9"/>
    <dgm:cxn modelId="{7E94F889-74AC-4FE9-92B9-2A6F7D03A06C}" srcId="{67E7079E-8C48-40DB-8BAC-C742C8AD7E7C}" destId="{3F25AB9B-94B3-4ADE-8EBD-5434C828ABEC}" srcOrd="0" destOrd="0" parTransId="{A6232B2B-F905-41C6-A85F-14941E9A2067}" sibTransId="{0508C6C4-6AA9-4291-BADA-E93561B145C4}"/>
    <dgm:cxn modelId="{014242AA-DF02-4F89-8F68-84BE741E2B0B}" srcId="{67E7079E-8C48-40DB-8BAC-C742C8AD7E7C}" destId="{85D48ADF-7067-4BFA-8CBA-8D689F2A81FA}" srcOrd="1" destOrd="0" parTransId="{31CC9187-C80C-4F20-BBE8-14C790AE218B}" sibTransId="{481C7859-F038-47CC-AC23-FFFAB2661E13}"/>
    <dgm:cxn modelId="{F25049CB-FED7-4364-A1C6-A42ABFAF4CC6}" type="presOf" srcId="{7C2041E1-E1B6-4437-B011-56BAD2BF1A77}" destId="{9ED77D6D-DAC7-4E59-A3E4-C20D7859D0E1}" srcOrd="0" destOrd="0" presId="urn:microsoft.com/office/officeart/2005/8/layout/hProcess9"/>
    <dgm:cxn modelId="{C1CA2DDC-5208-4E50-9821-E312730BA875}" type="presOf" srcId="{67E7079E-8C48-40DB-8BAC-C742C8AD7E7C}" destId="{78B4DDC8-1E60-4969-B838-B6625039DB83}" srcOrd="0" destOrd="0" presId="urn:microsoft.com/office/officeart/2005/8/layout/hProcess9"/>
    <dgm:cxn modelId="{75666D5E-11C5-4F02-91FD-FF5DF26D3230}" type="presParOf" srcId="{78B4DDC8-1E60-4969-B838-B6625039DB83}" destId="{910F31D8-8457-41FE-B427-417D0B67880A}" srcOrd="0" destOrd="0" presId="urn:microsoft.com/office/officeart/2005/8/layout/hProcess9"/>
    <dgm:cxn modelId="{6BB22789-7F7A-459A-9247-B8C6D454803D}" type="presParOf" srcId="{78B4DDC8-1E60-4969-B838-B6625039DB83}" destId="{C5D5A9A8-51D1-46C1-9B8B-217A97C8ACCB}" srcOrd="1" destOrd="0" presId="urn:microsoft.com/office/officeart/2005/8/layout/hProcess9"/>
    <dgm:cxn modelId="{82DC1136-C91F-4663-B5BA-286A450CDDED}" type="presParOf" srcId="{C5D5A9A8-51D1-46C1-9B8B-217A97C8ACCB}" destId="{7C8ECF64-175B-485E-BF0F-081B209429E1}" srcOrd="0" destOrd="0" presId="urn:microsoft.com/office/officeart/2005/8/layout/hProcess9"/>
    <dgm:cxn modelId="{23292D9F-9BCB-477E-B25F-456F2690816B}" type="presParOf" srcId="{C5D5A9A8-51D1-46C1-9B8B-217A97C8ACCB}" destId="{E71D0521-BFF9-4F43-AD8C-9F27793B6F0B}" srcOrd="1" destOrd="0" presId="urn:microsoft.com/office/officeart/2005/8/layout/hProcess9"/>
    <dgm:cxn modelId="{CB2256B2-FDEB-4E18-BF64-2D3EA2B2A8C9}" type="presParOf" srcId="{C5D5A9A8-51D1-46C1-9B8B-217A97C8ACCB}" destId="{DAA1AF7F-B589-48A0-B780-C6EB15757C28}" srcOrd="2" destOrd="0" presId="urn:microsoft.com/office/officeart/2005/8/layout/hProcess9"/>
    <dgm:cxn modelId="{91D32263-C6DE-44B6-9CE0-0A2B5227693D}" type="presParOf" srcId="{C5D5A9A8-51D1-46C1-9B8B-217A97C8ACCB}" destId="{4AB7DD7C-FFC5-4DE8-ADE1-34F0A6440276}" srcOrd="3" destOrd="0" presId="urn:microsoft.com/office/officeart/2005/8/layout/hProcess9"/>
    <dgm:cxn modelId="{C15C67F2-DAA7-4859-AE3C-D2BC2689E844}" type="presParOf" srcId="{C5D5A9A8-51D1-46C1-9B8B-217A97C8ACCB}" destId="{9ED77D6D-DAC7-4E59-A3E4-C20D7859D0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F31D8-8457-41FE-B427-417D0B67880A}">
      <dsp:nvSpPr>
        <dsp:cNvPr id="0" name=""/>
        <dsp:cNvSpPr/>
      </dsp:nvSpPr>
      <dsp:spPr>
        <a:xfrm>
          <a:off x="447341" y="0"/>
          <a:ext cx="5069871" cy="14033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ECF64-175B-485E-BF0F-081B209429E1}">
      <dsp:nvSpPr>
        <dsp:cNvPr id="0" name=""/>
        <dsp:cNvSpPr/>
      </dsp:nvSpPr>
      <dsp:spPr>
        <a:xfrm>
          <a:off x="202119" y="421005"/>
          <a:ext cx="1789366" cy="56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Spec Maintain IN YPU20 For FG/SFG</a:t>
          </a:r>
        </a:p>
      </dsp:txBody>
      <dsp:txXfrm>
        <a:off x="229521" y="448407"/>
        <a:ext cx="1734562" cy="506536"/>
      </dsp:txXfrm>
    </dsp:sp>
    <dsp:sp modelId="{DAA1AF7F-B589-48A0-B780-C6EB15757C28}">
      <dsp:nvSpPr>
        <dsp:cNvPr id="0" name=""/>
        <dsp:cNvSpPr/>
      </dsp:nvSpPr>
      <dsp:spPr>
        <a:xfrm>
          <a:off x="2087594" y="421005"/>
          <a:ext cx="1789366" cy="56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Output Of YPU20 Comes in YPR36</a:t>
          </a:r>
        </a:p>
      </dsp:txBody>
      <dsp:txXfrm>
        <a:off x="2114996" y="448407"/>
        <a:ext cx="1734562" cy="506536"/>
      </dsp:txXfrm>
    </dsp:sp>
    <dsp:sp modelId="{9ED77D6D-DAC7-4E59-A3E4-C20D7859D0E1}">
      <dsp:nvSpPr>
        <dsp:cNvPr id="0" name=""/>
        <dsp:cNvSpPr/>
      </dsp:nvSpPr>
      <dsp:spPr>
        <a:xfrm>
          <a:off x="3973069" y="421005"/>
          <a:ext cx="1789366" cy="56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Weight Manually Maintain In YPU25</a:t>
          </a:r>
        </a:p>
      </dsp:txBody>
      <dsp:txXfrm>
        <a:off x="4000471" y="448407"/>
        <a:ext cx="1734562" cy="50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0BCD4-E5A3-4D82-8FAA-37F1E21CDBA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EA1AB-15C8-4FD3-B280-49D31768D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0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otes Placeholder">
            <a:extLst>
              <a:ext uri="{FF2B5EF4-FFF2-40B4-BE49-F238E27FC236}">
                <a16:creationId xmlns:a16="http://schemas.microsoft.com/office/drawing/2014/main" id="{BEAC4E6F-F6A7-F68F-7E3D-C85F2BB897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D213E23A-7F24-9D5B-33CA-BC1D9BA58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>
            <a:extLst>
              <a:ext uri="{FF2B5EF4-FFF2-40B4-BE49-F238E27FC236}">
                <a16:creationId xmlns:a16="http://schemas.microsoft.com/office/drawing/2014/main" id="{6A2ED5B9-8B7A-5E33-A53E-833039246B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43A40789-9511-4AC7-F4E9-E1F4C7A521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>
            <a:extLst>
              <a:ext uri="{FF2B5EF4-FFF2-40B4-BE49-F238E27FC236}">
                <a16:creationId xmlns:a16="http://schemas.microsoft.com/office/drawing/2014/main" id="{2E0E3FA4-0352-9AB0-1B4F-A1369D19A6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>
            <a:extLst>
              <a:ext uri="{FF2B5EF4-FFF2-40B4-BE49-F238E27FC236}">
                <a16:creationId xmlns:a16="http://schemas.microsoft.com/office/drawing/2014/main" id="{F0BCF383-DB2A-9832-F844-ADCAFEA8C5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id="{8F5A5702-BF15-0AFA-6928-5065A0E3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>
            <a:extLst>
              <a:ext uri="{FF2B5EF4-FFF2-40B4-BE49-F238E27FC236}">
                <a16:creationId xmlns:a16="http://schemas.microsoft.com/office/drawing/2014/main" id="{1C9EB913-876B-E6CC-B56E-BB5D181A9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id="{349D24D1-1BAB-47B3-E9AD-0D09D0FEBD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BA7C-35AC-37F6-D002-128B9629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3761E-BC2E-4743-6138-08938021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4630-581D-A697-29B0-3F730913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D6F1-2F00-256E-86B0-3588DB33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7D36-6C00-7B2F-3D47-A1E1B09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00FF-5676-834C-ACD6-57AC6C3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83A9F-6C13-B23B-27E1-805A1CA0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00A6-4A0F-FD37-B5E8-11AFE63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3AB5-EEFF-3987-E7EC-B560D45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CE7A-A0AF-AB56-C951-4048AF6C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A6454-D77C-E499-20EE-5299ADEA2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627B-F976-F72F-45E6-55FF65A2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9835-8539-0F09-5BF9-7C9F7809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D429-7A82-048E-F11D-6325F939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74CE-3E45-00BB-6991-093EC63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9E41-7A72-E3B7-9AD7-3B268CFF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3822-3FD1-6B4D-936C-92EBB121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A5A8-0285-F12F-A987-F7D1990F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520A-D2F0-14EE-DE31-8D6D932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A198-B845-DB1B-4E72-1D9FEE8E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126F-C696-29B9-6048-4C5016B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1133-85B0-F734-C815-A1A3A8D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E48E-441C-C897-9ABF-50CD8701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75A-C50F-225B-D04E-97A8AAF8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67F6-8619-6D26-EBB7-6E00E2A0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3EF4-E379-6B42-EAFD-D0F1C72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0DED-1AAB-6AEA-1198-AC261088B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FFED-14B3-1212-D609-AD2F3C37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35091-918E-2CEA-8272-A6931AC5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AAAF-40A4-2BEA-7CCA-CAB2851D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5DC2-85F0-2013-40E6-2EC13821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019A-F672-5D9B-0AB1-A5160549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2AB-B1BA-F2D0-82F0-C80D257D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5BA45-5B02-29C7-EE57-DBFE141E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DB47-C12C-C2BA-4D85-449257BE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1CA8D-B372-C934-4A3C-EE12B5DE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62848-12C8-7C15-3636-00226458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85849-6A9D-9990-A619-A524FFE4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F883A-B5BF-4821-D363-8ECD34AF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8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477-B359-9582-5106-D935F74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4169A-FD5A-E568-FDF5-A18B36FF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5B7DB-D2DE-34B8-2006-FB63C5C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8DAFF-FFE6-6405-0FD5-DE6966DE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2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B75CF-5373-33D5-D506-A2765D0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C6EDA-E3F5-5308-EAA2-2EF1BE8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660E-10C4-9E8C-297A-E47C7726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B89-5D09-8BA6-E332-1E4871B5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FAA3-7470-88F6-4CB1-6940CBD0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AE27-F638-DBC2-61C1-D93B36198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4AB2-19A0-9164-6DC7-24047FC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2D258-703A-74D3-45A7-870E13D0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7643-ED7E-1815-2B89-6479199A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911E-0D2D-4459-24AE-875BB1EC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51C34-8543-8616-B247-F49E47F2E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58E19-6455-B576-BC95-A4203AF3F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71251-65B4-E50B-9EBE-62D8411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7146-6689-0B0C-E1D6-84E2231E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45C7-7B2D-BA59-AB0F-60F2735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C8283-629E-8EF9-1CF6-057C12C8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3C05-6296-781A-3F63-32086B1C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B1B0-3447-B4DC-C844-066EDF01B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52E8-A9F3-4D23-9493-28643FAEAEC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BD0A-713F-9867-B22C-C7E6E4C8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7D02-030A-0F0D-8088-9E742103F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2AC1-0D8A-497A-A271-11FC17EB1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BAB53-99B3-8091-2184-DB40CC779EBA}"/>
              </a:ext>
            </a:extLst>
          </p:cNvPr>
          <p:cNvSpPr/>
          <p:nvPr/>
        </p:nvSpPr>
        <p:spPr>
          <a:xfrm>
            <a:off x="2514600" y="2743200"/>
            <a:ext cx="7162800" cy="1066800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tx1"/>
                </a:solidFill>
              </a:rPr>
              <a:t>BOM maintain process flow</a:t>
            </a:r>
          </a:p>
        </p:txBody>
      </p:sp>
    </p:spTree>
    <p:extLst>
      <p:ext uri="{BB962C8B-B14F-4D97-AF65-F5344CB8AC3E}">
        <p14:creationId xmlns:p14="http://schemas.microsoft.com/office/powerpoint/2010/main" val="111166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C89F41-9B29-52A3-45BC-A29B7403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8" y="949556"/>
            <a:ext cx="11869087" cy="5077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E0D99-D106-25DD-7B44-3895962DB96C}"/>
              </a:ext>
            </a:extLst>
          </p:cNvPr>
          <p:cNvSpPr txBox="1"/>
          <p:nvPr/>
        </p:nvSpPr>
        <p:spPr>
          <a:xfrm>
            <a:off x="601051" y="455721"/>
            <a:ext cx="6539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02 of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B059E-27DC-78AA-B261-D0E244D99FF4}"/>
              </a:ext>
            </a:extLst>
          </p:cNvPr>
          <p:cNvSpPr txBox="1"/>
          <p:nvPr/>
        </p:nvSpPr>
        <p:spPr>
          <a:xfrm>
            <a:off x="4267200" y="159358"/>
            <a:ext cx="61791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Parameter Maintained in YPU20 Length &amp; other value calculated.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659C40-D2EF-C628-DD87-8AEBBA7B5DCB}"/>
              </a:ext>
            </a:extLst>
          </p:cNvPr>
          <p:cNvCxnSpPr/>
          <p:nvPr/>
        </p:nvCxnSpPr>
        <p:spPr>
          <a:xfrm flipH="1">
            <a:off x="3449782" y="831273"/>
            <a:ext cx="2452254" cy="1745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8DF17E-D941-B57B-FD52-F4D1C799B888}"/>
              </a:ext>
            </a:extLst>
          </p:cNvPr>
          <p:cNvCxnSpPr>
            <a:cxnSpLocks/>
          </p:cNvCxnSpPr>
          <p:nvPr/>
        </p:nvCxnSpPr>
        <p:spPr>
          <a:xfrm>
            <a:off x="5902036" y="831273"/>
            <a:ext cx="1238359" cy="113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488AEC-FA1B-4E42-1FBE-AAFF60836091}"/>
              </a:ext>
            </a:extLst>
          </p:cNvPr>
          <p:cNvSpPr txBox="1"/>
          <p:nvPr/>
        </p:nvSpPr>
        <p:spPr>
          <a:xfrm>
            <a:off x="5043054" y="6026727"/>
            <a:ext cx="617912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Calculation part is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385379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2ACFD-9C38-C8CD-5EB7-EE4121C6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8" y="697778"/>
            <a:ext cx="11567163" cy="47609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8F47D-58D8-423C-CEA1-A8C19DF2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8" y="833061"/>
            <a:ext cx="10823243" cy="4362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7D5B1-BEAC-8AC4-E1BE-6DC5BCA357FF}"/>
              </a:ext>
            </a:extLst>
          </p:cNvPr>
          <p:cNvSpPr txBox="1"/>
          <p:nvPr/>
        </p:nvSpPr>
        <p:spPr>
          <a:xfrm>
            <a:off x="1025237" y="45750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03 of 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object 8">
            <a:extLst>
              <a:ext uri="{FF2B5EF4-FFF2-40B4-BE49-F238E27FC236}">
                <a16:creationId xmlns:a16="http://schemas.microsoft.com/office/drawing/2014/main" id="{4AD0F532-E763-301D-E686-3193A97A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100" y="6302111"/>
            <a:ext cx="171043" cy="865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154"/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id="{36C64832-6A60-DF19-4565-3891A395E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046" y="6270550"/>
            <a:ext cx="176133" cy="108491"/>
          </a:xfrm>
          <a:prstGeom prst="rect">
            <a:avLst/>
          </a:prstGeom>
          <a:noFill/>
          <a:ln w="6349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05"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52A79-4021-158D-2701-44151CB5F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55" y="994929"/>
            <a:ext cx="10727282" cy="11766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76DC81-EDF7-D5D5-F481-2FE5558C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99236"/>
              </p:ext>
            </p:extLst>
          </p:nvPr>
        </p:nvGraphicFramePr>
        <p:xfrm>
          <a:off x="514754" y="2359529"/>
          <a:ext cx="6151389" cy="1537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51389">
                  <a:extLst>
                    <a:ext uri="{9D8B030D-6E8A-4147-A177-3AD203B41FA5}">
                      <a16:colId xmlns:a16="http://schemas.microsoft.com/office/drawing/2014/main" val="1792243828"/>
                    </a:ext>
                  </a:extLst>
                </a:gridCol>
              </a:tblGrid>
              <a:tr h="32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u="sng">
                          <a:effectLst/>
                        </a:rPr>
                        <a:t>Drum Squeegee, Inner Liner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7387674"/>
                  </a:ext>
                </a:extLst>
              </a:tr>
              <a:tr h="32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Area = Width * Thickness / 100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1839164"/>
                  </a:ext>
                </a:extLst>
              </a:tr>
              <a:tr h="32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Weight = Area * Length * Sp. Gravity /1000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2864891"/>
                  </a:ext>
                </a:extLst>
              </a:tr>
              <a:tr h="321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Length of drum squeegee/IL/ Ply = (Drum </a:t>
                      </a:r>
                      <a:r>
                        <a:rPr lang="en-IN" sz="1800" dirty="0" err="1">
                          <a:effectLst/>
                        </a:rPr>
                        <a:t>OD+build</a:t>
                      </a: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>
                          <a:effectLst/>
                        </a:rPr>
                        <a:t>up+component</a:t>
                      </a:r>
                      <a:r>
                        <a:rPr lang="en-IN" sz="1800" dirty="0">
                          <a:effectLst/>
                        </a:rPr>
                        <a:t> gauge)*pi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78397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B15469-D1B7-3780-A5F8-62BC930053DF}"/>
              </a:ext>
            </a:extLst>
          </p:cNvPr>
          <p:cNvSpPr txBox="1"/>
          <p:nvPr/>
        </p:nvSpPr>
        <p:spPr>
          <a:xfrm>
            <a:off x="400986" y="133391"/>
            <a:ext cx="617912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*Weight Calculations From Spec – Example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*Sheet 02 of 03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C6F366-63F7-5CA4-7522-8145E0D80F9E}"/>
              </a:ext>
            </a:extLst>
          </p:cNvPr>
          <p:cNvSpPr/>
          <p:nvPr/>
        </p:nvSpPr>
        <p:spPr>
          <a:xfrm>
            <a:off x="6899564" y="469348"/>
            <a:ext cx="872836" cy="525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83D60D-10B0-FBFE-869F-4078A5B5F47F}"/>
              </a:ext>
            </a:extLst>
          </p:cNvPr>
          <p:cNvSpPr/>
          <p:nvPr/>
        </p:nvSpPr>
        <p:spPr>
          <a:xfrm>
            <a:off x="2834324" y="620508"/>
            <a:ext cx="872836" cy="525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373155-ADAD-B770-FEBF-73F0B0F31E45}"/>
              </a:ext>
            </a:extLst>
          </p:cNvPr>
          <p:cNvSpPr/>
          <p:nvPr/>
        </p:nvSpPr>
        <p:spPr>
          <a:xfrm>
            <a:off x="8348433" y="542515"/>
            <a:ext cx="872836" cy="525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3A5882-4260-D586-4D44-488AE0F37A5E}"/>
              </a:ext>
            </a:extLst>
          </p:cNvPr>
          <p:cNvCxnSpPr/>
          <p:nvPr/>
        </p:nvCxnSpPr>
        <p:spPr>
          <a:xfrm flipH="1">
            <a:off x="2618509" y="1246909"/>
            <a:ext cx="652233" cy="755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376C51-C666-CB8F-65E5-F49C4DF596D7}"/>
              </a:ext>
            </a:extLst>
          </p:cNvPr>
          <p:cNvCxnSpPr>
            <a:cxnSpLocks/>
          </p:cNvCxnSpPr>
          <p:nvPr/>
        </p:nvCxnSpPr>
        <p:spPr>
          <a:xfrm>
            <a:off x="8784851" y="1146089"/>
            <a:ext cx="136409" cy="85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35C22-6ACF-8118-EE37-9D7DEB6A33B6}"/>
              </a:ext>
            </a:extLst>
          </p:cNvPr>
          <p:cNvCxnSpPr>
            <a:cxnSpLocks/>
          </p:cNvCxnSpPr>
          <p:nvPr/>
        </p:nvCxnSpPr>
        <p:spPr>
          <a:xfrm>
            <a:off x="7537942" y="994929"/>
            <a:ext cx="553910" cy="84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5FB8D69-BEAA-C9FD-046F-7756865DF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19" y="2697112"/>
            <a:ext cx="4518660" cy="392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8B21B0-A2BF-8A7A-A1BD-67CE3D508C6C}"/>
              </a:ext>
            </a:extLst>
          </p:cNvPr>
          <p:cNvSpPr txBox="1"/>
          <p:nvPr/>
        </p:nvSpPr>
        <p:spPr>
          <a:xfrm>
            <a:off x="4862560" y="463165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Area Calculation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56A10-5FB7-8FDE-5893-3D91EC674CBF}"/>
              </a:ext>
            </a:extLst>
          </p:cNvPr>
          <p:cNvSpPr/>
          <p:nvPr/>
        </p:nvSpPr>
        <p:spPr>
          <a:xfrm>
            <a:off x="9671899" y="3525634"/>
            <a:ext cx="177736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CS03- BOM Display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148BB-5230-71C5-086C-49A50D5AEFEA}"/>
              </a:ext>
            </a:extLst>
          </p:cNvPr>
          <p:cNvSpPr/>
          <p:nvPr/>
        </p:nvSpPr>
        <p:spPr>
          <a:xfrm>
            <a:off x="9628604" y="4935230"/>
            <a:ext cx="177736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YPU20 Screen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738F10D-0160-2CF9-117F-BE625C6D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54947"/>
              </p:ext>
            </p:extLst>
          </p:nvPr>
        </p:nvGraphicFramePr>
        <p:xfrm>
          <a:off x="2989869" y="5038764"/>
          <a:ext cx="3909695" cy="8731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3367341169"/>
                    </a:ext>
                  </a:extLst>
                </a:gridCol>
                <a:gridCol w="1955165">
                  <a:extLst>
                    <a:ext uri="{9D8B030D-6E8A-4147-A177-3AD203B41FA5}">
                      <a16:colId xmlns:a16="http://schemas.microsoft.com/office/drawing/2014/main" val="3139525718"/>
                    </a:ext>
                  </a:extLst>
                </a:gridCol>
              </a:tblGrid>
              <a:tr h="21827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u="sng" dirty="0">
                          <a:effectLst/>
                        </a:rPr>
                        <a:t>Area Calculation Based on Parameter Maintained in YPU20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03288"/>
                  </a:ext>
                </a:extLst>
              </a:tr>
              <a:tr h="218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Thickness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252310"/>
                  </a:ext>
                </a:extLst>
              </a:tr>
              <a:tr h="218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Width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710686"/>
                  </a:ext>
                </a:extLst>
              </a:tr>
              <a:tr h="218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Area = Width * Thickness / 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670 * 0.9 / 100 = 6.030 cm2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8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BF972-4F45-41B9-0AF3-E210DCE1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402" y="214349"/>
            <a:ext cx="5275898" cy="40401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52D2C-D044-7579-94C3-8C37BF78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1699"/>
              </p:ext>
            </p:extLst>
          </p:nvPr>
        </p:nvGraphicFramePr>
        <p:xfrm>
          <a:off x="210502" y="4451057"/>
          <a:ext cx="9728835" cy="2192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7011">
                  <a:extLst>
                    <a:ext uri="{9D8B030D-6E8A-4147-A177-3AD203B41FA5}">
                      <a16:colId xmlns:a16="http://schemas.microsoft.com/office/drawing/2014/main" val="2751451203"/>
                    </a:ext>
                  </a:extLst>
                </a:gridCol>
                <a:gridCol w="3241824">
                  <a:extLst>
                    <a:ext uri="{9D8B030D-6E8A-4147-A177-3AD203B41FA5}">
                      <a16:colId xmlns:a16="http://schemas.microsoft.com/office/drawing/2014/main" val="1657784403"/>
                    </a:ext>
                  </a:extLst>
                </a:gridCol>
              </a:tblGrid>
              <a:tr h="13906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u="sng">
                          <a:effectLst/>
                        </a:rPr>
                        <a:t>Length of drum squeegee/IL/ Ply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00913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Drum OD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610 MM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06853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Build UP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424377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Component Gauge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0.9 MM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127341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Length of drum squeegee/IL/ Ply = (Drum </a:t>
                      </a:r>
                      <a:r>
                        <a:rPr lang="en-IN" sz="1800" dirty="0" err="1">
                          <a:effectLst/>
                        </a:rPr>
                        <a:t>OD+build</a:t>
                      </a:r>
                      <a:r>
                        <a:rPr lang="en-IN" sz="1800" dirty="0">
                          <a:effectLst/>
                        </a:rPr>
                        <a:t> up component gauge)*pi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= (610 +0.9) *3.14= 1918.226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highlight>
                            <a:srgbClr val="FFFF00"/>
                          </a:highlight>
                        </a:rPr>
                        <a:t>Round off = 1921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1429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D4ADC1-AAC9-84EB-736B-AE6E19870FA7}"/>
              </a:ext>
            </a:extLst>
          </p:cNvPr>
          <p:cNvSpPr txBox="1"/>
          <p:nvPr/>
        </p:nvSpPr>
        <p:spPr>
          <a:xfrm>
            <a:off x="838200" y="3837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Length of drum squeegee/IL/ Ply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urved Connector 68">
            <a:extLst>
              <a:ext uri="{FF2B5EF4-FFF2-40B4-BE49-F238E27FC236}">
                <a16:creationId xmlns:a16="http://schemas.microsoft.com/office/drawing/2014/main" id="{F339F9C7-1982-C929-AF4D-3C187A09B060}"/>
              </a:ext>
            </a:extLst>
          </p:cNvPr>
          <p:cNvCxnSpPr>
            <a:cxnSpLocks/>
          </p:cNvCxnSpPr>
          <p:nvPr/>
        </p:nvCxnSpPr>
        <p:spPr>
          <a:xfrm rot="5400000">
            <a:off x="6838950" y="3282633"/>
            <a:ext cx="2197418" cy="762317"/>
          </a:xfrm>
          <a:prstGeom prst="curvedConnector3">
            <a:avLst>
              <a:gd name="adj1" fmla="val 534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0B25B-3C40-1BB5-C4A4-0BE14380C3E5}"/>
              </a:ext>
            </a:extLst>
          </p:cNvPr>
          <p:cNvSpPr txBox="1"/>
          <p:nvPr/>
        </p:nvSpPr>
        <p:spPr>
          <a:xfrm>
            <a:off x="580571" y="90805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Weight Calculation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96C8-0C5B-71F2-D571-B0683212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71" y="511627"/>
            <a:ext cx="6889248" cy="3247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7F6A65-EA5A-D119-5B82-CA0178BBED38}"/>
              </a:ext>
            </a:extLst>
          </p:cNvPr>
          <p:cNvSpPr/>
          <p:nvPr/>
        </p:nvSpPr>
        <p:spPr>
          <a:xfrm>
            <a:off x="7909424" y="1896880"/>
            <a:ext cx="119189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YPU20 Screen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13F32A-06CB-F2A0-CE40-AF641A25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19547"/>
              </p:ext>
            </p:extLst>
          </p:nvPr>
        </p:nvGraphicFramePr>
        <p:xfrm>
          <a:off x="1325380" y="4155622"/>
          <a:ext cx="6584044" cy="1797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1487">
                  <a:extLst>
                    <a:ext uri="{9D8B030D-6E8A-4147-A177-3AD203B41FA5}">
                      <a16:colId xmlns:a16="http://schemas.microsoft.com/office/drawing/2014/main" val="2107611302"/>
                    </a:ext>
                  </a:extLst>
                </a:gridCol>
                <a:gridCol w="3292557">
                  <a:extLst>
                    <a:ext uri="{9D8B030D-6E8A-4147-A177-3AD203B41FA5}">
                      <a16:colId xmlns:a16="http://schemas.microsoft.com/office/drawing/2014/main" val="3605462085"/>
                    </a:ext>
                  </a:extLst>
                </a:gridCol>
              </a:tblGrid>
              <a:tr h="24417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u="sng">
                          <a:effectLst/>
                        </a:rPr>
                        <a:t>Weight  Calculation Based on Parameter Maintained in YPU20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48815"/>
                  </a:ext>
                </a:extLst>
              </a:tr>
              <a:tr h="24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Area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6.030 cm2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991111"/>
                  </a:ext>
                </a:extLst>
              </a:tr>
              <a:tr h="24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Length of drum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1921 mm  &amp; 19.21 cm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234117"/>
                  </a:ext>
                </a:extLst>
              </a:tr>
              <a:tr h="24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Specific Gravity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1.172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561762"/>
                  </a:ext>
                </a:extLst>
              </a:tr>
              <a:tr h="644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Weight = Area * Length * Sp. Gravity /1000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6.030 * 19.21 *1.172 /1000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= </a:t>
                      </a:r>
                      <a:r>
                        <a:rPr lang="en-IN" sz="1800" dirty="0">
                          <a:effectLst/>
                          <a:highlight>
                            <a:srgbClr val="FFFF00"/>
                          </a:highlight>
                        </a:rPr>
                        <a:t>1.3567 kg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71686"/>
                  </a:ext>
                </a:extLst>
              </a:tr>
            </a:tbl>
          </a:graphicData>
        </a:graphic>
      </p:graphicFrame>
      <p:cxnSp>
        <p:nvCxnSpPr>
          <p:cNvPr id="10" name="Curved Connector 69">
            <a:extLst>
              <a:ext uri="{FF2B5EF4-FFF2-40B4-BE49-F238E27FC236}">
                <a16:creationId xmlns:a16="http://schemas.microsoft.com/office/drawing/2014/main" id="{F6C18182-8D5D-7953-6439-054DE158F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7716" y="3378654"/>
            <a:ext cx="2119085" cy="1816553"/>
          </a:xfrm>
          <a:prstGeom prst="curvedConnector3">
            <a:avLst>
              <a:gd name="adj1" fmla="val -849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014E-A55B-0DCF-FBCA-60962E66B38B}"/>
              </a:ext>
            </a:extLst>
          </p:cNvPr>
          <p:cNvSpPr txBox="1"/>
          <p:nvPr/>
        </p:nvSpPr>
        <p:spPr>
          <a:xfrm>
            <a:off x="391885" y="29845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Calculation for FG code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54825-17CB-D13A-AF2D-8709EC146B2F}"/>
              </a:ext>
            </a:extLst>
          </p:cNvPr>
          <p:cNvSpPr txBox="1"/>
          <p:nvPr/>
        </p:nvSpPr>
        <p:spPr>
          <a:xfrm>
            <a:off x="1088571" y="67400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Weight of Tyre – 52.245 Kg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B27CE-EA76-F54F-5B0B-A4A258CA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5" y="1721471"/>
            <a:ext cx="10890976" cy="41568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88D08C-E68A-B974-02A6-3E7A8DB8F1E2}"/>
              </a:ext>
            </a:extLst>
          </p:cNvPr>
          <p:cNvSpPr/>
          <p:nvPr/>
        </p:nvSpPr>
        <p:spPr>
          <a:xfrm>
            <a:off x="8460966" y="2259737"/>
            <a:ext cx="119189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YPR36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A7881-2927-BD94-EFDF-BA48B9D4E103}"/>
              </a:ext>
            </a:extLst>
          </p:cNvPr>
          <p:cNvSpPr txBox="1"/>
          <p:nvPr/>
        </p:nvSpPr>
        <p:spPr>
          <a:xfrm>
            <a:off x="493486" y="115814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01 of 03</a:t>
            </a:r>
          </a:p>
        </p:txBody>
      </p:sp>
    </p:spTree>
    <p:extLst>
      <p:ext uri="{BB962C8B-B14F-4D97-AF65-F5344CB8AC3E}">
        <p14:creationId xmlns:p14="http://schemas.microsoft.com/office/powerpoint/2010/main" val="329194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F90A0-D63C-8271-81B0-69437D203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38806"/>
              </p:ext>
            </p:extLst>
          </p:nvPr>
        </p:nvGraphicFramePr>
        <p:xfrm>
          <a:off x="577306" y="1507649"/>
          <a:ext cx="5725160" cy="720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17865659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93507006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351722550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648654594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 -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Table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Program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36376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YPU25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Update the Product Weight &amp; Production Figure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YPA_Product_wt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SAPMYP_TYRE_WEIGHT_PROD_V2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674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E1F0D4-6A1D-0137-5AB5-8E362628A4CD}"/>
              </a:ext>
            </a:extLst>
          </p:cNvPr>
          <p:cNvSpPr txBox="1"/>
          <p:nvPr/>
        </p:nvSpPr>
        <p:spPr>
          <a:xfrm>
            <a:off x="1045027" y="2061766"/>
            <a:ext cx="8258629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Parameter in YPU20 weight is calculated it shows In YPR36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weight has to Maintain for same Period IN YPU25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E76E9-4DA2-E042-0E85-93C79627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66" y="3132636"/>
            <a:ext cx="5997077" cy="3626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AC9DB5-5F62-BBBE-3FEE-1A1DBAC89328}"/>
              </a:ext>
            </a:extLst>
          </p:cNvPr>
          <p:cNvSpPr/>
          <p:nvPr/>
        </p:nvSpPr>
        <p:spPr>
          <a:xfrm>
            <a:off x="5500052" y="4175625"/>
            <a:ext cx="119189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YPU25 Screen</a:t>
            </a:r>
          </a:p>
        </p:txBody>
      </p:sp>
    </p:spTree>
    <p:extLst>
      <p:ext uri="{BB962C8B-B14F-4D97-AF65-F5344CB8AC3E}">
        <p14:creationId xmlns:p14="http://schemas.microsoft.com/office/powerpoint/2010/main" val="23793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3FB898-2E99-E9F6-B763-F43A300C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29" y="953317"/>
            <a:ext cx="5627685" cy="42176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C01EF8-A702-6B09-B28C-CC988101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953317"/>
            <a:ext cx="4956175" cy="44869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79B803-EAC0-E58D-6950-72526F3C8632}"/>
              </a:ext>
            </a:extLst>
          </p:cNvPr>
          <p:cNvCxnSpPr>
            <a:cxnSpLocks/>
          </p:cNvCxnSpPr>
          <p:nvPr/>
        </p:nvCxnSpPr>
        <p:spPr>
          <a:xfrm flipH="1">
            <a:off x="3140983" y="1378132"/>
            <a:ext cx="503609" cy="61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320786-17F3-BDFC-02ED-E58B38C2BB83}"/>
              </a:ext>
            </a:extLst>
          </p:cNvPr>
          <p:cNvCxnSpPr>
            <a:cxnSpLocks/>
          </p:cNvCxnSpPr>
          <p:nvPr/>
        </p:nvCxnSpPr>
        <p:spPr>
          <a:xfrm flipH="1">
            <a:off x="1776412" y="1301922"/>
            <a:ext cx="1868180" cy="11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F43F95-534F-7C02-132B-95DD9B48CDE6}"/>
              </a:ext>
            </a:extLst>
          </p:cNvPr>
          <p:cNvSpPr/>
          <p:nvPr/>
        </p:nvSpPr>
        <p:spPr>
          <a:xfrm>
            <a:off x="3644592" y="922333"/>
            <a:ext cx="2896825" cy="42481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 Material and click on Add/edit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78F67-3B78-A3A4-54B1-F56C252E7A98}"/>
              </a:ext>
            </a:extLst>
          </p:cNvPr>
          <p:cNvSpPr/>
          <p:nvPr/>
        </p:nvSpPr>
        <p:spPr>
          <a:xfrm>
            <a:off x="4688226" y="3151505"/>
            <a:ext cx="1191895" cy="27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YPU25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655F4-8327-4B41-E3CB-686AC6D5DE79}"/>
              </a:ext>
            </a:extLst>
          </p:cNvPr>
          <p:cNvSpPr txBox="1"/>
          <p:nvPr/>
        </p:nvSpPr>
        <p:spPr>
          <a:xfrm>
            <a:off x="636586" y="5278583"/>
            <a:ext cx="6096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-  Weight Maintain is one Time activity after Maintain Manual weight in YPU25, it will be keep updating on daily basis through the background job, weight will be Updated in TABLE </a:t>
            </a:r>
            <a:r>
              <a:rPr lang="en-IN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YPA_PRODUCT_WEIGHT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1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166ED1-90C7-A43B-7E56-C54681DA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745"/>
              </p:ext>
            </p:extLst>
          </p:nvPr>
        </p:nvGraphicFramePr>
        <p:xfrm>
          <a:off x="1162367" y="1346676"/>
          <a:ext cx="10343833" cy="36063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711169">
                  <a:extLst>
                    <a:ext uri="{9D8B030D-6E8A-4147-A177-3AD203B41FA5}">
                      <a16:colId xmlns:a16="http://schemas.microsoft.com/office/drawing/2014/main" val="3221389446"/>
                    </a:ext>
                  </a:extLst>
                </a:gridCol>
                <a:gridCol w="2184332">
                  <a:extLst>
                    <a:ext uri="{9D8B030D-6E8A-4147-A177-3AD203B41FA5}">
                      <a16:colId xmlns:a16="http://schemas.microsoft.com/office/drawing/2014/main" val="1266174193"/>
                    </a:ext>
                  </a:extLst>
                </a:gridCol>
                <a:gridCol w="3448332">
                  <a:extLst>
                    <a:ext uri="{9D8B030D-6E8A-4147-A177-3AD203B41FA5}">
                      <a16:colId xmlns:a16="http://schemas.microsoft.com/office/drawing/2014/main" val="1603012208"/>
                    </a:ext>
                  </a:extLst>
                </a:gridCol>
              </a:tblGrid>
              <a:tr h="424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Job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Variant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Program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4254466"/>
                  </a:ext>
                </a:extLst>
              </a:tr>
              <a:tr h="59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PRODUCT WEIGHT UPDATION -AP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AP WT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YPA_PRODUCT_WT_UPD_BG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1438245"/>
                  </a:ext>
                </a:extLst>
              </a:tr>
              <a:tr h="59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PRODUCT WEIGHT UPDATION -BARODA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BARODA WT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YPA_PRODUCT_WT_UPD_BG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8283520"/>
                  </a:ext>
                </a:extLst>
              </a:tr>
              <a:tr h="59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PRODUCT WEIGHT UPDATION -CHENNAI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CHENNAI WT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YPA_PRODUCT_WT_UPD_BG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24450378"/>
                  </a:ext>
                </a:extLst>
              </a:tr>
              <a:tr h="59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PRODUCT WEIGHT UPDATION -KALAMAS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KALAM WT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YPA_PRODUCT_WT_UPD_BG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0658581"/>
                  </a:ext>
                </a:extLst>
              </a:tr>
              <a:tr h="805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 PRODUCT WEIGHT UPDATION -PERAMBR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PERAMBRA WT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YPA_PRODUCT_WT_UPD_BG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752056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39168BD-28DA-1975-7022-FCBEDFBF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60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2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8C0981B-6C20-5F7D-CEA8-31E5ED2492B1}"/>
              </a:ext>
            </a:extLst>
          </p:cNvPr>
          <p:cNvCxnSpPr>
            <a:cxnSpLocks/>
          </p:cNvCxnSpPr>
          <p:nvPr/>
        </p:nvCxnSpPr>
        <p:spPr>
          <a:xfrm>
            <a:off x="1451426" y="2191657"/>
            <a:ext cx="8238314" cy="2248497"/>
          </a:xfrm>
          <a:prstGeom prst="bentConnector4">
            <a:avLst>
              <a:gd name="adj1" fmla="val 65114"/>
              <a:gd name="adj2" fmla="val 9790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4A73E3D-3719-B60A-757E-C8691E25DA16}"/>
              </a:ext>
            </a:extLst>
          </p:cNvPr>
          <p:cNvSpPr/>
          <p:nvPr/>
        </p:nvSpPr>
        <p:spPr>
          <a:xfrm>
            <a:off x="1311726" y="2109106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2C61062-9142-BA46-CE6B-80331D3B3735}"/>
              </a:ext>
            </a:extLst>
          </p:cNvPr>
          <p:cNvSpPr/>
          <p:nvPr/>
        </p:nvSpPr>
        <p:spPr>
          <a:xfrm>
            <a:off x="939979" y="779579"/>
            <a:ext cx="1752600" cy="1116350"/>
          </a:xfrm>
          <a:prstGeom prst="wedgeRoundRectCallo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Bom maintained in Standard  T code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65C45EE-4F2B-FE96-4747-591F4D9E5800}"/>
              </a:ext>
            </a:extLst>
          </p:cNvPr>
          <p:cNvSpPr/>
          <p:nvPr/>
        </p:nvSpPr>
        <p:spPr>
          <a:xfrm>
            <a:off x="714826" y="2602774"/>
            <a:ext cx="1752600" cy="1116350"/>
          </a:xfrm>
          <a:prstGeom prst="wedgeRoundRectCallout">
            <a:avLst>
              <a:gd name="adj1" fmla="val 52044"/>
              <a:gd name="adj2" fmla="val -76941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Spec Maintained for FG And SFg in Custom T Code- YPU20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A1C57F0-1E19-ECFC-BA12-2A3B8B0F44B7}"/>
              </a:ext>
            </a:extLst>
          </p:cNvPr>
          <p:cNvSpPr/>
          <p:nvPr/>
        </p:nvSpPr>
        <p:spPr>
          <a:xfrm>
            <a:off x="3058883" y="779266"/>
            <a:ext cx="3040923" cy="1198900"/>
          </a:xfrm>
          <a:prstGeom prst="wedgeRoundRectCallout">
            <a:avLst>
              <a:gd name="adj1" fmla="val -28273"/>
              <a:gd name="adj2" fmla="val 61453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Based On spec Maintained in YPU20 – Spec for tyre Will come IN YPR36 ‘which will used on shopfloor for Tyre manufacturing’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1D789EB-F56E-8B9E-AB18-EB995A780968}"/>
              </a:ext>
            </a:extLst>
          </p:cNvPr>
          <p:cNvSpPr/>
          <p:nvPr/>
        </p:nvSpPr>
        <p:spPr>
          <a:xfrm>
            <a:off x="2698749" y="2545178"/>
            <a:ext cx="3719103" cy="1116350"/>
          </a:xfrm>
          <a:prstGeom prst="wedgeRoundRectCallout">
            <a:avLst>
              <a:gd name="adj1" fmla="val 34654"/>
              <a:gd name="adj2" fmla="val -6394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Based On spec Maintained IN YPU20 RM requirement and </a:t>
            </a:r>
            <a:r>
              <a:rPr lang="en-US" sz="1600" dirty="0" err="1">
                <a:solidFill>
                  <a:schemeClr val="tx1"/>
                </a:solidFill>
              </a:rPr>
              <a:t>sfg</a:t>
            </a:r>
            <a:r>
              <a:rPr lang="en-US" sz="1600" dirty="0">
                <a:solidFill>
                  <a:schemeClr val="tx1"/>
                </a:solidFill>
              </a:rPr>
              <a:t> Qty will Update In BOM ( BOM has to Manual Trigger once Spec is Maintained 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4F5285A-45F7-F63B-6C04-E625040D2CE7}"/>
              </a:ext>
            </a:extLst>
          </p:cNvPr>
          <p:cNvSpPr/>
          <p:nvPr/>
        </p:nvSpPr>
        <p:spPr>
          <a:xfrm>
            <a:off x="6803397" y="757332"/>
            <a:ext cx="2304144" cy="1116350"/>
          </a:xfrm>
          <a:prstGeom prst="wedgeRoundRectCallout">
            <a:avLst>
              <a:gd name="adj1" fmla="val -41689"/>
              <a:gd name="adj2" fmla="val 7537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Based On Spec Maintained In YPU20 product weight is </a:t>
            </a:r>
            <a:r>
              <a:rPr lang="en-IN" sz="1600">
                <a:solidFill>
                  <a:schemeClr val="tx1"/>
                </a:solidFill>
              </a:rPr>
              <a:t>Calculated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4DC1567-E9C2-1490-0DBC-315AE185FD40}"/>
              </a:ext>
            </a:extLst>
          </p:cNvPr>
          <p:cNvSpPr/>
          <p:nvPr/>
        </p:nvSpPr>
        <p:spPr>
          <a:xfrm>
            <a:off x="7553335" y="2173534"/>
            <a:ext cx="2177322" cy="1116350"/>
          </a:xfrm>
          <a:prstGeom prst="wedgeRoundRectCallout">
            <a:avLst>
              <a:gd name="adj1" fmla="val -75321"/>
              <a:gd name="adj2" fmla="val 47061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If Any change Done In Spec Then weight for Product will also 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9FDBC56-4D14-5A07-E70F-528BFFFFB3C7}"/>
              </a:ext>
            </a:extLst>
          </p:cNvPr>
          <p:cNvSpPr/>
          <p:nvPr/>
        </p:nvSpPr>
        <p:spPr>
          <a:xfrm>
            <a:off x="4365597" y="4856307"/>
            <a:ext cx="3542081" cy="1213354"/>
          </a:xfrm>
          <a:prstGeom prst="wedgeRoundRectCallout">
            <a:avLst>
              <a:gd name="adj1" fmla="val 44147"/>
              <a:gd name="adj2" fmla="val -76314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Weight Of </a:t>
            </a:r>
            <a:r>
              <a:rPr lang="en-IN" sz="1600" dirty="0" err="1">
                <a:solidFill>
                  <a:schemeClr val="tx1"/>
                </a:solidFill>
              </a:rPr>
              <a:t>Fg</a:t>
            </a:r>
            <a:r>
              <a:rPr lang="en-IN" sz="1600" dirty="0">
                <a:solidFill>
                  <a:schemeClr val="tx1"/>
                </a:solidFill>
              </a:rPr>
              <a:t> good Keep Changing Based On spec –  weight of </a:t>
            </a:r>
            <a:r>
              <a:rPr lang="en-IN" sz="1600" dirty="0" err="1">
                <a:solidFill>
                  <a:schemeClr val="tx1"/>
                </a:solidFill>
              </a:rPr>
              <a:t>Fg</a:t>
            </a:r>
            <a:r>
              <a:rPr lang="en-IN" sz="1600" dirty="0">
                <a:solidFill>
                  <a:schemeClr val="tx1"/>
                </a:solidFill>
              </a:rPr>
              <a:t> code update in Custom table day wise through Background Jobs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7D456C6D-AE12-6F1F-2F78-B6CA55111852}"/>
              </a:ext>
            </a:extLst>
          </p:cNvPr>
          <p:cNvSpPr/>
          <p:nvPr/>
        </p:nvSpPr>
        <p:spPr>
          <a:xfrm>
            <a:off x="9268600" y="4718361"/>
            <a:ext cx="2177322" cy="1116350"/>
          </a:xfrm>
          <a:prstGeom prst="wedgeRoundRectCallout">
            <a:avLst>
              <a:gd name="adj1" fmla="val -35325"/>
              <a:gd name="adj2" fmla="val -6865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schemeClr val="tx1"/>
                </a:solidFill>
              </a:rPr>
              <a:t>Weight can Be Maintained manually by using Custom T-code – YPU25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0B9BF-3A5C-9114-1F74-DC512D975C21}"/>
              </a:ext>
            </a:extLst>
          </p:cNvPr>
          <p:cNvSpPr/>
          <p:nvPr/>
        </p:nvSpPr>
        <p:spPr>
          <a:xfrm>
            <a:off x="2461343" y="2109106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927137-D206-BC64-3582-CF43363D6811}"/>
              </a:ext>
            </a:extLst>
          </p:cNvPr>
          <p:cNvSpPr/>
          <p:nvPr/>
        </p:nvSpPr>
        <p:spPr>
          <a:xfrm>
            <a:off x="3514632" y="2135264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48DE03-538B-D489-F62E-76014F69BB66}"/>
              </a:ext>
            </a:extLst>
          </p:cNvPr>
          <p:cNvSpPr/>
          <p:nvPr/>
        </p:nvSpPr>
        <p:spPr>
          <a:xfrm>
            <a:off x="5717538" y="2088259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1B936-1AD4-2620-B93F-0DB7BB730310}"/>
              </a:ext>
            </a:extLst>
          </p:cNvPr>
          <p:cNvSpPr/>
          <p:nvPr/>
        </p:nvSpPr>
        <p:spPr>
          <a:xfrm>
            <a:off x="6663697" y="2130555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553678-3ABE-86F0-87D0-F67A3FBE4EC0}"/>
              </a:ext>
            </a:extLst>
          </p:cNvPr>
          <p:cNvSpPr/>
          <p:nvPr/>
        </p:nvSpPr>
        <p:spPr>
          <a:xfrm>
            <a:off x="6663697" y="3231061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F4F48A-0485-8730-5C05-B90455C57465}"/>
              </a:ext>
            </a:extLst>
          </p:cNvPr>
          <p:cNvSpPr/>
          <p:nvPr/>
        </p:nvSpPr>
        <p:spPr>
          <a:xfrm>
            <a:off x="7628278" y="4282812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27A170-36B8-E8FB-9335-5DB9DE96C577}"/>
              </a:ext>
            </a:extLst>
          </p:cNvPr>
          <p:cNvSpPr/>
          <p:nvPr/>
        </p:nvSpPr>
        <p:spPr>
          <a:xfrm>
            <a:off x="9484935" y="4308789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90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FDA0874-8DBA-6565-9B93-0EB8F6108B11}"/>
              </a:ext>
            </a:extLst>
          </p:cNvPr>
          <p:cNvSpPr/>
          <p:nvPr/>
        </p:nvSpPr>
        <p:spPr>
          <a:xfrm>
            <a:off x="524326" y="483506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657E8713-A390-7492-4B39-B24CB398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76476"/>
              </p:ext>
            </p:extLst>
          </p:nvPr>
        </p:nvGraphicFramePr>
        <p:xfrm>
          <a:off x="1046163" y="767141"/>
          <a:ext cx="2344737" cy="1127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3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T-Code</a:t>
                      </a:r>
                      <a:endParaRPr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b="0" u="sng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Description</a:t>
                      </a:r>
                      <a:endParaRPr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CS01</a:t>
                      </a:r>
                      <a:endParaRPr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Create</a:t>
                      </a:r>
                      <a:endParaRPr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CS02</a:t>
                      </a:r>
                      <a:endParaRPr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</a:t>
                      </a:r>
                      <a:endParaRPr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CS03</a:t>
                      </a:r>
                      <a:endParaRPr sz="1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Display</a:t>
                      </a:r>
                      <a:endParaRPr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2309C3-41CA-0A2F-00CB-AAB493E3BF5B}"/>
              </a:ext>
            </a:extLst>
          </p:cNvPr>
          <p:cNvSpPr txBox="1"/>
          <p:nvPr/>
        </p:nvSpPr>
        <p:spPr>
          <a:xfrm>
            <a:off x="-417002" y="397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u="sng" dirty="0">
                <a:solidFill>
                  <a:schemeClr val="tx1"/>
                </a:solidFill>
              </a:rPr>
              <a:t>Bom maintained in Standard  T code </a:t>
            </a:r>
            <a:endParaRPr lang="en-US" sz="1800" b="1" u="sng" dirty="0">
              <a:solidFill>
                <a:schemeClr val="tx1"/>
              </a:solidFill>
            </a:endParaRPr>
          </a:p>
        </p:txBody>
      </p:sp>
      <p:sp>
        <p:nvSpPr>
          <p:cNvPr id="13" name="object 24">
            <a:extLst>
              <a:ext uri="{FF2B5EF4-FFF2-40B4-BE49-F238E27FC236}">
                <a16:creationId xmlns:a16="http://schemas.microsoft.com/office/drawing/2014/main" id="{2917FF41-2FA8-CA4F-98E0-F6B8B9C4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269" y="181353"/>
            <a:ext cx="7209405" cy="242849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CB781AA-59ED-9707-08D4-C4B1DD5EB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269" y="2687638"/>
            <a:ext cx="7209405" cy="377255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906BF-151A-D086-767A-34FF22552C4E}"/>
              </a:ext>
            </a:extLst>
          </p:cNvPr>
          <p:cNvSpPr txBox="1"/>
          <p:nvPr/>
        </p:nvSpPr>
        <p:spPr>
          <a:xfrm>
            <a:off x="524326" y="3567965"/>
            <a:ext cx="6241142" cy="680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9000"/>
              </a:lnSpc>
            </a:pPr>
            <a:r>
              <a:rPr lang="en-US" altLang="en-US" sz="1800" u="sng" dirty="0">
                <a:cs typeface="Calibri" panose="020F0502020204030204" pitchFamily="34" charset="0"/>
              </a:rPr>
              <a:t>Manual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Component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Qty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has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to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Maintain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Here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at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the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time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of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New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u="sng" dirty="0">
                <a:cs typeface="Calibri" panose="020F0502020204030204" pitchFamily="34" charset="0"/>
              </a:rPr>
              <a:t>BOM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D85135-0E5C-14F7-56D9-9C3C1C39B8F3}"/>
              </a:ext>
            </a:extLst>
          </p:cNvPr>
          <p:cNvCxnSpPr/>
          <p:nvPr/>
        </p:nvCxnSpPr>
        <p:spPr>
          <a:xfrm>
            <a:off x="1959429" y="4078514"/>
            <a:ext cx="4806039" cy="362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595D8-4BED-26D8-031D-D312E607FC27}"/>
              </a:ext>
            </a:extLst>
          </p:cNvPr>
          <p:cNvSpPr/>
          <p:nvPr/>
        </p:nvSpPr>
        <p:spPr>
          <a:xfrm>
            <a:off x="8801102" y="681445"/>
            <a:ext cx="172175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A4DFA-BD0A-5DCD-B960-2F010B64DE3B}"/>
              </a:ext>
            </a:extLst>
          </p:cNvPr>
          <p:cNvSpPr/>
          <p:nvPr/>
        </p:nvSpPr>
        <p:spPr>
          <a:xfrm>
            <a:off x="8977656" y="3383299"/>
            <a:ext cx="172175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7E2DC3CC-6844-37DE-87E6-8E9A4813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7" y="208642"/>
            <a:ext cx="5936343" cy="2586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BAE80-69E8-297C-8830-0B01BDF271B8}"/>
              </a:ext>
            </a:extLst>
          </p:cNvPr>
          <p:cNvSpPr/>
          <p:nvPr/>
        </p:nvSpPr>
        <p:spPr>
          <a:xfrm>
            <a:off x="3677559" y="629137"/>
            <a:ext cx="1721755" cy="415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03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BC88CBA-7CB6-A510-AEBA-DAF78D5D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7" y="2917372"/>
            <a:ext cx="5936343" cy="230777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B398C-00F0-1FA0-8D9D-2CC30B814713}"/>
              </a:ext>
            </a:extLst>
          </p:cNvPr>
          <p:cNvSpPr/>
          <p:nvPr/>
        </p:nvSpPr>
        <p:spPr>
          <a:xfrm>
            <a:off x="3677559" y="3429000"/>
            <a:ext cx="1721755" cy="415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04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B799AE4-072E-12CE-39D8-8CBD5148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7792"/>
            <a:ext cx="5730875" cy="2586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0C9F8-7E77-0FE3-3E86-CB984881FE19}"/>
              </a:ext>
            </a:extLst>
          </p:cNvPr>
          <p:cNvSpPr/>
          <p:nvPr/>
        </p:nvSpPr>
        <p:spPr>
          <a:xfrm>
            <a:off x="9097739" y="590617"/>
            <a:ext cx="1721755" cy="415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05</a:t>
            </a:r>
          </a:p>
        </p:txBody>
      </p:sp>
    </p:spTree>
    <p:extLst>
      <p:ext uri="{BB962C8B-B14F-4D97-AF65-F5344CB8AC3E}">
        <p14:creationId xmlns:p14="http://schemas.microsoft.com/office/powerpoint/2010/main" val="20510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4CF2928-5E94-53F0-B023-7DD60E96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58338"/>
              </p:ext>
            </p:extLst>
          </p:nvPr>
        </p:nvGraphicFramePr>
        <p:xfrm>
          <a:off x="803726" y="852838"/>
          <a:ext cx="7295246" cy="1226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0474">
                  <a:extLst>
                    <a:ext uri="{9D8B030D-6E8A-4147-A177-3AD203B41FA5}">
                      <a16:colId xmlns:a16="http://schemas.microsoft.com/office/drawing/2014/main" val="3685873701"/>
                    </a:ext>
                  </a:extLst>
                </a:gridCol>
                <a:gridCol w="1856676">
                  <a:extLst>
                    <a:ext uri="{9D8B030D-6E8A-4147-A177-3AD203B41FA5}">
                      <a16:colId xmlns:a16="http://schemas.microsoft.com/office/drawing/2014/main" val="319132138"/>
                    </a:ext>
                  </a:extLst>
                </a:gridCol>
                <a:gridCol w="1549255">
                  <a:extLst>
                    <a:ext uri="{9D8B030D-6E8A-4147-A177-3AD203B41FA5}">
                      <a16:colId xmlns:a16="http://schemas.microsoft.com/office/drawing/2014/main" val="2379924239"/>
                    </a:ext>
                  </a:extLst>
                </a:gridCol>
                <a:gridCol w="2948841">
                  <a:extLst>
                    <a:ext uri="{9D8B030D-6E8A-4147-A177-3AD203B41FA5}">
                      <a16:colId xmlns:a16="http://schemas.microsoft.com/office/drawing/2014/main" val="545933186"/>
                    </a:ext>
                  </a:extLst>
                </a:gridCol>
              </a:tblGrid>
              <a:tr h="126246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 - Code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Table Name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Program name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18049341"/>
                  </a:ext>
                </a:extLst>
              </a:tr>
              <a:tr h="222967"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YPU20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BOM/ Specification Input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YPA_BOM_PARAM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SAPMYP_BOM_MATL_PARM_MAINT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8501926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21A16A4-A717-66BE-5D41-A9158ED4DB80}"/>
              </a:ext>
            </a:extLst>
          </p:cNvPr>
          <p:cNvSpPr/>
          <p:nvPr/>
        </p:nvSpPr>
        <p:spPr>
          <a:xfrm>
            <a:off x="524326" y="483506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3465-86AF-8C5F-4C76-7BB039D32D56}"/>
              </a:ext>
            </a:extLst>
          </p:cNvPr>
          <p:cNvSpPr txBox="1"/>
          <p:nvPr/>
        </p:nvSpPr>
        <p:spPr>
          <a:xfrm>
            <a:off x="664026" y="397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Spec Maintained for FG And SFg in Custom T Code- YPU20</a:t>
            </a:r>
            <a:endParaRPr lang="en-US" b="1" u="sng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9A14F15-24DD-17AE-01A2-4356CCEA4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27675"/>
              </p:ext>
            </p:extLst>
          </p:nvPr>
        </p:nvGraphicFramePr>
        <p:xfrm>
          <a:off x="994636" y="2165355"/>
          <a:ext cx="5964555" cy="140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C651EC6-BEC0-74D6-B14B-F5951D21E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954" y="2713309"/>
            <a:ext cx="5167046" cy="3745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87BA8-3C1C-74A5-667B-DBDCC29E5B1E}"/>
              </a:ext>
            </a:extLst>
          </p:cNvPr>
          <p:cNvSpPr txBox="1"/>
          <p:nvPr/>
        </p:nvSpPr>
        <p:spPr>
          <a:xfrm>
            <a:off x="4242661" y="4816443"/>
            <a:ext cx="2415314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the Parameter Value Component Qty will be Weight / Press spec Report will be Generated in YPR36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56E690-E8B1-3A9E-BBE4-0E60B2CF6292}"/>
              </a:ext>
            </a:extLst>
          </p:cNvPr>
          <p:cNvCxnSpPr>
            <a:cxnSpLocks/>
          </p:cNvCxnSpPr>
          <p:nvPr/>
        </p:nvCxnSpPr>
        <p:spPr>
          <a:xfrm>
            <a:off x="6696798" y="4991100"/>
            <a:ext cx="513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6EE41-6891-0CA3-5270-C22A862A2F6E}"/>
              </a:ext>
            </a:extLst>
          </p:cNvPr>
          <p:cNvSpPr/>
          <p:nvPr/>
        </p:nvSpPr>
        <p:spPr>
          <a:xfrm>
            <a:off x="9909466" y="2867030"/>
            <a:ext cx="172175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Bom Level 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889B7-E9CD-7BD2-248A-D87A9A6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8" y="158749"/>
            <a:ext cx="4779010" cy="360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7738C-7353-7C65-A953-3C92E1973B3D}"/>
              </a:ext>
            </a:extLst>
          </p:cNvPr>
          <p:cNvSpPr txBox="1"/>
          <p:nvPr/>
        </p:nvSpPr>
        <p:spPr>
          <a:xfrm>
            <a:off x="5305282" y="598404"/>
            <a:ext cx="3726872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Parameter Value Component Qty will be Calculated for GT Code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5D5023-4D65-81BE-F0BA-72CE18365AC1}"/>
              </a:ext>
            </a:extLst>
          </p:cNvPr>
          <p:cNvCxnSpPr>
            <a:cxnSpLocks/>
          </p:cNvCxnSpPr>
          <p:nvPr/>
        </p:nvCxnSpPr>
        <p:spPr>
          <a:xfrm flipH="1">
            <a:off x="4059382" y="869985"/>
            <a:ext cx="1245900" cy="77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63D9B8B-6E22-ACA5-8F63-FC48953E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8691"/>
            <a:ext cx="5033241" cy="4047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85FC42-FD44-0996-2EA6-4D4D17D1887F}"/>
              </a:ext>
            </a:extLst>
          </p:cNvPr>
          <p:cNvSpPr txBox="1"/>
          <p:nvPr/>
        </p:nvSpPr>
        <p:spPr>
          <a:xfrm>
            <a:off x="6096000" y="127935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Marked Option ( Green Tyre Component Input)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82BC0-0A94-3DCC-CE08-1C1BF2E23663}"/>
              </a:ext>
            </a:extLst>
          </p:cNvPr>
          <p:cNvSpPr txBox="1"/>
          <p:nvPr/>
        </p:nvSpPr>
        <p:spPr>
          <a:xfrm>
            <a:off x="6131241" y="58902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GT code In Marked Field and Hit Enter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161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D2DFF-4A28-E3EE-B26A-D2A3110D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6" y="576696"/>
            <a:ext cx="496443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52B4F-C205-9D63-EA18-90FA3FB4A794}"/>
              </a:ext>
            </a:extLst>
          </p:cNvPr>
          <p:cNvSpPr txBox="1"/>
          <p:nvPr/>
        </p:nvSpPr>
        <p:spPr>
          <a:xfrm>
            <a:off x="3020291" y="18544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Component to be maintained in Standard Bom</a:t>
            </a: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92DD3-5F80-4B16-E6C3-41E7E7A02340}"/>
              </a:ext>
            </a:extLst>
          </p:cNvPr>
          <p:cNvCxnSpPr>
            <a:stCxn id="6" idx="1"/>
          </p:cNvCxnSpPr>
          <p:nvPr/>
        </p:nvCxnSpPr>
        <p:spPr>
          <a:xfrm flipH="1">
            <a:off x="1870364" y="2116025"/>
            <a:ext cx="1149927" cy="21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A41BA-DFEC-2941-83C4-F0F0182A1352}"/>
              </a:ext>
            </a:extLst>
          </p:cNvPr>
          <p:cNvSpPr/>
          <p:nvPr/>
        </p:nvSpPr>
        <p:spPr>
          <a:xfrm>
            <a:off x="524326" y="483506"/>
            <a:ext cx="279400" cy="1979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F1D-0B41-BCFE-321A-34DD8725740F}"/>
              </a:ext>
            </a:extLst>
          </p:cNvPr>
          <p:cNvSpPr txBox="1"/>
          <p:nvPr/>
        </p:nvSpPr>
        <p:spPr>
          <a:xfrm>
            <a:off x="-887684" y="397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Output of YPU20 Output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F65B1A-B9D7-8B7E-D6C6-71B41B5F3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96259"/>
              </p:ext>
            </p:extLst>
          </p:nvPr>
        </p:nvGraphicFramePr>
        <p:xfrm>
          <a:off x="961271" y="767142"/>
          <a:ext cx="8376691" cy="11447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30556">
                  <a:extLst>
                    <a:ext uri="{9D8B030D-6E8A-4147-A177-3AD203B41FA5}">
                      <a16:colId xmlns:a16="http://schemas.microsoft.com/office/drawing/2014/main" val="3296066527"/>
                    </a:ext>
                  </a:extLst>
                </a:gridCol>
                <a:gridCol w="2134073">
                  <a:extLst>
                    <a:ext uri="{9D8B030D-6E8A-4147-A177-3AD203B41FA5}">
                      <a16:colId xmlns:a16="http://schemas.microsoft.com/office/drawing/2014/main" val="2240995145"/>
                    </a:ext>
                  </a:extLst>
                </a:gridCol>
                <a:gridCol w="1788426">
                  <a:extLst>
                    <a:ext uri="{9D8B030D-6E8A-4147-A177-3AD203B41FA5}">
                      <a16:colId xmlns:a16="http://schemas.microsoft.com/office/drawing/2014/main" val="3261216357"/>
                    </a:ext>
                  </a:extLst>
                </a:gridCol>
                <a:gridCol w="3423636">
                  <a:extLst>
                    <a:ext uri="{9D8B030D-6E8A-4147-A177-3AD203B41FA5}">
                      <a16:colId xmlns:a16="http://schemas.microsoft.com/office/drawing/2014/main" val="752730559"/>
                    </a:ext>
                  </a:extLst>
                </a:gridCol>
              </a:tblGrid>
              <a:tr h="4558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 - Code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Table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Program 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412259"/>
                  </a:ext>
                </a:extLst>
              </a:tr>
              <a:tr h="688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YPR36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Tyre Manufacturing Specification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YPA_BOM_PARAM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YPCPR13_TYRE_MANUFACTURE_SPEC1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2794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15D8444-6EEE-2078-1191-6735DE04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0" y="2583929"/>
            <a:ext cx="8903165" cy="4002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2866A-68F3-E09A-3464-766EB505B633}"/>
              </a:ext>
            </a:extLst>
          </p:cNvPr>
          <p:cNvSpPr txBox="1"/>
          <p:nvPr/>
        </p:nvSpPr>
        <p:spPr>
          <a:xfrm>
            <a:off x="961270" y="2208377"/>
            <a:ext cx="6539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 01 of 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646250-CB16-9636-2347-76365B29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9" y="530080"/>
            <a:ext cx="9515161" cy="37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783</Words>
  <Application>Microsoft Office PowerPoint</Application>
  <PresentationFormat>Widescreen</PresentationFormat>
  <Paragraphs>147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Parashar</dc:creator>
  <cp:lastModifiedBy>Lokesh Parashar</cp:lastModifiedBy>
  <cp:revision>2</cp:revision>
  <dcterms:created xsi:type="dcterms:W3CDTF">2023-08-11T04:28:53Z</dcterms:created>
  <dcterms:modified xsi:type="dcterms:W3CDTF">2023-08-11T05:40:31Z</dcterms:modified>
</cp:coreProperties>
</file>