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4" r:id="rId2"/>
    <p:sldId id="257" r:id="rId3"/>
    <p:sldId id="258" r:id="rId4"/>
    <p:sldId id="259" r:id="rId5"/>
    <p:sldId id="261" r:id="rId6"/>
    <p:sldId id="262" r:id="rId7"/>
    <p:sldId id="263" r:id="rId8"/>
    <p:sldId id="264" r:id="rId9"/>
    <p:sldId id="265" r:id="rId10"/>
    <p:sldId id="27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41" autoAdjust="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BF930EA-24DD-43AB-8963-21FE4D408BEB}" type="datetimeFigureOut">
              <a:rPr lang="en-IN" smtClean="0"/>
              <a:t>23-12-2022</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BABE97AC-189A-4469-950F-8F516920334B}" type="slidenum">
              <a:rPr lang="en-IN" smtClean="0"/>
              <a:t>‹#›</a:t>
            </a:fld>
            <a:endParaRPr lang="en-IN"/>
          </a:p>
        </p:txBody>
      </p:sp>
    </p:spTree>
    <p:extLst>
      <p:ext uri="{BB962C8B-B14F-4D97-AF65-F5344CB8AC3E}">
        <p14:creationId xmlns:p14="http://schemas.microsoft.com/office/powerpoint/2010/main" val="1257205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F930EA-24DD-43AB-8963-21FE4D408BEB}" type="datetimeFigureOut">
              <a:rPr lang="en-IN" smtClean="0"/>
              <a:t>23-12-2022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BE97AC-189A-4469-950F-8F516920334B}" type="slidenum">
              <a:rPr lang="en-IN" smtClean="0"/>
              <a:t>‹#›</a:t>
            </a:fld>
            <a:endParaRPr lang="en-IN"/>
          </a:p>
        </p:txBody>
      </p:sp>
    </p:spTree>
    <p:extLst>
      <p:ext uri="{BB962C8B-B14F-4D97-AF65-F5344CB8AC3E}">
        <p14:creationId xmlns:p14="http://schemas.microsoft.com/office/powerpoint/2010/main" val="2697758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F930EA-24DD-43AB-8963-21FE4D408BEB}" type="datetimeFigureOut">
              <a:rPr lang="en-IN" smtClean="0"/>
              <a:t>23-12-2022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BE97AC-189A-4469-950F-8F516920334B}" type="slidenum">
              <a:rPr lang="en-IN" smtClean="0"/>
              <a:t>‹#›</a:t>
            </a:fld>
            <a:endParaRPr lang="en-IN"/>
          </a:p>
        </p:txBody>
      </p:sp>
    </p:spTree>
    <p:extLst>
      <p:ext uri="{BB962C8B-B14F-4D97-AF65-F5344CB8AC3E}">
        <p14:creationId xmlns:p14="http://schemas.microsoft.com/office/powerpoint/2010/main" val="257797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F930EA-24DD-43AB-8963-21FE4D408BEB}" type="datetimeFigureOut">
              <a:rPr lang="en-IN" smtClean="0"/>
              <a:t>23-12-2022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BE97AC-189A-4469-950F-8F516920334B}"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319335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F930EA-24DD-43AB-8963-21FE4D408BEB}" type="datetimeFigureOut">
              <a:rPr lang="en-IN" smtClean="0"/>
              <a:t>23-12-2022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BE97AC-189A-4469-950F-8F516920334B}" type="slidenum">
              <a:rPr lang="en-IN" smtClean="0"/>
              <a:t>‹#›</a:t>
            </a:fld>
            <a:endParaRPr lang="en-IN"/>
          </a:p>
        </p:txBody>
      </p:sp>
    </p:spTree>
    <p:extLst>
      <p:ext uri="{BB962C8B-B14F-4D97-AF65-F5344CB8AC3E}">
        <p14:creationId xmlns:p14="http://schemas.microsoft.com/office/powerpoint/2010/main" val="5289057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BF930EA-24DD-43AB-8963-21FE4D408BEB}" type="datetimeFigureOut">
              <a:rPr lang="en-IN" smtClean="0"/>
              <a:t>23-12-2022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ABE97AC-189A-4469-950F-8F516920334B}" type="slidenum">
              <a:rPr lang="en-IN" smtClean="0"/>
              <a:t>‹#›</a:t>
            </a:fld>
            <a:endParaRPr lang="en-IN"/>
          </a:p>
        </p:txBody>
      </p:sp>
    </p:spTree>
    <p:extLst>
      <p:ext uri="{BB962C8B-B14F-4D97-AF65-F5344CB8AC3E}">
        <p14:creationId xmlns:p14="http://schemas.microsoft.com/office/powerpoint/2010/main" val="36338058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BF930EA-24DD-43AB-8963-21FE4D408BEB}" type="datetimeFigureOut">
              <a:rPr lang="en-IN" smtClean="0"/>
              <a:t>23-12-2022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ABE97AC-189A-4469-950F-8F516920334B}" type="slidenum">
              <a:rPr lang="en-IN" smtClean="0"/>
              <a:t>‹#›</a:t>
            </a:fld>
            <a:endParaRPr lang="en-IN"/>
          </a:p>
        </p:txBody>
      </p:sp>
    </p:spTree>
    <p:extLst>
      <p:ext uri="{BB962C8B-B14F-4D97-AF65-F5344CB8AC3E}">
        <p14:creationId xmlns:p14="http://schemas.microsoft.com/office/powerpoint/2010/main" val="15593847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F930EA-24DD-43AB-8963-21FE4D408BEB}" type="datetimeFigureOut">
              <a:rPr lang="en-IN" smtClean="0"/>
              <a:t>23-12-2022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BE97AC-189A-4469-950F-8F516920334B}" type="slidenum">
              <a:rPr lang="en-IN" smtClean="0"/>
              <a:t>‹#›</a:t>
            </a:fld>
            <a:endParaRPr lang="en-IN"/>
          </a:p>
        </p:txBody>
      </p:sp>
    </p:spTree>
    <p:extLst>
      <p:ext uri="{BB962C8B-B14F-4D97-AF65-F5344CB8AC3E}">
        <p14:creationId xmlns:p14="http://schemas.microsoft.com/office/powerpoint/2010/main" val="36284894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F930EA-24DD-43AB-8963-21FE4D408BEB}" type="datetimeFigureOut">
              <a:rPr lang="en-IN" smtClean="0"/>
              <a:t>23-12-2022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BE97AC-189A-4469-950F-8F516920334B}" type="slidenum">
              <a:rPr lang="en-IN" smtClean="0"/>
              <a:t>‹#›</a:t>
            </a:fld>
            <a:endParaRPr lang="en-IN"/>
          </a:p>
        </p:txBody>
      </p:sp>
    </p:spTree>
    <p:extLst>
      <p:ext uri="{BB962C8B-B14F-4D97-AF65-F5344CB8AC3E}">
        <p14:creationId xmlns:p14="http://schemas.microsoft.com/office/powerpoint/2010/main" val="3220499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F930EA-24DD-43AB-8963-21FE4D408BEB}" type="datetimeFigureOut">
              <a:rPr lang="en-IN" smtClean="0"/>
              <a:t>23-12-2022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BE97AC-189A-4469-950F-8F516920334B}" type="slidenum">
              <a:rPr lang="en-IN" smtClean="0"/>
              <a:t>‹#›</a:t>
            </a:fld>
            <a:endParaRPr lang="en-IN"/>
          </a:p>
        </p:txBody>
      </p:sp>
    </p:spTree>
    <p:extLst>
      <p:ext uri="{BB962C8B-B14F-4D97-AF65-F5344CB8AC3E}">
        <p14:creationId xmlns:p14="http://schemas.microsoft.com/office/powerpoint/2010/main" val="1525265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F930EA-24DD-43AB-8963-21FE4D408BEB}" type="datetimeFigureOut">
              <a:rPr lang="en-IN" smtClean="0"/>
              <a:t>23-12-2022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BE97AC-189A-4469-950F-8F516920334B}" type="slidenum">
              <a:rPr lang="en-IN" smtClean="0"/>
              <a:t>‹#›</a:t>
            </a:fld>
            <a:endParaRPr lang="en-IN"/>
          </a:p>
        </p:txBody>
      </p:sp>
    </p:spTree>
    <p:extLst>
      <p:ext uri="{BB962C8B-B14F-4D97-AF65-F5344CB8AC3E}">
        <p14:creationId xmlns:p14="http://schemas.microsoft.com/office/powerpoint/2010/main" val="4058629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F930EA-24DD-43AB-8963-21FE4D408BEB}" type="datetimeFigureOut">
              <a:rPr lang="en-IN" smtClean="0"/>
              <a:t>23-12-2022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BE97AC-189A-4469-950F-8F516920334B}" type="slidenum">
              <a:rPr lang="en-IN" smtClean="0"/>
              <a:t>‹#›</a:t>
            </a:fld>
            <a:endParaRPr lang="en-IN"/>
          </a:p>
        </p:txBody>
      </p:sp>
    </p:spTree>
    <p:extLst>
      <p:ext uri="{BB962C8B-B14F-4D97-AF65-F5344CB8AC3E}">
        <p14:creationId xmlns:p14="http://schemas.microsoft.com/office/powerpoint/2010/main" val="1296744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F930EA-24DD-43AB-8963-21FE4D408BEB}" type="datetimeFigureOut">
              <a:rPr lang="en-IN" smtClean="0"/>
              <a:t>23-12-2022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ABE97AC-189A-4469-950F-8F516920334B}" type="slidenum">
              <a:rPr lang="en-IN" smtClean="0"/>
              <a:t>‹#›</a:t>
            </a:fld>
            <a:endParaRPr lang="en-IN"/>
          </a:p>
        </p:txBody>
      </p:sp>
    </p:spTree>
    <p:extLst>
      <p:ext uri="{BB962C8B-B14F-4D97-AF65-F5344CB8AC3E}">
        <p14:creationId xmlns:p14="http://schemas.microsoft.com/office/powerpoint/2010/main" val="3429085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F930EA-24DD-43AB-8963-21FE4D408BEB}" type="datetimeFigureOut">
              <a:rPr lang="en-IN" smtClean="0"/>
              <a:t>23-12-2022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ABE97AC-189A-4469-950F-8F516920334B}" type="slidenum">
              <a:rPr lang="en-IN" smtClean="0"/>
              <a:t>‹#›</a:t>
            </a:fld>
            <a:endParaRPr lang="en-IN"/>
          </a:p>
        </p:txBody>
      </p:sp>
    </p:spTree>
    <p:extLst>
      <p:ext uri="{BB962C8B-B14F-4D97-AF65-F5344CB8AC3E}">
        <p14:creationId xmlns:p14="http://schemas.microsoft.com/office/powerpoint/2010/main" val="433969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F930EA-24DD-43AB-8963-21FE4D408BEB}" type="datetimeFigureOut">
              <a:rPr lang="en-IN" smtClean="0"/>
              <a:t>23-12-2022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ABE97AC-189A-4469-950F-8F516920334B}" type="slidenum">
              <a:rPr lang="en-IN" smtClean="0"/>
              <a:t>‹#›</a:t>
            </a:fld>
            <a:endParaRPr lang="en-IN"/>
          </a:p>
        </p:txBody>
      </p:sp>
    </p:spTree>
    <p:extLst>
      <p:ext uri="{BB962C8B-B14F-4D97-AF65-F5344CB8AC3E}">
        <p14:creationId xmlns:p14="http://schemas.microsoft.com/office/powerpoint/2010/main" val="825351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F930EA-24DD-43AB-8963-21FE4D408BEB}" type="datetimeFigureOut">
              <a:rPr lang="en-IN" smtClean="0"/>
              <a:t>23-12-2022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BE97AC-189A-4469-950F-8F516920334B}" type="slidenum">
              <a:rPr lang="en-IN" smtClean="0"/>
              <a:t>‹#›</a:t>
            </a:fld>
            <a:endParaRPr lang="en-IN"/>
          </a:p>
        </p:txBody>
      </p:sp>
    </p:spTree>
    <p:extLst>
      <p:ext uri="{BB962C8B-B14F-4D97-AF65-F5344CB8AC3E}">
        <p14:creationId xmlns:p14="http://schemas.microsoft.com/office/powerpoint/2010/main" val="2368699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F930EA-24DD-43AB-8963-21FE4D408BEB}" type="datetimeFigureOut">
              <a:rPr lang="en-IN" smtClean="0"/>
              <a:t>23-12-2022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BE97AC-189A-4469-950F-8F516920334B}" type="slidenum">
              <a:rPr lang="en-IN" smtClean="0"/>
              <a:t>‹#›</a:t>
            </a:fld>
            <a:endParaRPr lang="en-IN"/>
          </a:p>
        </p:txBody>
      </p:sp>
    </p:spTree>
    <p:extLst>
      <p:ext uri="{BB962C8B-B14F-4D97-AF65-F5344CB8AC3E}">
        <p14:creationId xmlns:p14="http://schemas.microsoft.com/office/powerpoint/2010/main" val="2253796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BF930EA-24DD-43AB-8963-21FE4D408BEB}" type="datetimeFigureOut">
              <a:rPr lang="en-IN" smtClean="0"/>
              <a:t>23-12-2022</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ABE97AC-189A-4469-950F-8F516920334B}" type="slidenum">
              <a:rPr lang="en-IN" smtClean="0"/>
              <a:t>‹#›</a:t>
            </a:fld>
            <a:endParaRPr lang="en-IN"/>
          </a:p>
        </p:txBody>
      </p:sp>
    </p:spTree>
    <p:extLst>
      <p:ext uri="{BB962C8B-B14F-4D97-AF65-F5344CB8AC3E}">
        <p14:creationId xmlns:p14="http://schemas.microsoft.com/office/powerpoint/2010/main" val="214051953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ncbi.nlm.nih.gov/pmc/articles/PMC8223067/#b0010" TargetMode="External"/><Relationship Id="rId2" Type="http://schemas.openxmlformats.org/officeDocument/2006/relationships/hyperlink" Target="https://www.ncbi.nlm.nih.gov/pmc/articles/PMC8223067/#b0005"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864B19-8809-C911-606E-9BA85E9DEA89}"/>
              </a:ext>
            </a:extLst>
          </p:cNvPr>
          <p:cNvSpPr txBox="1"/>
          <p:nvPr/>
        </p:nvSpPr>
        <p:spPr>
          <a:xfrm>
            <a:off x="2229492" y="1736064"/>
            <a:ext cx="8876872" cy="1015663"/>
          </a:xfrm>
          <a:prstGeom prst="rect">
            <a:avLst/>
          </a:prstGeom>
          <a:noFill/>
        </p:spPr>
        <p:txBody>
          <a:bodyPr wrap="square" rtlCol="0">
            <a:spAutoFit/>
          </a:bodyPr>
          <a:lstStyle/>
          <a:p>
            <a:r>
              <a:rPr lang="en-IN" sz="6000" dirty="0"/>
              <a:t>FACE MASK DETECTION</a:t>
            </a:r>
          </a:p>
        </p:txBody>
      </p:sp>
    </p:spTree>
    <p:extLst>
      <p:ext uri="{BB962C8B-B14F-4D97-AF65-F5344CB8AC3E}">
        <p14:creationId xmlns:p14="http://schemas.microsoft.com/office/powerpoint/2010/main" val="1673952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BFA57A-1D47-DBED-2CD9-AB60EBD103F3}"/>
              </a:ext>
            </a:extLst>
          </p:cNvPr>
          <p:cNvSpPr txBox="1"/>
          <p:nvPr/>
        </p:nvSpPr>
        <p:spPr>
          <a:xfrm>
            <a:off x="1972638" y="1284270"/>
            <a:ext cx="7787811" cy="1938992"/>
          </a:xfrm>
          <a:prstGeom prst="rect">
            <a:avLst/>
          </a:prstGeom>
          <a:noFill/>
        </p:spPr>
        <p:txBody>
          <a:bodyPr wrap="square" rtlCol="0">
            <a:spAutoFit/>
          </a:bodyPr>
          <a:lstStyle/>
          <a:p>
            <a:pPr algn="ctr"/>
            <a:r>
              <a:rPr lang="en-IN" sz="6000" dirty="0"/>
              <a:t>THE DATASET</a:t>
            </a:r>
          </a:p>
          <a:p>
            <a:r>
              <a:rPr lang="en-IN" sz="3000" dirty="0"/>
              <a:t>This dataset consists of 1376 images,690 images with mask and 686 images without masks.</a:t>
            </a:r>
          </a:p>
        </p:txBody>
      </p:sp>
      <p:pic>
        <p:nvPicPr>
          <p:cNvPr id="4" name="Picture 3">
            <a:extLst>
              <a:ext uri="{FF2B5EF4-FFF2-40B4-BE49-F238E27FC236}">
                <a16:creationId xmlns:a16="http://schemas.microsoft.com/office/drawing/2014/main" id="{7F480F91-76DB-D175-3AD8-24F18D2EF512}"/>
              </a:ext>
            </a:extLst>
          </p:cNvPr>
          <p:cNvPicPr>
            <a:picLocks noChangeAspect="1"/>
          </p:cNvPicPr>
          <p:nvPr/>
        </p:nvPicPr>
        <p:blipFill>
          <a:blip r:embed="rId2"/>
          <a:stretch>
            <a:fillRect/>
          </a:stretch>
        </p:blipFill>
        <p:spPr>
          <a:xfrm>
            <a:off x="2878450" y="3429000"/>
            <a:ext cx="6578938" cy="2590933"/>
          </a:xfrm>
          <a:prstGeom prst="rect">
            <a:avLst/>
          </a:prstGeom>
        </p:spPr>
      </p:pic>
    </p:spTree>
    <p:extLst>
      <p:ext uri="{BB962C8B-B14F-4D97-AF65-F5344CB8AC3E}">
        <p14:creationId xmlns:p14="http://schemas.microsoft.com/office/powerpoint/2010/main" val="79543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C301B-43A1-61E1-AE17-E2F2B5792CBB}"/>
              </a:ext>
            </a:extLst>
          </p:cNvPr>
          <p:cNvSpPr>
            <a:spLocks noGrp="1"/>
          </p:cNvSpPr>
          <p:nvPr>
            <p:ph type="title"/>
          </p:nvPr>
        </p:nvSpPr>
        <p:spPr/>
        <p:txBody>
          <a:bodyPr>
            <a:normAutofit/>
          </a:bodyPr>
          <a:lstStyle/>
          <a:p>
            <a:r>
              <a:rPr lang="en-IN" b="1" u="sng" dirty="0">
                <a:effectLst/>
                <a:uFill>
                  <a:solidFill>
                    <a:srgbClr val="FF0000"/>
                  </a:solidFill>
                </a:uFill>
                <a:latin typeface="Calibri" panose="020F0502020204030204" pitchFamily="34" charset="0"/>
                <a:ea typeface="Calibri" panose="020F0502020204030204" pitchFamily="34" charset="0"/>
              </a:rPr>
              <a:t>DATA PREPROCESSING </a:t>
            </a:r>
            <a:br>
              <a:rPr lang="en-IN" dirty="0">
                <a:effectLst/>
                <a:latin typeface="Calibri" panose="020F0502020204030204" pitchFamily="34" charset="0"/>
                <a:ea typeface="Calibri" panose="020F0502020204030204" pitchFamily="34" charset="0"/>
              </a:rPr>
            </a:br>
            <a:endParaRPr lang="en-IN" dirty="0"/>
          </a:p>
        </p:txBody>
      </p:sp>
      <p:sp>
        <p:nvSpPr>
          <p:cNvPr id="5" name="TextBox 4">
            <a:extLst>
              <a:ext uri="{FF2B5EF4-FFF2-40B4-BE49-F238E27FC236}">
                <a16:creationId xmlns:a16="http://schemas.microsoft.com/office/drawing/2014/main" id="{A338E728-1CBF-A881-3229-50AF1D2F4CFF}"/>
              </a:ext>
            </a:extLst>
          </p:cNvPr>
          <p:cNvSpPr txBox="1"/>
          <p:nvPr/>
        </p:nvSpPr>
        <p:spPr>
          <a:xfrm>
            <a:off x="3041151" y="3246902"/>
            <a:ext cx="6102848" cy="646331"/>
          </a:xfrm>
          <a:prstGeom prst="rect">
            <a:avLst/>
          </a:prstGeom>
          <a:noFill/>
        </p:spPr>
        <p:txBody>
          <a:bodyPr wrap="square">
            <a:spAutoFit/>
          </a:bodyPr>
          <a:lstStyle/>
          <a:p>
            <a:r>
              <a:rPr lang="en-US" dirty="0"/>
              <a:t># Data Preprocessing![pre.png](</a:t>
            </a:r>
            <a:r>
              <a:rPr lang="en-US" dirty="0" err="1"/>
              <a:t>attachment:pre.png</a:t>
            </a:r>
            <a:r>
              <a:rPr lang="en-US" dirty="0"/>
              <a:t>)</a:t>
            </a:r>
            <a:r>
              <a:rPr lang="en-IN" dirty="0"/>
              <a:t># Data </a:t>
            </a:r>
            <a:r>
              <a:rPr lang="en-IN" dirty="0" err="1"/>
              <a:t>Preprocessing</a:t>
            </a:r>
            <a:r>
              <a:rPr lang="en-IN" dirty="0"/>
              <a:t>![pre.png](</a:t>
            </a:r>
            <a:r>
              <a:rPr lang="en-IN" dirty="0" err="1"/>
              <a:t>attachment:pre.png</a:t>
            </a:r>
            <a:r>
              <a:rPr lang="en-IN" dirty="0"/>
              <a:t>)</a:t>
            </a:r>
          </a:p>
        </p:txBody>
      </p:sp>
      <p:pic>
        <p:nvPicPr>
          <p:cNvPr id="9" name="Content Placeholder 8">
            <a:extLst>
              <a:ext uri="{FF2B5EF4-FFF2-40B4-BE49-F238E27FC236}">
                <a16:creationId xmlns:a16="http://schemas.microsoft.com/office/drawing/2014/main" id="{5553E73A-DA08-4AC3-AE47-647014796BCE}"/>
              </a:ext>
            </a:extLst>
          </p:cNvPr>
          <p:cNvPicPr>
            <a:picLocks noGrp="1" noChangeAspect="1"/>
          </p:cNvPicPr>
          <p:nvPr>
            <p:ph idx="1"/>
          </p:nvPr>
        </p:nvPicPr>
        <p:blipFill>
          <a:blip r:embed="rId2"/>
          <a:stretch>
            <a:fillRect/>
          </a:stretch>
        </p:blipFill>
        <p:spPr>
          <a:xfrm>
            <a:off x="1255097" y="2560365"/>
            <a:ext cx="7315576" cy="2019404"/>
          </a:xfrm>
        </p:spPr>
      </p:pic>
    </p:spTree>
    <p:extLst>
      <p:ext uri="{BB962C8B-B14F-4D97-AF65-F5344CB8AC3E}">
        <p14:creationId xmlns:p14="http://schemas.microsoft.com/office/powerpoint/2010/main" val="1977758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FB7B-C443-EE90-04D9-7674F64F8724}"/>
              </a:ext>
            </a:extLst>
          </p:cNvPr>
          <p:cNvSpPr>
            <a:spLocks noGrp="1"/>
          </p:cNvSpPr>
          <p:nvPr>
            <p:ph type="title"/>
          </p:nvPr>
        </p:nvSpPr>
        <p:spPr>
          <a:xfrm>
            <a:off x="1141413" y="618518"/>
            <a:ext cx="9482066" cy="819864"/>
          </a:xfrm>
        </p:spPr>
        <p:txBody>
          <a:bodyPr>
            <a:normAutofit/>
          </a:bodyPr>
          <a:lstStyle/>
          <a:p>
            <a:r>
              <a:rPr lang="en-IN" sz="3200" b="1" dirty="0">
                <a:effectLst/>
                <a:uFill>
                  <a:solidFill>
                    <a:srgbClr val="FF0000"/>
                  </a:solidFill>
                </a:uFill>
                <a:latin typeface="Calibri" panose="020F0502020204030204" pitchFamily="34" charset="0"/>
                <a:ea typeface="Calibri" panose="020F0502020204030204" pitchFamily="34" charset="0"/>
              </a:rPr>
              <a:t>CONVOLUTIONAL NEUTRAL NETWORK ARCHITECTURE</a:t>
            </a:r>
            <a:endParaRPr lang="en-IN" sz="3200" dirty="0"/>
          </a:p>
        </p:txBody>
      </p:sp>
      <p:sp>
        <p:nvSpPr>
          <p:cNvPr id="14" name="Content Placeholder 13">
            <a:extLst>
              <a:ext uri="{FF2B5EF4-FFF2-40B4-BE49-F238E27FC236}">
                <a16:creationId xmlns:a16="http://schemas.microsoft.com/office/drawing/2014/main" id="{5FA76999-DFEF-32C4-B16F-C3948556D31B}"/>
              </a:ext>
            </a:extLst>
          </p:cNvPr>
          <p:cNvSpPr>
            <a:spLocks noGrp="1"/>
          </p:cNvSpPr>
          <p:nvPr>
            <p:ph idx="1"/>
          </p:nvPr>
        </p:nvSpPr>
        <p:spPr/>
        <p:txBody>
          <a:bodyPr/>
          <a:lstStyle/>
          <a:p>
            <a:endParaRPr lang="en-IN"/>
          </a:p>
        </p:txBody>
      </p:sp>
      <p:pic>
        <p:nvPicPr>
          <p:cNvPr id="16" name="Picture 15">
            <a:extLst>
              <a:ext uri="{FF2B5EF4-FFF2-40B4-BE49-F238E27FC236}">
                <a16:creationId xmlns:a16="http://schemas.microsoft.com/office/drawing/2014/main" id="{D55FFC93-0FAF-1177-8AEA-43424343C9BE}"/>
              </a:ext>
            </a:extLst>
          </p:cNvPr>
          <p:cNvPicPr>
            <a:picLocks noChangeAspect="1"/>
          </p:cNvPicPr>
          <p:nvPr/>
        </p:nvPicPr>
        <p:blipFill>
          <a:blip r:embed="rId2"/>
          <a:stretch>
            <a:fillRect/>
          </a:stretch>
        </p:blipFill>
        <p:spPr>
          <a:xfrm>
            <a:off x="1350801" y="2249487"/>
            <a:ext cx="8368551" cy="3309033"/>
          </a:xfrm>
          <a:prstGeom prst="rect">
            <a:avLst/>
          </a:prstGeom>
        </p:spPr>
      </p:pic>
    </p:spTree>
    <p:extLst>
      <p:ext uri="{BB962C8B-B14F-4D97-AF65-F5344CB8AC3E}">
        <p14:creationId xmlns:p14="http://schemas.microsoft.com/office/powerpoint/2010/main" val="190793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77BC7-2421-176E-CD9B-29F999573063}"/>
              </a:ext>
            </a:extLst>
          </p:cNvPr>
          <p:cNvSpPr>
            <a:spLocks noGrp="1"/>
          </p:cNvSpPr>
          <p:nvPr>
            <p:ph type="title"/>
          </p:nvPr>
        </p:nvSpPr>
        <p:spPr>
          <a:xfrm>
            <a:off x="1141413" y="618518"/>
            <a:ext cx="9905998" cy="989744"/>
          </a:xfrm>
        </p:spPr>
        <p:txBody>
          <a:bodyPr/>
          <a:lstStyle/>
          <a:p>
            <a:r>
              <a:rPr lang="en-IN" b="1" dirty="0">
                <a:effectLst/>
                <a:uFill>
                  <a:solidFill>
                    <a:srgbClr val="FF0000"/>
                  </a:solidFill>
                </a:uFill>
                <a:latin typeface="Times New Roman" panose="02020603050405020304" pitchFamily="18" charset="0"/>
                <a:ea typeface="Calibri" panose="020F0502020204030204" pitchFamily="34" charset="0"/>
                <a:cs typeface="Times New Roman" panose="02020603050405020304" pitchFamily="18" charset="0"/>
              </a:rPr>
              <a:t>DETECTING FACES WITHOUT MASK </a:t>
            </a:r>
            <a:endParaRPr lang="en-IN" dirty="0"/>
          </a:p>
        </p:txBody>
      </p:sp>
      <p:sp>
        <p:nvSpPr>
          <p:cNvPr id="3" name="Content Placeholder 2">
            <a:extLst>
              <a:ext uri="{FF2B5EF4-FFF2-40B4-BE49-F238E27FC236}">
                <a16:creationId xmlns:a16="http://schemas.microsoft.com/office/drawing/2014/main" id="{B663556D-C736-B7C2-34E1-7D38FDDF4D93}"/>
              </a:ext>
            </a:extLst>
          </p:cNvPr>
          <p:cNvSpPr>
            <a:spLocks noGrp="1"/>
          </p:cNvSpPr>
          <p:nvPr>
            <p:ph idx="1"/>
          </p:nvPr>
        </p:nvSpPr>
        <p:spPr>
          <a:xfrm flipH="1">
            <a:off x="11047411" y="5619963"/>
            <a:ext cx="45719" cy="171237"/>
          </a:xfrm>
        </p:spPr>
        <p:txBody>
          <a:bodyPr>
            <a:normAutofit fontScale="25000" lnSpcReduction="20000"/>
          </a:bodyPr>
          <a:lstStyle/>
          <a:p>
            <a:endParaRPr lang="en-IN" dirty="0"/>
          </a:p>
        </p:txBody>
      </p:sp>
      <p:pic>
        <p:nvPicPr>
          <p:cNvPr id="5" name="Picture 4">
            <a:extLst>
              <a:ext uri="{FF2B5EF4-FFF2-40B4-BE49-F238E27FC236}">
                <a16:creationId xmlns:a16="http://schemas.microsoft.com/office/drawing/2014/main" id="{4390F4DB-2F53-0393-C3BC-436E6693FD7B}"/>
              </a:ext>
            </a:extLst>
          </p:cNvPr>
          <p:cNvPicPr>
            <a:picLocks noChangeAspect="1"/>
          </p:cNvPicPr>
          <p:nvPr/>
        </p:nvPicPr>
        <p:blipFill>
          <a:blip r:embed="rId2"/>
          <a:stretch>
            <a:fillRect/>
          </a:stretch>
        </p:blipFill>
        <p:spPr>
          <a:xfrm>
            <a:off x="1304131" y="1723368"/>
            <a:ext cx="8600929" cy="3896595"/>
          </a:xfrm>
          <a:prstGeom prst="rect">
            <a:avLst/>
          </a:prstGeom>
        </p:spPr>
      </p:pic>
    </p:spTree>
    <p:extLst>
      <p:ext uri="{BB962C8B-B14F-4D97-AF65-F5344CB8AC3E}">
        <p14:creationId xmlns:p14="http://schemas.microsoft.com/office/powerpoint/2010/main" val="4008200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7781-7409-FE73-A1D4-18D90BDE0E1C}"/>
              </a:ext>
            </a:extLst>
          </p:cNvPr>
          <p:cNvSpPr>
            <a:spLocks noGrp="1"/>
          </p:cNvSpPr>
          <p:nvPr>
            <p:ph type="title"/>
          </p:nvPr>
        </p:nvSpPr>
        <p:spPr/>
        <p:txBody>
          <a:bodyPr>
            <a:normAutofit/>
          </a:bodyPr>
          <a:lstStyle/>
          <a:p>
            <a:r>
              <a:rPr lang="en-IN" b="1" dirty="0">
                <a:effectLst/>
                <a:latin typeface="Times New Roman" panose="02020603050405020304" pitchFamily="18" charset="0"/>
                <a:ea typeface="Times New Roman" panose="02020603050405020304" pitchFamily="18" charset="0"/>
              </a:rPr>
              <a:t>ER Diagram</a:t>
            </a:r>
            <a:endParaRPr lang="en-IN" dirty="0"/>
          </a:p>
        </p:txBody>
      </p:sp>
      <p:pic>
        <p:nvPicPr>
          <p:cNvPr id="4" name="Content Placeholder 3">
            <a:extLst>
              <a:ext uri="{FF2B5EF4-FFF2-40B4-BE49-F238E27FC236}">
                <a16:creationId xmlns:a16="http://schemas.microsoft.com/office/drawing/2014/main" id="{C370B4E6-6BA7-8B36-3370-6CE56DE96A46}"/>
              </a:ext>
            </a:extLst>
          </p:cNvPr>
          <p:cNvPicPr>
            <a:picLocks noGrp="1"/>
          </p:cNvPicPr>
          <p:nvPr>
            <p:ph idx="1"/>
          </p:nvPr>
        </p:nvPicPr>
        <p:blipFill>
          <a:blip r:embed="rId2"/>
          <a:stretch>
            <a:fillRect/>
          </a:stretch>
        </p:blipFill>
        <p:spPr>
          <a:xfrm>
            <a:off x="1141413" y="2097088"/>
            <a:ext cx="8213588" cy="354171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309917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E6FD2-EB35-E1CB-C5A6-FD29131049FC}"/>
              </a:ext>
            </a:extLst>
          </p:cNvPr>
          <p:cNvSpPr>
            <a:spLocks noGrp="1"/>
          </p:cNvSpPr>
          <p:nvPr>
            <p:ph type="title"/>
          </p:nvPr>
        </p:nvSpPr>
        <p:spPr/>
        <p:txBody>
          <a:bodyPr/>
          <a:lstStyle/>
          <a:p>
            <a:r>
              <a:rPr lang="en-IN" dirty="0"/>
              <a:t>DATA FLOW DIAGRAM</a:t>
            </a:r>
          </a:p>
        </p:txBody>
      </p:sp>
      <p:pic>
        <p:nvPicPr>
          <p:cNvPr id="12" name="Content Placeholder 11">
            <a:extLst>
              <a:ext uri="{FF2B5EF4-FFF2-40B4-BE49-F238E27FC236}">
                <a16:creationId xmlns:a16="http://schemas.microsoft.com/office/drawing/2014/main" id="{4510D067-B286-824A-5C53-BF73C2EBF1C7}"/>
              </a:ext>
            </a:extLst>
          </p:cNvPr>
          <p:cNvPicPr>
            <a:picLocks noGrp="1"/>
          </p:cNvPicPr>
          <p:nvPr>
            <p:ph idx="1"/>
          </p:nvPr>
        </p:nvPicPr>
        <p:blipFill>
          <a:blip r:embed="rId2"/>
          <a:stretch>
            <a:fillRect/>
          </a:stretch>
        </p:blipFill>
        <p:spPr>
          <a:xfrm>
            <a:off x="1141413" y="1880278"/>
            <a:ext cx="7591621" cy="421229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985761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EA9F9-1026-82C5-9143-4B1044A938A0}"/>
              </a:ext>
            </a:extLst>
          </p:cNvPr>
          <p:cNvSpPr>
            <a:spLocks noGrp="1"/>
          </p:cNvSpPr>
          <p:nvPr>
            <p:ph type="title"/>
          </p:nvPr>
        </p:nvSpPr>
        <p:spPr/>
        <p:txBody>
          <a:bodyPr>
            <a:normAutofit/>
          </a:bodyPr>
          <a:lstStyle/>
          <a:p>
            <a:r>
              <a:rPr lang="en-IN" b="1" dirty="0">
                <a:effectLst/>
                <a:latin typeface="Times New Roman" panose="02020603050405020304" pitchFamily="18" charset="0"/>
                <a:ea typeface="Times New Roman" panose="02020603050405020304" pitchFamily="18" charset="0"/>
              </a:rPr>
              <a:t>SEQUENCE DIAGRAM   </a:t>
            </a:r>
            <a:br>
              <a:rPr lang="en-IN" b="1" dirty="0">
                <a:effectLst/>
                <a:latin typeface="Times New Roman" panose="02020603050405020304" pitchFamily="18" charset="0"/>
                <a:ea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6627FDB8-D9F5-A174-04C8-AE984903AF69}"/>
              </a:ext>
            </a:extLst>
          </p:cNvPr>
          <p:cNvPicPr>
            <a:picLocks noGrp="1"/>
          </p:cNvPicPr>
          <p:nvPr>
            <p:ph idx="1"/>
          </p:nvPr>
        </p:nvPicPr>
        <p:blipFill>
          <a:blip r:embed="rId2"/>
          <a:stretch>
            <a:fillRect/>
          </a:stretch>
        </p:blipFill>
        <p:spPr>
          <a:xfrm>
            <a:off x="1141412" y="1920714"/>
            <a:ext cx="7591621" cy="369924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842717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8B467-B63A-B223-3C5F-2A402E36D48C}"/>
              </a:ext>
            </a:extLst>
          </p:cNvPr>
          <p:cNvSpPr>
            <a:spLocks noGrp="1"/>
          </p:cNvSpPr>
          <p:nvPr>
            <p:ph type="title"/>
          </p:nvPr>
        </p:nvSpPr>
        <p:spPr/>
        <p:txBody>
          <a:bodyPr/>
          <a:lstStyle/>
          <a:p>
            <a:r>
              <a:rPr lang="en-IN" dirty="0"/>
              <a:t>DEMONSTRATION</a:t>
            </a:r>
          </a:p>
        </p:txBody>
      </p:sp>
      <p:pic>
        <p:nvPicPr>
          <p:cNvPr id="4" name="Content Placeholder 3">
            <a:extLst>
              <a:ext uri="{FF2B5EF4-FFF2-40B4-BE49-F238E27FC236}">
                <a16:creationId xmlns:a16="http://schemas.microsoft.com/office/drawing/2014/main" id="{4A36D207-58A7-D9BE-67B6-8592785C9C88}"/>
              </a:ext>
            </a:extLst>
          </p:cNvPr>
          <p:cNvPicPr>
            <a:picLocks noGrp="1" noChangeAspect="1"/>
          </p:cNvPicPr>
          <p:nvPr>
            <p:ph idx="1"/>
          </p:nvPr>
        </p:nvPicPr>
        <p:blipFill rotWithShape="1">
          <a:blip r:embed="rId2"/>
          <a:srcRect t="1176" b="14118"/>
          <a:stretch/>
        </p:blipFill>
        <p:spPr>
          <a:xfrm>
            <a:off x="1141413" y="1906573"/>
            <a:ext cx="7005994" cy="33381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86030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FA6FC-E261-D0D2-0B21-97036FD69969}"/>
              </a:ext>
            </a:extLst>
          </p:cNvPr>
          <p:cNvSpPr>
            <a:spLocks noGrp="1"/>
          </p:cNvSpPr>
          <p:nvPr>
            <p:ph type="title"/>
          </p:nvPr>
        </p:nvSpPr>
        <p:spPr/>
        <p:txBody>
          <a:bodyPr>
            <a:normAutofit/>
          </a:bodyPr>
          <a:lstStyle/>
          <a:p>
            <a:r>
              <a:rPr lang="en-IN" b="0" i="0" dirty="0">
                <a:effectLst/>
                <a:latin typeface="Cambria" panose="02040503050406030204" pitchFamily="18" charset="0"/>
              </a:rPr>
              <a:t>Conclusion and future scope</a:t>
            </a:r>
            <a:br>
              <a:rPr lang="en-IN" b="0" i="0" dirty="0">
                <a:effectLst/>
                <a:latin typeface="Cambria" panose="02040503050406030204" pitchFamily="18" charset="0"/>
              </a:rPr>
            </a:br>
            <a:endParaRPr lang="en-IN" dirty="0"/>
          </a:p>
        </p:txBody>
      </p:sp>
      <p:sp>
        <p:nvSpPr>
          <p:cNvPr id="3" name="Content Placeholder 2">
            <a:extLst>
              <a:ext uri="{FF2B5EF4-FFF2-40B4-BE49-F238E27FC236}">
                <a16:creationId xmlns:a16="http://schemas.microsoft.com/office/drawing/2014/main" id="{4D826747-C4A4-C25D-691D-1A57635E3892}"/>
              </a:ext>
            </a:extLst>
          </p:cNvPr>
          <p:cNvSpPr>
            <a:spLocks noGrp="1"/>
          </p:cNvSpPr>
          <p:nvPr>
            <p:ph idx="1"/>
          </p:nvPr>
        </p:nvSpPr>
        <p:spPr/>
        <p:txBody>
          <a:bodyPr>
            <a:normAutofit fontScale="25000" lnSpcReduction="20000"/>
          </a:bodyPr>
          <a:lstStyle/>
          <a:p>
            <a:pPr algn="l">
              <a:spcBef>
                <a:spcPts val="2000"/>
              </a:spcBef>
              <a:spcAft>
                <a:spcPts val="2000"/>
              </a:spcAft>
            </a:pPr>
            <a:r>
              <a:rPr lang="en-US" sz="9600" b="0" i="0" dirty="0">
                <a:effectLst/>
                <a:latin typeface="Cambria" panose="02040503050406030204" pitchFamily="18" charset="0"/>
              </a:rPr>
              <a:t>In this work, a deep learning-based approach for detecting masks over faces in public places to curtail the community spread of Coronavirus is presented. The proposed technique efficiently handles occlusions in dense situations by making use of an ensemble of single and two-stage detectors at the pre-processing level. The ensemble approach not only helps in achieving high accuracy but also improves detection speed considerably. Furthermore, the application of transfer learning on pre-trained models with extensive experimentation over an unbiased dataset resulted in a highly robust and low-cost system. The identity detection of faces, violating the mask norms further, increases the utility of the system for public benefits.</a:t>
            </a:r>
          </a:p>
          <a:p>
            <a:endParaRPr lang="en-IN" dirty="0"/>
          </a:p>
        </p:txBody>
      </p:sp>
    </p:spTree>
    <p:extLst>
      <p:ext uri="{BB962C8B-B14F-4D97-AF65-F5344CB8AC3E}">
        <p14:creationId xmlns:p14="http://schemas.microsoft.com/office/powerpoint/2010/main" val="1151340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48D59-5676-1EE8-77A7-89EA70942EDA}"/>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FAFD0F4F-4CDB-8077-113D-E23967D5D5DB}"/>
              </a:ext>
            </a:extLst>
          </p:cNvPr>
          <p:cNvSpPr>
            <a:spLocks noGrp="1"/>
          </p:cNvSpPr>
          <p:nvPr>
            <p:ph idx="1"/>
          </p:nvPr>
        </p:nvSpPr>
        <p:spPr/>
        <p:txBody>
          <a:bodyPr>
            <a:normAutofit fontScale="85000" lnSpcReduction="10000"/>
          </a:bodyPr>
          <a:lstStyle/>
          <a:p>
            <a:r>
              <a:rPr lang="en-US" b="0" i="0" dirty="0">
                <a:effectLst/>
                <a:latin typeface="Cambria" panose="02040503050406030204" pitchFamily="18" charset="0"/>
              </a:rPr>
              <a:t>The 209th report of the world health organization (WHO) published on 16th August 2020 reported that coronavirus disease (COVID-19) caused by acute respiratory syndrome (SARS-CoV2) has globally infected more than 6 Million people and caused over 379,941 deaths worldwide </a:t>
            </a:r>
            <a:r>
              <a:rPr lang="en-US" b="0" i="0" u="sng" dirty="0">
                <a:effectLst/>
                <a:latin typeface="Cambria" panose="02040503050406030204" pitchFamily="18" charset="0"/>
                <a:hlinkClick r:id="rId2">
                  <a:extLst>
                    <a:ext uri="{A12FA001-AC4F-418D-AE19-62706E023703}">
                      <ahyp:hlinkClr xmlns:ahyp="http://schemas.microsoft.com/office/drawing/2018/hyperlinkcolor" val="tx"/>
                    </a:ext>
                  </a:extLst>
                </a:hlinkClick>
              </a:rPr>
              <a:t>[1]</a:t>
            </a:r>
            <a:r>
              <a:rPr lang="en-US" b="0" i="0" dirty="0">
                <a:effectLst/>
                <a:latin typeface="Cambria" panose="02040503050406030204" pitchFamily="18" charset="0"/>
              </a:rPr>
              <a:t>. According to Carissa F. Etienne, Director, Pan American Health Organization (PAHO), the key to control COVID-19 pandemic is to maintain social distancing, improving surveillance and strengthening health systems </a:t>
            </a:r>
            <a:r>
              <a:rPr lang="en-US" b="0" i="0" u="sng" dirty="0">
                <a:effectLst/>
                <a:latin typeface="Cambria" panose="02040503050406030204" pitchFamily="18" charset="0"/>
                <a:hlinkClick r:id="rId3">
                  <a:extLst>
                    <a:ext uri="{A12FA001-AC4F-418D-AE19-62706E023703}">
                      <ahyp:hlinkClr xmlns:ahyp="http://schemas.microsoft.com/office/drawing/2018/hyperlinkcolor" val="tx"/>
                    </a:ext>
                  </a:extLst>
                </a:hlinkClick>
              </a:rPr>
              <a:t>[2]</a:t>
            </a:r>
            <a:r>
              <a:rPr lang="en-US" b="0" i="0" dirty="0">
                <a:effectLst/>
                <a:latin typeface="Cambria" panose="02040503050406030204" pitchFamily="18" charset="0"/>
              </a:rPr>
              <a:t>. Recently, a study on understanding measures to tackle COVID-19 pandemic carried by the researchers at the University of Edinburgh reveals that wearing a face mask or other covering over the nose and mouth cuts the risk of Coronavirus spread by avoiding forward distance travelled by a person’s exhaled breath by more than 90%.</a:t>
            </a:r>
            <a:endParaRPr lang="en-IN" dirty="0"/>
          </a:p>
        </p:txBody>
      </p:sp>
    </p:spTree>
    <p:extLst>
      <p:ext uri="{BB962C8B-B14F-4D97-AF65-F5344CB8AC3E}">
        <p14:creationId xmlns:p14="http://schemas.microsoft.com/office/powerpoint/2010/main" val="1837778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F7612-E143-6DEE-DE88-2F492BEE4913}"/>
              </a:ext>
            </a:extLst>
          </p:cNvPr>
          <p:cNvSpPr>
            <a:spLocks noGrp="1"/>
          </p:cNvSpPr>
          <p:nvPr>
            <p:ph type="title"/>
          </p:nvPr>
        </p:nvSpPr>
        <p:spPr/>
        <p:txBody>
          <a:bodyPr/>
          <a:lstStyle/>
          <a:p>
            <a:r>
              <a:rPr lang="en-US" dirty="0"/>
              <a:t>GOALS</a:t>
            </a:r>
            <a:endParaRPr lang="en-IN" dirty="0"/>
          </a:p>
        </p:txBody>
      </p:sp>
      <p:sp>
        <p:nvSpPr>
          <p:cNvPr id="3" name="Content Placeholder 2">
            <a:extLst>
              <a:ext uri="{FF2B5EF4-FFF2-40B4-BE49-F238E27FC236}">
                <a16:creationId xmlns:a16="http://schemas.microsoft.com/office/drawing/2014/main" id="{6A47D558-C530-2E6B-120D-593E30BA8241}"/>
              </a:ext>
            </a:extLst>
          </p:cNvPr>
          <p:cNvSpPr>
            <a:spLocks noGrp="1"/>
          </p:cNvSpPr>
          <p:nvPr>
            <p:ph idx="1"/>
          </p:nvPr>
        </p:nvSpPr>
        <p:spPr/>
        <p:txBody>
          <a:bodyPr>
            <a:normAutofit fontScale="92500" lnSpcReduction="10000"/>
          </a:bodyPr>
          <a:lstStyle/>
          <a:p>
            <a:r>
              <a:rPr lang="en-US" dirty="0"/>
              <a:t>Mandatory face mask rules are becoming more common in public settings around the world. Experts and scientific evidence support the effectiveness of face masks on reducing the spread of the virus. Therefore, face mask detection has become a crucial computer vision task to help the society. This motivated us to make a cost-effective device that detects whether a person is wearing a face mask using deep learning. Potentially, this model can also be deployed at traffic signals or security cameras to check whether a person is wearing a mask or not. The identity detection of faces, violating the mask norms further, increases the utility of the system for public benefits.</a:t>
            </a:r>
            <a:endParaRPr lang="en-IN" dirty="0"/>
          </a:p>
          <a:p>
            <a:endParaRPr lang="en-IN" dirty="0"/>
          </a:p>
        </p:txBody>
      </p:sp>
    </p:spTree>
    <p:extLst>
      <p:ext uri="{BB962C8B-B14F-4D97-AF65-F5344CB8AC3E}">
        <p14:creationId xmlns:p14="http://schemas.microsoft.com/office/powerpoint/2010/main" val="3743539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7B409-DEE1-1060-A905-E894DEAFCD0E}"/>
              </a:ext>
            </a:extLst>
          </p:cNvPr>
          <p:cNvSpPr>
            <a:spLocks noGrp="1"/>
          </p:cNvSpPr>
          <p:nvPr>
            <p:ph type="title"/>
          </p:nvPr>
        </p:nvSpPr>
        <p:spPr/>
        <p:txBody>
          <a:bodyPr/>
          <a:lstStyle/>
          <a:p>
            <a:r>
              <a:rPr lang="en-US" dirty="0"/>
              <a:t>BENIFITS</a:t>
            </a:r>
            <a:endParaRPr lang="en-IN" dirty="0"/>
          </a:p>
        </p:txBody>
      </p:sp>
      <p:sp>
        <p:nvSpPr>
          <p:cNvPr id="3" name="Content Placeholder 2">
            <a:extLst>
              <a:ext uri="{FF2B5EF4-FFF2-40B4-BE49-F238E27FC236}">
                <a16:creationId xmlns:a16="http://schemas.microsoft.com/office/drawing/2014/main" id="{E0FA1EE6-6B86-2420-7EF6-E352124F9408}"/>
              </a:ext>
            </a:extLst>
          </p:cNvPr>
          <p:cNvSpPr>
            <a:spLocks noGrp="1"/>
          </p:cNvSpPr>
          <p:nvPr>
            <p:ph idx="1"/>
          </p:nvPr>
        </p:nvSpPr>
        <p:spPr/>
        <p:txBody>
          <a:bodyPr/>
          <a:lstStyle/>
          <a:p>
            <a:r>
              <a:rPr lang="en-US" b="0" i="0" dirty="0">
                <a:effectLst/>
                <a:latin typeface="Lato" panose="020F0502020204030203" pitchFamily="34" charset="0"/>
              </a:rPr>
              <a:t>By the development of face mask detection we can detect if the person is wearing a face mask and allow their entry would be of great help to the society. The accuracy of the model will be achieved and the optimization of the model is a continuous process and So we are building a highly accurate solution. We can prevent peoples from Virus Transmission through this System</a:t>
            </a:r>
            <a:endParaRPr lang="en-IN" dirty="0"/>
          </a:p>
        </p:txBody>
      </p:sp>
    </p:spTree>
    <p:extLst>
      <p:ext uri="{BB962C8B-B14F-4D97-AF65-F5344CB8AC3E}">
        <p14:creationId xmlns:p14="http://schemas.microsoft.com/office/powerpoint/2010/main" val="3998509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25B57-EABA-E045-7C3F-F40C4ABD5B6B}"/>
              </a:ext>
            </a:extLst>
          </p:cNvPr>
          <p:cNvSpPr>
            <a:spLocks noGrp="1"/>
          </p:cNvSpPr>
          <p:nvPr>
            <p:ph type="title"/>
          </p:nvPr>
        </p:nvSpPr>
        <p:spPr/>
        <p:txBody>
          <a:bodyPr/>
          <a:lstStyle/>
          <a:p>
            <a:r>
              <a:rPr lang="en-US" dirty="0"/>
              <a:t>FUNCTIONAL REQUIREMENTS</a:t>
            </a:r>
            <a:endParaRPr lang="en-IN" dirty="0"/>
          </a:p>
        </p:txBody>
      </p:sp>
      <p:sp>
        <p:nvSpPr>
          <p:cNvPr id="3" name="Content Placeholder 2">
            <a:extLst>
              <a:ext uri="{FF2B5EF4-FFF2-40B4-BE49-F238E27FC236}">
                <a16:creationId xmlns:a16="http://schemas.microsoft.com/office/drawing/2014/main" id="{64E79C36-BE61-DE61-3CD5-ABEA266B9472}"/>
              </a:ext>
            </a:extLst>
          </p:cNvPr>
          <p:cNvSpPr>
            <a:spLocks noGrp="1"/>
          </p:cNvSpPr>
          <p:nvPr>
            <p:ph idx="1"/>
          </p:nvPr>
        </p:nvSpPr>
        <p:spPr/>
        <p:txBody>
          <a:bodyPr>
            <a:normAutofit fontScale="70000" lnSpcReduction="20000"/>
          </a:bodyPr>
          <a:lstStyle/>
          <a:p>
            <a:r>
              <a:rPr lang="en-US" dirty="0"/>
              <a:t>The system must be correctly able to load the face mask classifier model. </a:t>
            </a:r>
          </a:p>
          <a:p>
            <a:r>
              <a:rPr lang="en-US" dirty="0"/>
              <a:t>The system must be able to detect faces in images or video stream.</a:t>
            </a:r>
          </a:p>
          <a:p>
            <a:r>
              <a:rPr lang="en-US" dirty="0"/>
              <a:t>The system must be able to extract each face’s Region of Interest (ROI). </a:t>
            </a:r>
          </a:p>
          <a:p>
            <a:r>
              <a:rPr lang="en-US" dirty="0"/>
              <a:t>There must not be any object between the system and the face of the user for a successful face detection and hence the face mask detection.</a:t>
            </a:r>
          </a:p>
          <a:p>
            <a:r>
              <a:rPr lang="en-US" dirty="0"/>
              <a:t>The end position of the face must be fit inside the webcam frame and must be closer to the camera.</a:t>
            </a:r>
          </a:p>
          <a:p>
            <a:r>
              <a:rPr lang="en-US" dirty="0"/>
              <a:t>Correctly able to detect masks in ‘</a:t>
            </a:r>
            <a:r>
              <a:rPr lang="en-US" dirty="0" err="1"/>
              <a:t>png</a:t>
            </a:r>
            <a:r>
              <a:rPr lang="en-US" dirty="0"/>
              <a:t>’, ‘jpg’, ‘jpeg’, and ‘gif’ format images. </a:t>
            </a:r>
          </a:p>
          <a:p>
            <a:r>
              <a:rPr lang="en-US" dirty="0"/>
              <a:t>The system must be able to detect face masks on human faces on every frame in a live video. </a:t>
            </a:r>
          </a:p>
          <a:p>
            <a:r>
              <a:rPr lang="en-US" dirty="0"/>
              <a:t>The results must be viewed by showing the probability along with the output of ‘Mask’ or ‘</a:t>
            </a:r>
            <a:r>
              <a:rPr lang="en-US" dirty="0" err="1"/>
              <a:t>NoMask</a:t>
            </a:r>
            <a:r>
              <a:rPr lang="en-US" dirty="0"/>
              <a:t>’.</a:t>
            </a:r>
            <a:endParaRPr lang="en-IN" dirty="0"/>
          </a:p>
        </p:txBody>
      </p:sp>
    </p:spTree>
    <p:extLst>
      <p:ext uri="{BB962C8B-B14F-4D97-AF65-F5344CB8AC3E}">
        <p14:creationId xmlns:p14="http://schemas.microsoft.com/office/powerpoint/2010/main" val="2919378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69F43-98F3-5272-58C3-C97FE1412883}"/>
              </a:ext>
            </a:extLst>
          </p:cNvPr>
          <p:cNvSpPr>
            <a:spLocks noGrp="1"/>
          </p:cNvSpPr>
          <p:nvPr>
            <p:ph type="title"/>
          </p:nvPr>
        </p:nvSpPr>
        <p:spPr/>
        <p:txBody>
          <a:bodyPr/>
          <a:lstStyle/>
          <a:p>
            <a:r>
              <a:rPr lang="en-IN" dirty="0"/>
              <a:t>NON-FUNCTIONAL REQUIREMENTS</a:t>
            </a:r>
          </a:p>
        </p:txBody>
      </p:sp>
      <p:sp>
        <p:nvSpPr>
          <p:cNvPr id="3" name="Content Placeholder 2">
            <a:extLst>
              <a:ext uri="{FF2B5EF4-FFF2-40B4-BE49-F238E27FC236}">
                <a16:creationId xmlns:a16="http://schemas.microsoft.com/office/drawing/2014/main" id="{A3C4472C-4B81-8095-E3B5-862F811BACD1}"/>
              </a:ext>
            </a:extLst>
          </p:cNvPr>
          <p:cNvSpPr>
            <a:spLocks noGrp="1"/>
          </p:cNvSpPr>
          <p:nvPr>
            <p:ph idx="1"/>
          </p:nvPr>
        </p:nvSpPr>
        <p:spPr/>
        <p:txBody>
          <a:bodyPr>
            <a:normAutofit fontScale="92500" lnSpcReduction="10000"/>
          </a:bodyPr>
          <a:lstStyle/>
          <a:p>
            <a:pPr marL="489585" marR="868045" indent="-6350">
              <a:lnSpc>
                <a:spcPct val="103000"/>
              </a:lnSpc>
              <a:spcAft>
                <a:spcPts val="15"/>
              </a:spcAft>
            </a:pPr>
            <a:r>
              <a:rPr lang="en-IN" sz="1800" dirty="0">
                <a:effectLst/>
                <a:latin typeface="Times New Roman" panose="02020603050405020304" pitchFamily="18" charset="0"/>
                <a:ea typeface="Times New Roman" panose="02020603050405020304" pitchFamily="18" charset="0"/>
              </a:rPr>
              <a:t>The face should be localized by detecting the facial landmarks and the background must be ignored. </a:t>
            </a:r>
            <a:r>
              <a:rPr lang="en-IN" sz="1800" baseline="-25000" dirty="0">
                <a:effectLst/>
                <a:latin typeface="Calibri" panose="020F0502020204030204" pitchFamily="34" charset="0"/>
                <a:ea typeface="Calibri" panose="020F0502020204030204" pitchFamily="34" charset="0"/>
              </a:rPr>
              <a:t> </a:t>
            </a:r>
            <a:endParaRPr lang="en-IN" sz="1800" dirty="0">
              <a:effectLst/>
              <a:latin typeface="Calibri" panose="020F0502020204030204" pitchFamily="34" charset="0"/>
              <a:ea typeface="Calibri" panose="020F0502020204030204" pitchFamily="34" charset="0"/>
            </a:endParaRPr>
          </a:p>
          <a:p>
            <a:pPr marL="489585" marR="868045" indent="-6350">
              <a:lnSpc>
                <a:spcPct val="103000"/>
              </a:lnSpc>
              <a:spcAft>
                <a:spcPts val="170"/>
              </a:spcAft>
            </a:pPr>
            <a:r>
              <a:rPr lang="en-IN" sz="1800" dirty="0">
                <a:effectLst/>
                <a:latin typeface="Times New Roman" panose="02020603050405020304" pitchFamily="18" charset="0"/>
                <a:ea typeface="Times New Roman" panose="02020603050405020304" pitchFamily="18" charset="0"/>
              </a:rPr>
              <a:t>The system will be implemented in Python script with an accuracy of the model of over 90%. </a:t>
            </a:r>
            <a:r>
              <a:rPr lang="en-IN" sz="1800" baseline="-25000" dirty="0">
                <a:effectLst/>
                <a:latin typeface="Calibri" panose="020F0502020204030204" pitchFamily="34" charset="0"/>
                <a:ea typeface="Calibri" panose="020F0502020204030204" pitchFamily="34" charset="0"/>
              </a:rPr>
              <a:t> </a:t>
            </a:r>
            <a:endParaRPr lang="en-IN" sz="1800" dirty="0">
              <a:effectLst/>
              <a:latin typeface="Calibri" panose="020F0502020204030204" pitchFamily="34" charset="0"/>
              <a:ea typeface="Calibri" panose="020F0502020204030204" pitchFamily="34" charset="0"/>
            </a:endParaRPr>
          </a:p>
          <a:p>
            <a:pPr marL="489585" marR="868045" indent="-6350">
              <a:lnSpc>
                <a:spcPct val="103000"/>
              </a:lnSpc>
              <a:spcAft>
                <a:spcPts val="15"/>
              </a:spcAft>
            </a:pPr>
            <a:r>
              <a:rPr lang="en-IN" sz="1800" dirty="0">
                <a:effectLst/>
                <a:latin typeface="Times New Roman" panose="02020603050405020304" pitchFamily="18" charset="0"/>
                <a:ea typeface="Times New Roman" panose="02020603050405020304" pitchFamily="18" charset="0"/>
              </a:rPr>
              <a:t>The user must not move his/her face out of camera’s sight in order to get correct results. </a:t>
            </a:r>
            <a:r>
              <a:rPr lang="en-IN" sz="1800" baseline="-25000" dirty="0">
                <a:effectLst/>
                <a:latin typeface="Calibri" panose="020F0502020204030204" pitchFamily="34" charset="0"/>
                <a:ea typeface="Calibri" panose="020F0502020204030204" pitchFamily="34" charset="0"/>
              </a:rPr>
              <a:t> </a:t>
            </a:r>
            <a:endParaRPr lang="en-IN" sz="1800" dirty="0">
              <a:effectLst/>
              <a:latin typeface="Calibri" panose="020F0502020204030204" pitchFamily="34" charset="0"/>
              <a:ea typeface="Calibri" panose="020F0502020204030204" pitchFamily="34" charset="0"/>
            </a:endParaRPr>
          </a:p>
          <a:p>
            <a:pPr marL="489585" marR="868045" indent="-6350">
              <a:lnSpc>
                <a:spcPct val="103000"/>
              </a:lnSpc>
              <a:spcAft>
                <a:spcPts val="15"/>
              </a:spcAft>
            </a:pPr>
            <a:r>
              <a:rPr lang="en-IN" sz="1800" dirty="0">
                <a:effectLst/>
                <a:latin typeface="Times New Roman" panose="02020603050405020304" pitchFamily="18" charset="0"/>
                <a:ea typeface="Times New Roman" panose="02020603050405020304" pitchFamily="18" charset="0"/>
              </a:rPr>
              <a:t>The background must not be too bright or too dark while detecting the face mask. Product revision </a:t>
            </a:r>
            <a:r>
              <a:rPr lang="en-IN" sz="1800" baseline="-25000" dirty="0">
                <a:effectLst/>
                <a:latin typeface="Calibri" panose="020F0502020204030204" pitchFamily="34" charset="0"/>
                <a:ea typeface="Calibri" panose="020F0502020204030204" pitchFamily="34" charset="0"/>
              </a:rPr>
              <a:t> </a:t>
            </a:r>
            <a:endParaRPr lang="en-IN" sz="1800" dirty="0">
              <a:effectLst/>
              <a:latin typeface="Calibri" panose="020F0502020204030204" pitchFamily="34" charset="0"/>
              <a:ea typeface="Calibri" panose="020F0502020204030204" pitchFamily="34" charset="0"/>
            </a:endParaRPr>
          </a:p>
          <a:p>
            <a:pPr marL="489585" marR="868045" indent="-6350">
              <a:lnSpc>
                <a:spcPct val="103000"/>
              </a:lnSpc>
              <a:spcAft>
                <a:spcPts val="15"/>
              </a:spcAft>
            </a:pPr>
            <a:r>
              <a:rPr lang="en-IN" sz="1800" dirty="0">
                <a:effectLst/>
                <a:latin typeface="Times New Roman" panose="02020603050405020304" pitchFamily="18" charset="0"/>
                <a:ea typeface="Times New Roman" panose="02020603050405020304" pitchFamily="18" charset="0"/>
              </a:rPr>
              <a:t>The system must be portable and can be applied to embedded devices with limited computational capacity (ex., Raspberry Pi, Google Coral, NVIDIA Jetson Nano, etc.). </a:t>
            </a:r>
            <a:r>
              <a:rPr lang="en-IN" sz="1800" baseline="-25000" dirty="0">
                <a:effectLst/>
                <a:latin typeface="Calibri" panose="020F0502020204030204" pitchFamily="34" charset="0"/>
                <a:ea typeface="Calibri" panose="020F0502020204030204" pitchFamily="34" charset="0"/>
              </a:rPr>
              <a:t> </a:t>
            </a:r>
            <a:endParaRPr lang="en-IN" sz="1800" dirty="0">
              <a:effectLst/>
              <a:latin typeface="Calibri" panose="020F0502020204030204" pitchFamily="34" charset="0"/>
              <a:ea typeface="Calibri" panose="020F0502020204030204" pitchFamily="34" charset="0"/>
            </a:endParaRPr>
          </a:p>
          <a:p>
            <a:pPr marL="489585" marR="868045" indent="-6350">
              <a:lnSpc>
                <a:spcPct val="103000"/>
              </a:lnSpc>
              <a:spcAft>
                <a:spcPts val="15"/>
              </a:spcAft>
            </a:pPr>
            <a:r>
              <a:rPr lang="en-IN" sz="1800" dirty="0">
                <a:effectLst/>
                <a:latin typeface="Times New Roman" panose="02020603050405020304" pitchFamily="18" charset="0"/>
                <a:ea typeface="Times New Roman" panose="02020603050405020304" pitchFamily="18" charset="0"/>
              </a:rPr>
              <a:t>The output response operation must be fast and under 5 seconds per person. </a:t>
            </a:r>
            <a:r>
              <a:rPr lang="en-IN" sz="1800" baseline="-25000" dirty="0">
                <a:effectLst/>
                <a:latin typeface="Calibri" panose="020F0502020204030204" pitchFamily="34" charset="0"/>
                <a:ea typeface="Calibri" panose="020F0502020204030204" pitchFamily="34" charset="0"/>
              </a:rPr>
              <a:t> </a:t>
            </a:r>
            <a:endParaRPr lang="en-IN" sz="1800" dirty="0">
              <a:effectLst/>
              <a:latin typeface="Calibri" panose="020F0502020204030204" pitchFamily="34" charset="0"/>
              <a:ea typeface="Calibri" panose="020F0502020204030204" pitchFamily="34" charset="0"/>
            </a:endParaRPr>
          </a:p>
          <a:p>
            <a:pPr marL="489585" marR="868045" indent="-6350">
              <a:lnSpc>
                <a:spcPct val="103000"/>
              </a:lnSpc>
              <a:spcAft>
                <a:spcPts val="15"/>
              </a:spcAft>
            </a:pPr>
            <a:r>
              <a:rPr lang="en-IN" sz="1800" dirty="0">
                <a:effectLst/>
                <a:latin typeface="Times New Roman" panose="02020603050405020304" pitchFamily="18" charset="0"/>
                <a:ea typeface="Times New Roman" panose="02020603050405020304" pitchFamily="18" charset="0"/>
              </a:rPr>
              <a:t>The system must be able to correctly detect more than one face if present, and hence the presence of mask in the frame </a:t>
            </a:r>
            <a:r>
              <a:rPr lang="en-IN" sz="1800" baseline="-25000" dirty="0">
                <a:effectLst/>
                <a:latin typeface="Calibri" panose="020F0502020204030204" pitchFamily="34" charset="0"/>
                <a:ea typeface="Calibri" panose="020F0502020204030204" pitchFamily="34" charset="0"/>
              </a:rPr>
              <a:t> </a:t>
            </a:r>
            <a:endParaRPr lang="en-IN" sz="18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2247657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467A7-DF95-23F1-713A-B4E7379108C2}"/>
              </a:ext>
            </a:extLst>
          </p:cNvPr>
          <p:cNvSpPr>
            <a:spLocks noGrp="1"/>
          </p:cNvSpPr>
          <p:nvPr>
            <p:ph type="title"/>
          </p:nvPr>
        </p:nvSpPr>
        <p:spPr/>
        <p:txBody>
          <a:bodyPr>
            <a:normAutofit/>
          </a:bodyPr>
          <a:lstStyle/>
          <a:p>
            <a:r>
              <a:rPr lang="en-IN" b="1" dirty="0">
                <a:effectLst/>
                <a:latin typeface="Calibri" panose="020F0502020204030204" pitchFamily="34" charset="0"/>
                <a:ea typeface="Calibri" panose="020F0502020204030204" pitchFamily="34" charset="0"/>
              </a:rPr>
              <a:t>WORK BREAKDOWN STRUCTRE (WBS) </a:t>
            </a:r>
            <a:endParaRPr lang="en-IN" dirty="0"/>
          </a:p>
        </p:txBody>
      </p:sp>
      <p:pic>
        <p:nvPicPr>
          <p:cNvPr id="4" name="Content Placeholder 3">
            <a:extLst>
              <a:ext uri="{FF2B5EF4-FFF2-40B4-BE49-F238E27FC236}">
                <a16:creationId xmlns:a16="http://schemas.microsoft.com/office/drawing/2014/main" id="{8FFC3DE6-A861-6B97-BB4A-19D2BCE6D6CA}"/>
              </a:ext>
            </a:extLst>
          </p:cNvPr>
          <p:cNvPicPr>
            <a:picLocks noGrp="1"/>
          </p:cNvPicPr>
          <p:nvPr>
            <p:ph idx="1"/>
          </p:nvPr>
        </p:nvPicPr>
        <p:blipFill>
          <a:blip r:embed="rId2"/>
          <a:stretch>
            <a:fillRect/>
          </a:stretch>
        </p:blipFill>
        <p:spPr>
          <a:xfrm>
            <a:off x="2075379" y="2306576"/>
            <a:ext cx="8589195" cy="3703806"/>
          </a:xfrm>
          <a:prstGeom prst="rect">
            <a:avLst/>
          </a:prstGeom>
        </p:spPr>
      </p:pic>
    </p:spTree>
    <p:extLst>
      <p:ext uri="{BB962C8B-B14F-4D97-AF65-F5344CB8AC3E}">
        <p14:creationId xmlns:p14="http://schemas.microsoft.com/office/powerpoint/2010/main" val="1696563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4FAD8-56AF-BB9C-345D-2CC1B8613F42}"/>
              </a:ext>
            </a:extLst>
          </p:cNvPr>
          <p:cNvSpPr>
            <a:spLocks noGrp="1"/>
          </p:cNvSpPr>
          <p:nvPr>
            <p:ph type="title"/>
          </p:nvPr>
        </p:nvSpPr>
        <p:spPr>
          <a:xfrm>
            <a:off x="1141413" y="618518"/>
            <a:ext cx="9905998" cy="5934254"/>
          </a:xfrm>
        </p:spPr>
        <p:txBody>
          <a:bodyPr>
            <a:normAutofit/>
          </a:bodyPr>
          <a:lstStyle/>
          <a:p>
            <a:r>
              <a:rPr lang="en-IN" dirty="0">
                <a:effectLst/>
                <a:latin typeface="Calibri" panose="020F0502020204030204" pitchFamily="34" charset="0"/>
                <a:ea typeface="Calibri" panose="020F0502020204030204" pitchFamily="34" charset="0"/>
              </a:rPr>
              <a:t>RISK ANALYSIS</a:t>
            </a:r>
            <a:endParaRPr lang="en-IN" dirty="0"/>
          </a:p>
        </p:txBody>
      </p:sp>
      <p:graphicFrame>
        <p:nvGraphicFramePr>
          <p:cNvPr id="4" name="Content Placeholder 3">
            <a:extLst>
              <a:ext uri="{FF2B5EF4-FFF2-40B4-BE49-F238E27FC236}">
                <a16:creationId xmlns:a16="http://schemas.microsoft.com/office/drawing/2014/main" id="{C7168C0F-8B39-7EA4-390B-F9EC789ED36A}"/>
              </a:ext>
            </a:extLst>
          </p:cNvPr>
          <p:cNvGraphicFramePr>
            <a:graphicFrameLocks noGrp="1"/>
          </p:cNvGraphicFramePr>
          <p:nvPr>
            <p:ph idx="1"/>
            <p:extLst>
              <p:ext uri="{D42A27DB-BD31-4B8C-83A1-F6EECF244321}">
                <p14:modId xmlns:p14="http://schemas.microsoft.com/office/powerpoint/2010/main" val="5634186"/>
              </p:ext>
            </p:extLst>
          </p:nvPr>
        </p:nvGraphicFramePr>
        <p:xfrm>
          <a:off x="4191856" y="852756"/>
          <a:ext cx="7705618" cy="5700016"/>
        </p:xfrm>
        <a:graphic>
          <a:graphicData uri="http://schemas.openxmlformats.org/drawingml/2006/table">
            <a:tbl>
              <a:tblPr firstRow="1" firstCol="1" bandRow="1">
                <a:tableStyleId>{5C22544A-7EE6-4342-B048-85BDC9FD1C3A}</a:tableStyleId>
              </a:tblPr>
              <a:tblGrid>
                <a:gridCol w="1355720">
                  <a:extLst>
                    <a:ext uri="{9D8B030D-6E8A-4147-A177-3AD203B41FA5}">
                      <a16:colId xmlns:a16="http://schemas.microsoft.com/office/drawing/2014/main" val="1269425386"/>
                    </a:ext>
                  </a:extLst>
                </a:gridCol>
                <a:gridCol w="3606385">
                  <a:extLst>
                    <a:ext uri="{9D8B030D-6E8A-4147-A177-3AD203B41FA5}">
                      <a16:colId xmlns:a16="http://schemas.microsoft.com/office/drawing/2014/main" val="3159598303"/>
                    </a:ext>
                  </a:extLst>
                </a:gridCol>
                <a:gridCol w="2743513">
                  <a:extLst>
                    <a:ext uri="{9D8B030D-6E8A-4147-A177-3AD203B41FA5}">
                      <a16:colId xmlns:a16="http://schemas.microsoft.com/office/drawing/2014/main" val="337821831"/>
                    </a:ext>
                  </a:extLst>
                </a:gridCol>
              </a:tblGrid>
              <a:tr h="299033">
                <a:tc>
                  <a:txBody>
                    <a:bodyPr/>
                    <a:lstStyle/>
                    <a:p>
                      <a:pPr>
                        <a:lnSpc>
                          <a:spcPct val="107000"/>
                        </a:lnSpc>
                        <a:spcAft>
                          <a:spcPts val="800"/>
                        </a:spcAft>
                      </a:pPr>
                      <a:r>
                        <a:rPr lang="en-IN" sz="1400" dirty="0">
                          <a:effectLst/>
                        </a:rPr>
                        <a:t>Response   </a:t>
                      </a:r>
                      <a:endPar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3259" marR="7173" marT="7826" marB="0" anchor="ctr"/>
                </a:tc>
                <a:tc>
                  <a:txBody>
                    <a:bodyPr/>
                    <a:lstStyle/>
                    <a:p>
                      <a:pPr marL="4445">
                        <a:lnSpc>
                          <a:spcPct val="107000"/>
                        </a:lnSpc>
                        <a:spcAft>
                          <a:spcPts val="800"/>
                        </a:spcAft>
                      </a:pPr>
                      <a:r>
                        <a:rPr lang="en-IN" sz="1400">
                          <a:effectLst/>
                        </a:rPr>
                        <a:t>Strategy   </a:t>
                      </a:r>
                      <a:endParaRPr lang="en-IN"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3259" marR="7173" marT="7826" marB="0" anchor="ctr"/>
                </a:tc>
                <a:tc>
                  <a:txBody>
                    <a:bodyPr/>
                    <a:lstStyle/>
                    <a:p>
                      <a:pPr marL="3810">
                        <a:lnSpc>
                          <a:spcPct val="107000"/>
                        </a:lnSpc>
                        <a:spcAft>
                          <a:spcPts val="800"/>
                        </a:spcAft>
                      </a:pPr>
                      <a:r>
                        <a:rPr lang="en-IN" sz="1400">
                          <a:effectLst/>
                        </a:rPr>
                        <a:t>Examples   </a:t>
                      </a:r>
                      <a:endParaRPr lang="en-IN"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3259" marR="7173" marT="7826" marB="0" anchor="ctr"/>
                </a:tc>
                <a:extLst>
                  <a:ext uri="{0D108BD9-81ED-4DB2-BD59-A6C34878D82A}">
                    <a16:rowId xmlns:a16="http://schemas.microsoft.com/office/drawing/2014/main" val="3908913797"/>
                  </a:ext>
                </a:extLst>
              </a:tr>
              <a:tr h="1177736">
                <a:tc>
                  <a:txBody>
                    <a:bodyPr/>
                    <a:lstStyle/>
                    <a:p>
                      <a:pPr>
                        <a:lnSpc>
                          <a:spcPct val="107000"/>
                        </a:lnSpc>
                        <a:spcAft>
                          <a:spcPts val="800"/>
                        </a:spcAft>
                      </a:pPr>
                      <a:r>
                        <a:rPr lang="en-IN" sz="1400" dirty="0">
                          <a:effectLst/>
                        </a:rPr>
                        <a:t>Avoid   </a:t>
                      </a:r>
                      <a:endPar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3259" marR="7173" marT="7826" marB="0"/>
                </a:tc>
                <a:tc>
                  <a:txBody>
                    <a:bodyPr/>
                    <a:lstStyle/>
                    <a:p>
                      <a:pPr marL="4445" marR="25400">
                        <a:lnSpc>
                          <a:spcPct val="107000"/>
                        </a:lnSpc>
                        <a:spcAft>
                          <a:spcPts val="800"/>
                        </a:spcAft>
                      </a:pPr>
                      <a:r>
                        <a:rPr lang="en-IN" sz="1400">
                          <a:effectLst/>
                        </a:rPr>
                        <a:t>Risk avoidance is a strategy where the project team takes action to remove the threat of risk or protect from the impact   </a:t>
                      </a:r>
                      <a:endParaRPr lang="en-IN"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3259" marR="7173" marT="7826" marB="0"/>
                </a:tc>
                <a:tc>
                  <a:txBody>
                    <a:bodyPr/>
                    <a:lstStyle/>
                    <a:p>
                      <a:pPr marL="342900" lvl="0" indent="-342900" fontAlgn="base">
                        <a:lnSpc>
                          <a:spcPct val="95000"/>
                        </a:lnSpc>
                        <a:spcAft>
                          <a:spcPts val="135"/>
                        </a:spcAft>
                        <a:buClr>
                          <a:srgbClr val="000000"/>
                        </a:buClr>
                        <a:buSzPts val="1600"/>
                        <a:buFont typeface="Arial" panose="020B0604020202020204" pitchFamily="34" charset="0"/>
                        <a:buChar char="•"/>
                      </a:pPr>
                      <a:r>
                        <a:rPr lang="en-IN" sz="1400" u="none" strike="noStrike">
                          <a:effectLst/>
                          <a:uFill>
                            <a:solidFill>
                              <a:srgbClr val="000000"/>
                            </a:solidFill>
                          </a:uFill>
                        </a:rPr>
                        <a:t>Extending the schedule </a:t>
                      </a:r>
                      <a:r>
                        <a:rPr lang="en-IN" sz="1400" u="none" strike="noStrike" baseline="-25000">
                          <a:effectLst/>
                          <a:uFill>
                            <a:solidFill>
                              <a:srgbClr val="000000"/>
                            </a:solidFill>
                          </a:uFill>
                        </a:rPr>
                        <a:t> </a:t>
                      </a:r>
                      <a:r>
                        <a:rPr lang="en-IN" sz="1400" u="none" strike="noStrike">
                          <a:effectLst/>
                          <a:uFill>
                            <a:solidFill>
                              <a:srgbClr val="000000"/>
                            </a:solidFill>
                          </a:uFill>
                        </a:rPr>
                        <a:t> </a:t>
                      </a:r>
                    </a:p>
                    <a:p>
                      <a:pPr marL="342900" lvl="0" indent="-342900" fontAlgn="base">
                        <a:lnSpc>
                          <a:spcPct val="98000"/>
                        </a:lnSpc>
                        <a:spcAft>
                          <a:spcPts val="140"/>
                        </a:spcAft>
                        <a:buClr>
                          <a:srgbClr val="000000"/>
                        </a:buClr>
                        <a:buSzPts val="1600"/>
                        <a:buFont typeface="Arial" panose="020B0604020202020204" pitchFamily="34" charset="0"/>
                        <a:buChar char="•"/>
                      </a:pPr>
                      <a:r>
                        <a:rPr lang="en-IN" sz="1400" u="none" strike="noStrike">
                          <a:effectLst/>
                          <a:uFill>
                            <a:solidFill>
                              <a:srgbClr val="000000"/>
                            </a:solidFill>
                          </a:uFill>
                        </a:rPr>
                        <a:t>Reducing/removing scope </a:t>
                      </a:r>
                      <a:r>
                        <a:rPr lang="en-IN" sz="1400" u="none" strike="noStrike" baseline="-25000">
                          <a:effectLst/>
                          <a:uFill>
                            <a:solidFill>
                              <a:srgbClr val="000000"/>
                            </a:solidFill>
                          </a:uFill>
                        </a:rPr>
                        <a:t> </a:t>
                      </a:r>
                      <a:r>
                        <a:rPr lang="en-IN" sz="1400" u="none" strike="noStrike">
                          <a:effectLst/>
                          <a:uFill>
                            <a:solidFill>
                              <a:srgbClr val="000000"/>
                            </a:solidFill>
                          </a:uFill>
                        </a:rPr>
                        <a:t> </a:t>
                      </a:r>
                    </a:p>
                    <a:p>
                      <a:pPr marL="342900" lvl="0" indent="-342900" fontAlgn="base">
                        <a:lnSpc>
                          <a:spcPct val="107000"/>
                        </a:lnSpc>
                        <a:spcAft>
                          <a:spcPts val="800"/>
                        </a:spcAft>
                        <a:buClr>
                          <a:srgbClr val="000000"/>
                        </a:buClr>
                        <a:buSzPts val="1600"/>
                        <a:buFont typeface="Arial" panose="020B0604020202020204" pitchFamily="34" charset="0"/>
                        <a:buChar char="•"/>
                      </a:pPr>
                      <a:r>
                        <a:rPr lang="en-IN" sz="1400" u="none" strike="noStrike">
                          <a:effectLst/>
                          <a:uFill>
                            <a:solidFill>
                              <a:srgbClr val="000000"/>
                            </a:solidFill>
                          </a:uFill>
                        </a:rPr>
                        <a:t>Changing the execution strategy </a:t>
                      </a:r>
                      <a:r>
                        <a:rPr lang="en-IN" sz="1400" u="none" strike="noStrike" baseline="-25000">
                          <a:effectLst/>
                          <a:uFill>
                            <a:solidFill>
                              <a:srgbClr val="000000"/>
                            </a:solidFill>
                          </a:uFill>
                        </a:rPr>
                        <a:t> </a:t>
                      </a:r>
                      <a:r>
                        <a:rPr lang="en-IN" sz="1400" u="none" strike="noStrike">
                          <a:effectLst/>
                          <a:uFill>
                            <a:solidFill>
                              <a:srgbClr val="000000"/>
                            </a:solidFill>
                          </a:uFill>
                        </a:rPr>
                        <a:t> </a:t>
                      </a:r>
                      <a:endParaRPr lang="en-IN" sz="1400" u="none" strike="noStrike">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txBody>
                  <a:tcPr marL="33259" marR="7173" marT="7826" marB="0"/>
                </a:tc>
                <a:extLst>
                  <a:ext uri="{0D108BD9-81ED-4DB2-BD59-A6C34878D82A}">
                    <a16:rowId xmlns:a16="http://schemas.microsoft.com/office/drawing/2014/main" val="1641009974"/>
                  </a:ext>
                </a:extLst>
              </a:tr>
              <a:tr h="1206165">
                <a:tc>
                  <a:txBody>
                    <a:bodyPr/>
                    <a:lstStyle/>
                    <a:p>
                      <a:pPr>
                        <a:lnSpc>
                          <a:spcPct val="107000"/>
                        </a:lnSpc>
                        <a:spcAft>
                          <a:spcPts val="800"/>
                        </a:spcAft>
                      </a:pPr>
                      <a:r>
                        <a:rPr lang="en-IN" sz="1400">
                          <a:effectLst/>
                        </a:rPr>
                        <a:t>Transfer   </a:t>
                      </a:r>
                      <a:endParaRPr lang="en-IN"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3259" marR="7173" marT="7826" marB="0"/>
                </a:tc>
                <a:tc>
                  <a:txBody>
                    <a:bodyPr/>
                    <a:lstStyle/>
                    <a:p>
                      <a:pPr marL="4445" marR="44450">
                        <a:lnSpc>
                          <a:spcPct val="107000"/>
                        </a:lnSpc>
                        <a:spcAft>
                          <a:spcPts val="800"/>
                        </a:spcAft>
                      </a:pPr>
                      <a:r>
                        <a:rPr lang="en-IN" sz="1400">
                          <a:effectLst/>
                        </a:rPr>
                        <a:t>Risk transference involves shifting or transferring the risk threat and impact to a third party. Rather transfer the responsibility and ownership   </a:t>
                      </a:r>
                      <a:endParaRPr lang="en-IN"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3259" marR="7173" marT="7826" marB="0"/>
                </a:tc>
                <a:tc>
                  <a:txBody>
                    <a:bodyPr/>
                    <a:lstStyle/>
                    <a:p>
                      <a:pPr marL="342900" lvl="0" indent="-342900" fontAlgn="base">
                        <a:lnSpc>
                          <a:spcPct val="95000"/>
                        </a:lnSpc>
                        <a:spcAft>
                          <a:spcPts val="310"/>
                        </a:spcAft>
                        <a:buClr>
                          <a:srgbClr val="000000"/>
                        </a:buClr>
                        <a:buSzPts val="1600"/>
                        <a:buFont typeface="Arial" panose="020B0604020202020204" pitchFamily="34" charset="0"/>
                        <a:buChar char="•"/>
                      </a:pPr>
                      <a:r>
                        <a:rPr lang="en-IN" sz="1400" u="none" strike="noStrike">
                          <a:effectLst/>
                          <a:uFill>
                            <a:solidFill>
                              <a:srgbClr val="000000"/>
                            </a:solidFill>
                          </a:uFill>
                        </a:rPr>
                        <a:t>Purchasing insurance </a:t>
                      </a:r>
                      <a:r>
                        <a:rPr lang="en-IN" sz="1400" u="none" strike="noStrike" baseline="-25000">
                          <a:effectLst/>
                          <a:uFill>
                            <a:solidFill>
                              <a:srgbClr val="000000"/>
                            </a:solidFill>
                          </a:uFill>
                        </a:rPr>
                        <a:t> </a:t>
                      </a:r>
                      <a:r>
                        <a:rPr lang="en-IN" sz="1400" u="none" strike="noStrike">
                          <a:effectLst/>
                          <a:uFill>
                            <a:solidFill>
                              <a:srgbClr val="000000"/>
                            </a:solidFill>
                          </a:uFill>
                        </a:rPr>
                        <a:t> </a:t>
                      </a:r>
                    </a:p>
                    <a:p>
                      <a:pPr marL="342900" lvl="0" indent="-342900" fontAlgn="base">
                        <a:lnSpc>
                          <a:spcPct val="107000"/>
                        </a:lnSpc>
                        <a:spcAft>
                          <a:spcPts val="40"/>
                        </a:spcAft>
                        <a:buClr>
                          <a:srgbClr val="000000"/>
                        </a:buClr>
                        <a:buSzPts val="1600"/>
                        <a:buFont typeface="Arial" panose="020B0604020202020204" pitchFamily="34" charset="0"/>
                        <a:buChar char="•"/>
                      </a:pPr>
                      <a:r>
                        <a:rPr lang="en-IN" sz="1400" u="none" strike="noStrike">
                          <a:effectLst/>
                          <a:uFill>
                            <a:solidFill>
                              <a:srgbClr val="000000"/>
                            </a:solidFill>
                          </a:uFill>
                        </a:rPr>
                        <a:t>Warranties </a:t>
                      </a:r>
                      <a:r>
                        <a:rPr lang="en-IN" sz="1400" u="none" strike="noStrike" baseline="-25000">
                          <a:effectLst/>
                          <a:uFill>
                            <a:solidFill>
                              <a:srgbClr val="000000"/>
                            </a:solidFill>
                          </a:uFill>
                        </a:rPr>
                        <a:t> </a:t>
                      </a:r>
                      <a:r>
                        <a:rPr lang="en-IN" sz="1400" u="none" strike="noStrike">
                          <a:effectLst/>
                          <a:uFill>
                            <a:solidFill>
                              <a:srgbClr val="000000"/>
                            </a:solidFill>
                          </a:uFill>
                        </a:rPr>
                        <a:t> </a:t>
                      </a:r>
                    </a:p>
                    <a:p>
                      <a:pPr marL="342900" lvl="0" indent="-342900" fontAlgn="base">
                        <a:lnSpc>
                          <a:spcPct val="107000"/>
                        </a:lnSpc>
                        <a:spcAft>
                          <a:spcPts val="800"/>
                        </a:spcAft>
                        <a:buClr>
                          <a:srgbClr val="000000"/>
                        </a:buClr>
                        <a:buSzPts val="1600"/>
                        <a:buFont typeface="Arial" panose="020B0604020202020204" pitchFamily="34" charset="0"/>
                        <a:buChar char="•"/>
                      </a:pPr>
                      <a:r>
                        <a:rPr lang="en-IN" sz="1400" u="none" strike="noStrike">
                          <a:effectLst/>
                          <a:uFill>
                            <a:solidFill>
                              <a:srgbClr val="000000"/>
                            </a:solidFill>
                          </a:uFill>
                        </a:rPr>
                        <a:t>Performance bonds </a:t>
                      </a:r>
                      <a:r>
                        <a:rPr lang="en-IN" sz="1400" u="none" strike="noStrike" baseline="-25000">
                          <a:effectLst/>
                          <a:uFill>
                            <a:solidFill>
                              <a:srgbClr val="000000"/>
                            </a:solidFill>
                          </a:uFill>
                        </a:rPr>
                        <a:t> </a:t>
                      </a:r>
                      <a:r>
                        <a:rPr lang="en-IN" sz="1400" u="none" strike="noStrike">
                          <a:effectLst/>
                          <a:uFill>
                            <a:solidFill>
                              <a:srgbClr val="000000"/>
                            </a:solidFill>
                          </a:uFill>
                        </a:rPr>
                        <a:t> </a:t>
                      </a:r>
                      <a:endParaRPr lang="en-IN" sz="1400" u="none" strike="noStrike">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txBody>
                  <a:tcPr marL="33259" marR="7173" marT="7826" marB="0"/>
                </a:tc>
                <a:extLst>
                  <a:ext uri="{0D108BD9-81ED-4DB2-BD59-A6C34878D82A}">
                    <a16:rowId xmlns:a16="http://schemas.microsoft.com/office/drawing/2014/main" val="2447109406"/>
                  </a:ext>
                </a:extLst>
              </a:tr>
              <a:tr h="1508541">
                <a:tc>
                  <a:txBody>
                    <a:bodyPr/>
                    <a:lstStyle/>
                    <a:p>
                      <a:pPr>
                        <a:lnSpc>
                          <a:spcPct val="107000"/>
                        </a:lnSpc>
                        <a:spcAft>
                          <a:spcPts val="800"/>
                        </a:spcAft>
                      </a:pPr>
                      <a:r>
                        <a:rPr lang="en-IN" sz="1400">
                          <a:effectLst/>
                        </a:rPr>
                        <a:t>Mitigate   </a:t>
                      </a:r>
                      <a:endParaRPr lang="en-IN"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3259" marR="7173" marT="7826" marB="0"/>
                </a:tc>
                <a:tc>
                  <a:txBody>
                    <a:bodyPr/>
                    <a:lstStyle/>
                    <a:p>
                      <a:pPr marL="4445" marR="21590">
                        <a:lnSpc>
                          <a:spcPct val="107000"/>
                        </a:lnSpc>
                        <a:spcAft>
                          <a:spcPts val="800"/>
                        </a:spcAft>
                      </a:pPr>
                      <a:r>
                        <a:rPr lang="en-IN" sz="1400">
                          <a:effectLst/>
                        </a:rPr>
                        <a:t>Risk mitigation is a strategy where the project team takes an action to reduce the probability of the risk occurring. This does not risk or potential impact ,but rather reduces the likelihood of it  becoming real   </a:t>
                      </a:r>
                      <a:endParaRPr lang="en-IN"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3259" marR="7173" marT="7826" marB="0"/>
                </a:tc>
                <a:tc>
                  <a:txBody>
                    <a:bodyPr/>
                    <a:lstStyle/>
                    <a:p>
                      <a:pPr marL="342900" lvl="0" indent="-342900" fontAlgn="base">
                        <a:lnSpc>
                          <a:spcPct val="107000"/>
                        </a:lnSpc>
                        <a:spcAft>
                          <a:spcPts val="800"/>
                        </a:spcAft>
                        <a:buClr>
                          <a:srgbClr val="000000"/>
                        </a:buClr>
                        <a:buSzPts val="1600"/>
                        <a:buFont typeface="Arial" panose="020B0604020202020204" pitchFamily="34" charset="0"/>
                        <a:buChar char="•"/>
                      </a:pPr>
                      <a:r>
                        <a:rPr lang="en-IN" sz="1400" u="none" strike="noStrike">
                          <a:effectLst/>
                          <a:uFill>
                            <a:solidFill>
                              <a:srgbClr val="000000"/>
                            </a:solidFill>
                          </a:uFill>
                        </a:rPr>
                        <a:t>Increasing testing </a:t>
                      </a:r>
                      <a:r>
                        <a:rPr lang="en-IN" sz="1400" u="none" strike="noStrike" baseline="-25000">
                          <a:effectLst/>
                          <a:uFill>
                            <a:solidFill>
                              <a:srgbClr val="000000"/>
                            </a:solidFill>
                          </a:uFill>
                        </a:rPr>
                        <a:t> </a:t>
                      </a:r>
                      <a:r>
                        <a:rPr lang="en-IN" sz="1400" u="none" strike="noStrike">
                          <a:effectLst/>
                          <a:uFill>
                            <a:solidFill>
                              <a:srgbClr val="000000"/>
                            </a:solidFill>
                          </a:uFill>
                        </a:rPr>
                        <a:t> </a:t>
                      </a:r>
                    </a:p>
                    <a:p>
                      <a:pPr marL="342900" lvl="0" indent="-342900" fontAlgn="base">
                        <a:lnSpc>
                          <a:spcPct val="107000"/>
                        </a:lnSpc>
                        <a:spcAft>
                          <a:spcPts val="800"/>
                        </a:spcAft>
                        <a:buClr>
                          <a:srgbClr val="000000"/>
                        </a:buClr>
                        <a:buSzPts val="1600"/>
                        <a:buFont typeface="Arial" panose="020B0604020202020204" pitchFamily="34" charset="0"/>
                        <a:buChar char="•"/>
                      </a:pPr>
                      <a:r>
                        <a:rPr lang="en-IN" sz="1400" u="none" strike="noStrike">
                          <a:effectLst/>
                          <a:uFill>
                            <a:solidFill>
                              <a:srgbClr val="000000"/>
                            </a:solidFill>
                          </a:uFill>
                        </a:rPr>
                        <a:t>Reducing process complexity </a:t>
                      </a:r>
                      <a:r>
                        <a:rPr lang="en-IN" sz="1400" u="none" strike="noStrike" baseline="-25000">
                          <a:effectLst/>
                          <a:uFill>
                            <a:solidFill>
                              <a:srgbClr val="000000"/>
                            </a:solidFill>
                          </a:uFill>
                        </a:rPr>
                        <a:t> </a:t>
                      </a:r>
                      <a:r>
                        <a:rPr lang="en-IN" sz="1400" u="none" strike="noStrike">
                          <a:effectLst/>
                          <a:uFill>
                            <a:solidFill>
                              <a:srgbClr val="000000"/>
                            </a:solidFill>
                          </a:uFill>
                        </a:rPr>
                        <a:t> </a:t>
                      </a:r>
                      <a:endParaRPr lang="en-IN" sz="1400" u="none" strike="noStrike">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txBody>
                  <a:tcPr marL="33259" marR="7173" marT="7826" marB="0"/>
                </a:tc>
                <a:extLst>
                  <a:ext uri="{0D108BD9-81ED-4DB2-BD59-A6C34878D82A}">
                    <a16:rowId xmlns:a16="http://schemas.microsoft.com/office/drawing/2014/main" val="195975505"/>
                  </a:ext>
                </a:extLst>
              </a:tr>
              <a:tr h="1508541">
                <a:tc>
                  <a:txBody>
                    <a:bodyPr/>
                    <a:lstStyle/>
                    <a:p>
                      <a:pPr>
                        <a:lnSpc>
                          <a:spcPct val="107000"/>
                        </a:lnSpc>
                        <a:spcAft>
                          <a:spcPts val="800"/>
                        </a:spcAft>
                      </a:pPr>
                      <a:r>
                        <a:rPr lang="en-IN" sz="1400">
                          <a:effectLst/>
                        </a:rPr>
                        <a:t>Accept   </a:t>
                      </a:r>
                      <a:endParaRPr lang="en-IN"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3259" marR="7173" marT="7826" marB="0"/>
                </a:tc>
                <a:tc>
                  <a:txBody>
                    <a:bodyPr/>
                    <a:lstStyle/>
                    <a:p>
                      <a:pPr marL="4445">
                        <a:lnSpc>
                          <a:spcPct val="107000"/>
                        </a:lnSpc>
                        <a:spcAft>
                          <a:spcPts val="800"/>
                        </a:spcAft>
                      </a:pPr>
                      <a:r>
                        <a:rPr lang="en-IN" sz="1400">
                          <a:effectLst/>
                        </a:rPr>
                        <a:t>Risk acceptance means the term acknowledges the risk and its potential impact, but decides not to take any pre-emptive action to prevent it. It is dealt with only if it occurs.   </a:t>
                      </a:r>
                      <a:endParaRPr lang="en-IN"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3259" marR="7173" marT="7826" marB="0"/>
                </a:tc>
                <a:tc>
                  <a:txBody>
                    <a:bodyPr/>
                    <a:lstStyle/>
                    <a:p>
                      <a:pPr marL="342900" lvl="0" indent="-342900" fontAlgn="base">
                        <a:lnSpc>
                          <a:spcPct val="107000"/>
                        </a:lnSpc>
                        <a:spcAft>
                          <a:spcPts val="800"/>
                        </a:spcAft>
                        <a:buClr>
                          <a:srgbClr val="000000"/>
                        </a:buClr>
                        <a:buSzPts val="1600"/>
                        <a:buFont typeface="Arial" panose="020B0604020202020204" pitchFamily="34" charset="0"/>
                        <a:buChar char="•"/>
                      </a:pPr>
                      <a:r>
                        <a:rPr lang="en-IN" sz="1400" u="none" strike="noStrike" dirty="0">
                          <a:effectLst/>
                          <a:uFill>
                            <a:solidFill>
                              <a:srgbClr val="000000"/>
                            </a:solidFill>
                          </a:uFill>
                        </a:rPr>
                        <a:t>Contingency </a:t>
                      </a:r>
                    </a:p>
                    <a:p>
                      <a:pPr marL="461010">
                        <a:lnSpc>
                          <a:spcPct val="107000"/>
                        </a:lnSpc>
                        <a:spcAft>
                          <a:spcPts val="65"/>
                        </a:spcAft>
                      </a:pPr>
                      <a:r>
                        <a:rPr lang="en-IN" sz="1400" dirty="0">
                          <a:effectLst/>
                        </a:rPr>
                        <a:t>reserve budgets </a:t>
                      </a:r>
                      <a:r>
                        <a:rPr lang="en-IN" sz="1400" baseline="-25000" dirty="0">
                          <a:effectLst/>
                        </a:rPr>
                        <a:t> </a:t>
                      </a:r>
                      <a:r>
                        <a:rPr lang="en-IN" sz="1400" dirty="0">
                          <a:effectLst/>
                        </a:rPr>
                        <a:t> </a:t>
                      </a:r>
                    </a:p>
                    <a:p>
                      <a:pPr marL="342900" lvl="0" indent="-342900" fontAlgn="base">
                        <a:lnSpc>
                          <a:spcPct val="107000"/>
                        </a:lnSpc>
                        <a:spcAft>
                          <a:spcPts val="25"/>
                        </a:spcAft>
                        <a:buClr>
                          <a:srgbClr val="000000"/>
                        </a:buClr>
                        <a:buSzPts val="1600"/>
                        <a:buFont typeface="Arial" panose="020B0604020202020204" pitchFamily="34" charset="0"/>
                        <a:buChar char="•"/>
                      </a:pPr>
                      <a:r>
                        <a:rPr lang="en-IN" sz="1400" u="none" strike="noStrike" dirty="0">
                          <a:effectLst/>
                          <a:uFill>
                            <a:solidFill>
                              <a:srgbClr val="000000"/>
                            </a:solidFill>
                          </a:uFill>
                        </a:rPr>
                        <a:t>Management </a:t>
                      </a:r>
                      <a:r>
                        <a:rPr lang="en-IN" sz="1400" u="none" strike="noStrike" baseline="-25000" dirty="0">
                          <a:effectLst/>
                          <a:uFill>
                            <a:solidFill>
                              <a:srgbClr val="000000"/>
                            </a:solidFill>
                          </a:uFill>
                        </a:rPr>
                        <a:t> </a:t>
                      </a:r>
                      <a:r>
                        <a:rPr lang="en-IN" sz="1400" u="none" strike="noStrike" dirty="0">
                          <a:effectLst/>
                          <a:uFill>
                            <a:solidFill>
                              <a:srgbClr val="000000"/>
                            </a:solidFill>
                          </a:uFill>
                        </a:rPr>
                        <a:t> </a:t>
                      </a:r>
                    </a:p>
                    <a:p>
                      <a:pPr marR="95885" algn="ctr">
                        <a:lnSpc>
                          <a:spcPct val="107000"/>
                        </a:lnSpc>
                        <a:spcAft>
                          <a:spcPts val="800"/>
                        </a:spcAft>
                      </a:pPr>
                      <a:r>
                        <a:rPr lang="en-IN" sz="1400" dirty="0">
                          <a:effectLst/>
                        </a:rPr>
                        <a:t>schedule float </a:t>
                      </a:r>
                      <a:r>
                        <a:rPr lang="en-IN" sz="1400" baseline="-25000" dirty="0">
                          <a:effectLst/>
                        </a:rPr>
                        <a:t> </a:t>
                      </a:r>
                      <a:r>
                        <a:rPr lang="en-IN" sz="1400" dirty="0">
                          <a:effectLst/>
                        </a:rPr>
                        <a:t> </a:t>
                      </a:r>
                      <a:endPar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3259" marR="7173" marT="7826" marB="0"/>
                </a:tc>
                <a:extLst>
                  <a:ext uri="{0D108BD9-81ED-4DB2-BD59-A6C34878D82A}">
                    <a16:rowId xmlns:a16="http://schemas.microsoft.com/office/drawing/2014/main" val="57681625"/>
                  </a:ext>
                </a:extLst>
              </a:tr>
            </a:tbl>
          </a:graphicData>
        </a:graphic>
      </p:graphicFrame>
    </p:spTree>
    <p:extLst>
      <p:ext uri="{BB962C8B-B14F-4D97-AF65-F5344CB8AC3E}">
        <p14:creationId xmlns:p14="http://schemas.microsoft.com/office/powerpoint/2010/main" val="1116392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61484-E89E-6F90-A06E-C794B425A3AA}"/>
              </a:ext>
            </a:extLst>
          </p:cNvPr>
          <p:cNvSpPr>
            <a:spLocks noGrp="1"/>
          </p:cNvSpPr>
          <p:nvPr>
            <p:ph type="title"/>
          </p:nvPr>
        </p:nvSpPr>
        <p:spPr/>
        <p:txBody>
          <a:bodyPr/>
          <a:lstStyle/>
          <a:p>
            <a:r>
              <a:rPr lang="en-IN" b="1" dirty="0">
                <a:effectLst/>
                <a:latin typeface="Calibri" panose="020F0502020204030204" pitchFamily="34" charset="0"/>
                <a:ea typeface="Calibri" panose="020F0502020204030204" pitchFamily="34" charset="0"/>
              </a:rPr>
              <a:t>SWOT ANALYSIS </a:t>
            </a:r>
            <a:r>
              <a:rPr lang="en-IN" dirty="0">
                <a:effectLst/>
                <a:latin typeface="Calibri" panose="020F0502020204030204" pitchFamily="34" charset="0"/>
                <a:ea typeface="Calibri" panose="020F0502020204030204" pitchFamily="34" charset="0"/>
              </a:rPr>
              <a:t> </a:t>
            </a:r>
            <a:r>
              <a:rPr lang="en-IN" baseline="-25000" dirty="0">
                <a:effectLst/>
                <a:latin typeface="Calibri" panose="020F0502020204030204" pitchFamily="34" charset="0"/>
                <a:ea typeface="Calibri" panose="020F0502020204030204" pitchFamily="34" charset="0"/>
              </a:rPr>
              <a:t> </a:t>
            </a:r>
            <a:br>
              <a:rPr lang="en-IN" sz="1800" dirty="0">
                <a:solidFill>
                  <a:srgbClr val="000000"/>
                </a:solidFill>
                <a:effectLst/>
                <a:latin typeface="Calibri" panose="020F0502020204030204" pitchFamily="34" charset="0"/>
                <a:ea typeface="Calibri" panose="020F0502020204030204" pitchFamily="34" charset="0"/>
              </a:rPr>
            </a:br>
            <a:endParaRPr lang="en-IN" dirty="0"/>
          </a:p>
        </p:txBody>
      </p:sp>
      <p:pic>
        <p:nvPicPr>
          <p:cNvPr id="4" name="Content Placeholder 3">
            <a:extLst>
              <a:ext uri="{FF2B5EF4-FFF2-40B4-BE49-F238E27FC236}">
                <a16:creationId xmlns:a16="http://schemas.microsoft.com/office/drawing/2014/main" id="{AECEB4BE-1ED0-279C-AB96-795BB435E982}"/>
              </a:ext>
            </a:extLst>
          </p:cNvPr>
          <p:cNvPicPr>
            <a:picLocks noGrp="1"/>
          </p:cNvPicPr>
          <p:nvPr>
            <p:ph idx="1"/>
          </p:nvPr>
        </p:nvPicPr>
        <p:blipFill>
          <a:blip r:embed="rId2"/>
          <a:stretch>
            <a:fillRect/>
          </a:stretch>
        </p:blipFill>
        <p:spPr>
          <a:xfrm>
            <a:off x="1141413" y="2097088"/>
            <a:ext cx="6698750" cy="4385904"/>
          </a:xfrm>
          <a:prstGeom prst="rect">
            <a:avLst/>
          </a:prstGeom>
        </p:spPr>
      </p:pic>
    </p:spTree>
    <p:extLst>
      <p:ext uri="{BB962C8B-B14F-4D97-AF65-F5344CB8AC3E}">
        <p14:creationId xmlns:p14="http://schemas.microsoft.com/office/powerpoint/2010/main" val="40465559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98</TotalTime>
  <Words>984</Words>
  <Application>Microsoft Office PowerPoint</Application>
  <PresentationFormat>Widescreen</PresentationFormat>
  <Paragraphs>62</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Cambria</vt:lpstr>
      <vt:lpstr>Lato</vt:lpstr>
      <vt:lpstr>Times New Roman</vt:lpstr>
      <vt:lpstr>Tw Cen MT</vt:lpstr>
      <vt:lpstr>Circuit</vt:lpstr>
      <vt:lpstr>PowerPoint Presentation</vt:lpstr>
      <vt:lpstr>INTRODUCTION</vt:lpstr>
      <vt:lpstr>GOALS</vt:lpstr>
      <vt:lpstr>BENIFITS</vt:lpstr>
      <vt:lpstr>FUNCTIONAL REQUIREMENTS</vt:lpstr>
      <vt:lpstr>NON-FUNCTIONAL REQUIREMENTS</vt:lpstr>
      <vt:lpstr>WORK BREAKDOWN STRUCTRE (WBS) </vt:lpstr>
      <vt:lpstr>RISK ANALYSIS</vt:lpstr>
      <vt:lpstr>SWOT ANALYSIS    </vt:lpstr>
      <vt:lpstr>PowerPoint Presentation</vt:lpstr>
      <vt:lpstr>DATA PREPROCESSING  </vt:lpstr>
      <vt:lpstr>CONVOLUTIONAL NEUTRAL NETWORK ARCHITECTURE</vt:lpstr>
      <vt:lpstr>DETECTING FACES WITHOUT MASK </vt:lpstr>
      <vt:lpstr>ER Diagram</vt:lpstr>
      <vt:lpstr>DATA FLOW DIAGRAM</vt:lpstr>
      <vt:lpstr>SEQUENCE DIAGRAM    </vt:lpstr>
      <vt:lpstr>DEMONSTRATION</vt:lpstr>
      <vt:lpstr>Conclusion and future scope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dc:title>
  <dc:creator>Suryansh Dwivedi</dc:creator>
  <cp:lastModifiedBy>Suryansh Dwivedi</cp:lastModifiedBy>
  <cp:revision>9</cp:revision>
  <dcterms:created xsi:type="dcterms:W3CDTF">2022-07-05T18:05:17Z</dcterms:created>
  <dcterms:modified xsi:type="dcterms:W3CDTF">2022-12-22T19:56:44Z</dcterms:modified>
</cp:coreProperties>
</file>