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2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4583EA-ABBF-4B26-9B2B-E1371DD23ACF}" type="datetimeFigureOut">
              <a:rPr lang="en-IN" smtClean="0"/>
              <a:t>28-06-2018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AEF7E-D10C-4FFA-8BD7-20A269121A90}" type="slidenum">
              <a:rPr lang="en-IN" smtClean="0"/>
              <a:t>‹#›</a:t>
            </a:fld>
            <a:endParaRPr lang="en-IN"/>
          </a:p>
        </p:txBody>
      </p:sp>
    </p:spTree>
    <p:extLst>
      <p:ext uri="{BB962C8B-B14F-4D97-AF65-F5344CB8AC3E}">
        <p14:creationId xmlns:p14="http://schemas.microsoft.com/office/powerpoint/2010/main" val="5299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6AEF7E-D10C-4FFA-8BD7-20A269121A90}" type="slidenum">
              <a:rPr lang="en-IN" smtClean="0"/>
              <a:t>4</a:t>
            </a:fld>
            <a:endParaRPr lang="en-IN"/>
          </a:p>
        </p:txBody>
      </p:sp>
    </p:spTree>
    <p:extLst>
      <p:ext uri="{BB962C8B-B14F-4D97-AF65-F5344CB8AC3E}">
        <p14:creationId xmlns:p14="http://schemas.microsoft.com/office/powerpoint/2010/main" val="3830949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6AEF7E-D10C-4FFA-8BD7-20A269121A90}" type="slidenum">
              <a:rPr lang="en-IN" smtClean="0"/>
              <a:t>36</a:t>
            </a:fld>
            <a:endParaRPr lang="en-IN"/>
          </a:p>
        </p:txBody>
      </p:sp>
    </p:spTree>
    <p:extLst>
      <p:ext uri="{BB962C8B-B14F-4D97-AF65-F5344CB8AC3E}">
        <p14:creationId xmlns:p14="http://schemas.microsoft.com/office/powerpoint/2010/main" val="340065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6E9BBF9-08BB-4A67-86C8-48103E5361AD}" type="datetimeFigureOut">
              <a:rPr lang="en-IN" smtClean="0"/>
              <a:t>28-06-2018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9AAA0A-8B30-4EF8-AC52-5D1A35FBC96A}" type="slidenum">
              <a:rPr lang="en-IN" smtClean="0"/>
              <a:t>‹#›</a:t>
            </a:fld>
            <a:endParaRPr lang="en-IN"/>
          </a:p>
        </p:txBody>
      </p:sp>
    </p:spTree>
    <p:extLst>
      <p:ext uri="{BB962C8B-B14F-4D97-AF65-F5344CB8AC3E}">
        <p14:creationId xmlns:p14="http://schemas.microsoft.com/office/powerpoint/2010/main" val="1605169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6E9BBF9-08BB-4A67-86C8-48103E5361AD}" type="datetimeFigureOut">
              <a:rPr lang="en-IN" smtClean="0"/>
              <a:t>28-06-2018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9AAA0A-8B30-4EF8-AC52-5D1A35FBC96A}" type="slidenum">
              <a:rPr lang="en-IN" smtClean="0"/>
              <a:t>‹#›</a:t>
            </a:fld>
            <a:endParaRPr lang="en-IN"/>
          </a:p>
        </p:txBody>
      </p:sp>
    </p:spTree>
    <p:extLst>
      <p:ext uri="{BB962C8B-B14F-4D97-AF65-F5344CB8AC3E}">
        <p14:creationId xmlns:p14="http://schemas.microsoft.com/office/powerpoint/2010/main" val="1133382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6E9BBF9-08BB-4A67-86C8-48103E5361AD}" type="datetimeFigureOut">
              <a:rPr lang="en-IN" smtClean="0"/>
              <a:t>28-06-2018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9AAA0A-8B30-4EF8-AC52-5D1A35FBC96A}" type="slidenum">
              <a:rPr lang="en-IN" smtClean="0"/>
              <a:t>‹#›</a:t>
            </a:fld>
            <a:endParaRPr lang="en-IN"/>
          </a:p>
        </p:txBody>
      </p:sp>
    </p:spTree>
    <p:extLst>
      <p:ext uri="{BB962C8B-B14F-4D97-AF65-F5344CB8AC3E}">
        <p14:creationId xmlns:p14="http://schemas.microsoft.com/office/powerpoint/2010/main" val="1292799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6E9BBF9-08BB-4A67-86C8-48103E5361AD}" type="datetimeFigureOut">
              <a:rPr lang="en-IN" smtClean="0"/>
              <a:t>28-06-2018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9AAA0A-8B30-4EF8-AC52-5D1A35FBC96A}" type="slidenum">
              <a:rPr lang="en-IN" smtClean="0"/>
              <a:t>‹#›</a:t>
            </a:fld>
            <a:endParaRPr lang="en-IN"/>
          </a:p>
        </p:txBody>
      </p:sp>
    </p:spTree>
    <p:extLst>
      <p:ext uri="{BB962C8B-B14F-4D97-AF65-F5344CB8AC3E}">
        <p14:creationId xmlns:p14="http://schemas.microsoft.com/office/powerpoint/2010/main" val="1602869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E9BBF9-08BB-4A67-86C8-48103E5361AD}" type="datetimeFigureOut">
              <a:rPr lang="en-IN" smtClean="0"/>
              <a:t>28-06-2018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9AAA0A-8B30-4EF8-AC52-5D1A35FBC96A}" type="slidenum">
              <a:rPr lang="en-IN" smtClean="0"/>
              <a:t>‹#›</a:t>
            </a:fld>
            <a:endParaRPr lang="en-IN"/>
          </a:p>
        </p:txBody>
      </p:sp>
    </p:spTree>
    <p:extLst>
      <p:ext uri="{BB962C8B-B14F-4D97-AF65-F5344CB8AC3E}">
        <p14:creationId xmlns:p14="http://schemas.microsoft.com/office/powerpoint/2010/main" val="40837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6E9BBF9-08BB-4A67-86C8-48103E5361AD}" type="datetimeFigureOut">
              <a:rPr lang="en-IN" smtClean="0"/>
              <a:t>28-06-2018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9AAA0A-8B30-4EF8-AC52-5D1A35FBC96A}" type="slidenum">
              <a:rPr lang="en-IN" smtClean="0"/>
              <a:t>‹#›</a:t>
            </a:fld>
            <a:endParaRPr lang="en-IN"/>
          </a:p>
        </p:txBody>
      </p:sp>
    </p:spTree>
    <p:extLst>
      <p:ext uri="{BB962C8B-B14F-4D97-AF65-F5344CB8AC3E}">
        <p14:creationId xmlns:p14="http://schemas.microsoft.com/office/powerpoint/2010/main" val="1455382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6E9BBF9-08BB-4A67-86C8-48103E5361AD}" type="datetimeFigureOut">
              <a:rPr lang="en-IN" smtClean="0"/>
              <a:t>28-06-2018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9AAA0A-8B30-4EF8-AC52-5D1A35FBC96A}" type="slidenum">
              <a:rPr lang="en-IN" smtClean="0"/>
              <a:t>‹#›</a:t>
            </a:fld>
            <a:endParaRPr lang="en-IN"/>
          </a:p>
        </p:txBody>
      </p:sp>
    </p:spTree>
    <p:extLst>
      <p:ext uri="{BB962C8B-B14F-4D97-AF65-F5344CB8AC3E}">
        <p14:creationId xmlns:p14="http://schemas.microsoft.com/office/powerpoint/2010/main" val="4256030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6E9BBF9-08BB-4A67-86C8-48103E5361AD}" type="datetimeFigureOut">
              <a:rPr lang="en-IN" smtClean="0"/>
              <a:t>28-06-2018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9AAA0A-8B30-4EF8-AC52-5D1A35FBC96A}" type="slidenum">
              <a:rPr lang="en-IN" smtClean="0"/>
              <a:t>‹#›</a:t>
            </a:fld>
            <a:endParaRPr lang="en-IN"/>
          </a:p>
        </p:txBody>
      </p:sp>
    </p:spTree>
    <p:extLst>
      <p:ext uri="{BB962C8B-B14F-4D97-AF65-F5344CB8AC3E}">
        <p14:creationId xmlns:p14="http://schemas.microsoft.com/office/powerpoint/2010/main" val="1233793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BBF9-08BB-4A67-86C8-48103E5361AD}" type="datetimeFigureOut">
              <a:rPr lang="en-IN" smtClean="0"/>
              <a:t>28-06-2018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9AAA0A-8B30-4EF8-AC52-5D1A35FBC96A}" type="slidenum">
              <a:rPr lang="en-IN" smtClean="0"/>
              <a:t>‹#›</a:t>
            </a:fld>
            <a:endParaRPr lang="en-IN"/>
          </a:p>
        </p:txBody>
      </p:sp>
    </p:spTree>
    <p:extLst>
      <p:ext uri="{BB962C8B-B14F-4D97-AF65-F5344CB8AC3E}">
        <p14:creationId xmlns:p14="http://schemas.microsoft.com/office/powerpoint/2010/main" val="3854243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E9BBF9-08BB-4A67-86C8-48103E5361AD}" type="datetimeFigureOut">
              <a:rPr lang="en-IN" smtClean="0"/>
              <a:t>28-06-2018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9AAA0A-8B30-4EF8-AC52-5D1A35FBC96A}" type="slidenum">
              <a:rPr lang="en-IN" smtClean="0"/>
              <a:t>‹#›</a:t>
            </a:fld>
            <a:endParaRPr lang="en-IN"/>
          </a:p>
        </p:txBody>
      </p:sp>
    </p:spTree>
    <p:extLst>
      <p:ext uri="{BB962C8B-B14F-4D97-AF65-F5344CB8AC3E}">
        <p14:creationId xmlns:p14="http://schemas.microsoft.com/office/powerpoint/2010/main" val="1993381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E9BBF9-08BB-4A67-86C8-48103E5361AD}" type="datetimeFigureOut">
              <a:rPr lang="en-IN" smtClean="0"/>
              <a:t>28-06-2018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9AAA0A-8B30-4EF8-AC52-5D1A35FBC96A}" type="slidenum">
              <a:rPr lang="en-IN" smtClean="0"/>
              <a:t>‹#›</a:t>
            </a:fld>
            <a:endParaRPr lang="en-IN"/>
          </a:p>
        </p:txBody>
      </p:sp>
    </p:spTree>
    <p:extLst>
      <p:ext uri="{BB962C8B-B14F-4D97-AF65-F5344CB8AC3E}">
        <p14:creationId xmlns:p14="http://schemas.microsoft.com/office/powerpoint/2010/main" val="3167207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E9BBF9-08BB-4A67-86C8-48103E5361AD}" type="datetimeFigureOut">
              <a:rPr lang="en-IN" smtClean="0"/>
              <a:t>28-06-2018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9AAA0A-8B30-4EF8-AC52-5D1A35FBC96A}" type="slidenum">
              <a:rPr lang="en-IN" smtClean="0"/>
              <a:t>‹#›</a:t>
            </a:fld>
            <a:endParaRPr lang="en-IN"/>
          </a:p>
        </p:txBody>
      </p:sp>
    </p:spTree>
    <p:extLst>
      <p:ext uri="{BB962C8B-B14F-4D97-AF65-F5344CB8AC3E}">
        <p14:creationId xmlns:p14="http://schemas.microsoft.com/office/powerpoint/2010/main" val="3243112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400" dirty="0" smtClean="0">
                <a:latin typeface="+mn-lt"/>
              </a:rPr>
              <a:t>Authority and functions of the Comptroller and Auditor General of India are mandated under the provisions of Articles 149 to 151 of the Constitution of India. </a:t>
            </a:r>
            <a:br>
              <a:rPr lang="en-US" sz="2400" dirty="0" smtClean="0">
                <a:latin typeface="+mn-lt"/>
              </a:rPr>
            </a:br>
            <a:r>
              <a:rPr lang="en-US" sz="2400" dirty="0" smtClean="0">
                <a:latin typeface="+mn-lt"/>
              </a:rPr>
              <a:t>Parliament passed  legislation: Comptroller and Auditor General’s (Duties, Powers and Conditions of Service) Act, in 1971 and came into force </a:t>
            </a:r>
            <a:r>
              <a:rPr lang="en-US" sz="2400" dirty="0" err="1" smtClean="0">
                <a:latin typeface="+mn-lt"/>
              </a:rPr>
              <a:t>w.e.f</a:t>
            </a:r>
            <a:r>
              <a:rPr lang="en-US" sz="2400" dirty="0" smtClean="0">
                <a:latin typeface="+mn-lt"/>
              </a:rPr>
              <a:t> 15th December 1971. </a:t>
            </a:r>
            <a:r>
              <a:rPr lang="en-US" sz="2400" dirty="0" smtClean="0"/>
              <a:t/>
            </a:r>
            <a:br>
              <a:rPr lang="en-US" sz="2400" dirty="0" smtClean="0"/>
            </a:br>
            <a:endParaRPr lang="en-IN" sz="2400" dirty="0"/>
          </a:p>
        </p:txBody>
      </p:sp>
      <p:sp>
        <p:nvSpPr>
          <p:cNvPr id="3" name="Subtitle 2"/>
          <p:cNvSpPr>
            <a:spLocks noGrp="1"/>
          </p:cNvSpPr>
          <p:nvPr>
            <p:ph type="subTitle" idx="1"/>
          </p:nvPr>
        </p:nvSpPr>
        <p:spPr/>
        <p:txBody>
          <a:bodyPr>
            <a:normAutofit fontScale="70000" lnSpcReduction="20000"/>
          </a:bodyPr>
          <a:lstStyle/>
          <a:p>
            <a:pPr algn="just"/>
            <a:r>
              <a:rPr lang="en-US" sz="3100" dirty="0" smtClean="0"/>
              <a:t>Article 149</a:t>
            </a:r>
            <a:r>
              <a:rPr lang="en-IN" sz="3100" dirty="0" smtClean="0"/>
              <a:t> of the Constitution of India</a:t>
            </a:r>
            <a:r>
              <a:rPr lang="en-US" sz="3100" dirty="0" smtClean="0"/>
              <a:t> provides that the C&amp;AG of India shall exercise such powers and perform such duties in relation to the accounts of the Union and of the States and of any other authority or body as may be prescribed by or under any law made by Parliament. </a:t>
            </a:r>
            <a:r>
              <a:rPr lang="en-IN" sz="3100" dirty="0" smtClean="0"/>
              <a:t> </a:t>
            </a:r>
            <a:r>
              <a:rPr lang="en-IN" sz="3100" dirty="0"/>
              <a:t>Section 23 of the </a:t>
            </a:r>
            <a:r>
              <a:rPr lang="en-IN" sz="3100" dirty="0" smtClean="0"/>
              <a:t>C&amp;AG’s DPC </a:t>
            </a:r>
            <a:r>
              <a:rPr lang="en-IN" sz="3100" dirty="0"/>
              <a:t>Act, 1971 </a:t>
            </a:r>
            <a:r>
              <a:rPr lang="en-IN" sz="3100" dirty="0" smtClean="0"/>
              <a:t>empowers </a:t>
            </a:r>
            <a:r>
              <a:rPr lang="en-IN" sz="3100" dirty="0"/>
              <a:t>the C&amp;AG to frame rules and give directions in all matters pertaining to audit of the accounts for which he is responsible</a:t>
            </a:r>
            <a:r>
              <a:rPr lang="en-IN" sz="2600" dirty="0"/>
              <a:t>. </a:t>
            </a:r>
            <a:endParaRPr lang="en-US" sz="2600" dirty="0" smtClean="0"/>
          </a:p>
          <a:p>
            <a:pPr algn="just"/>
            <a:endParaRPr lang="en-US" sz="2600" dirty="0" smtClean="0"/>
          </a:p>
          <a:p>
            <a:endParaRPr lang="en-IN" dirty="0"/>
          </a:p>
        </p:txBody>
      </p:sp>
    </p:spTree>
    <p:extLst>
      <p:ext uri="{BB962C8B-B14F-4D97-AF65-F5344CB8AC3E}">
        <p14:creationId xmlns:p14="http://schemas.microsoft.com/office/powerpoint/2010/main" val="380898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6143" y="1110343"/>
            <a:ext cx="8414657" cy="4524315"/>
          </a:xfrm>
          <a:prstGeom prst="rect">
            <a:avLst/>
          </a:prstGeom>
        </p:spPr>
        <p:txBody>
          <a:bodyPr wrap="square">
            <a:spAutoFit/>
          </a:bodyPr>
          <a:lstStyle/>
          <a:p>
            <a:pPr marR="0" algn="ctr"/>
            <a:r>
              <a:rPr lang="en-IN" b="1" dirty="0">
                <a:solidFill>
                  <a:srgbClr val="000000"/>
                </a:solidFill>
                <a:latin typeface="Times New Roman" panose="02020603050405020304" pitchFamily="18" charset="0"/>
              </a:rPr>
              <a:t>Chapter–4 </a:t>
            </a:r>
            <a:r>
              <a:rPr lang="en-IN" dirty="0" smtClean="0">
                <a:solidFill>
                  <a:srgbClr val="000000"/>
                </a:solidFill>
                <a:latin typeface="Times New Roman" panose="02020603050405020304" pitchFamily="18" charset="0"/>
              </a:rPr>
              <a:t>:</a:t>
            </a:r>
            <a:r>
              <a:rPr lang="en-IN" b="1" dirty="0" smtClean="0">
                <a:solidFill>
                  <a:srgbClr val="000000"/>
                </a:solidFill>
                <a:latin typeface="Times New Roman" panose="02020603050405020304" pitchFamily="18" charset="0"/>
              </a:rPr>
              <a:t>Audit </a:t>
            </a:r>
            <a:r>
              <a:rPr lang="en-IN" b="1" dirty="0">
                <a:solidFill>
                  <a:srgbClr val="000000"/>
                </a:solidFill>
                <a:latin typeface="Times New Roman" panose="02020603050405020304" pitchFamily="18" charset="0"/>
              </a:rPr>
              <a:t>of Accounts of Stores and </a:t>
            </a:r>
            <a:r>
              <a:rPr lang="en-IN" b="1" dirty="0" smtClean="0">
                <a:solidFill>
                  <a:srgbClr val="000000"/>
                </a:solidFill>
                <a:latin typeface="Times New Roman" panose="02020603050405020304" pitchFamily="18" charset="0"/>
              </a:rPr>
              <a:t>Stock (Sec 17)</a:t>
            </a:r>
          </a:p>
          <a:p>
            <a:r>
              <a:rPr lang="en-IN" b="1" dirty="0"/>
              <a:t>Audit of purchase of stores </a:t>
            </a:r>
            <a:endParaRPr lang="en-IN" dirty="0"/>
          </a:p>
          <a:p>
            <a:r>
              <a:rPr lang="en-IN" dirty="0" smtClean="0"/>
              <a:t>(</a:t>
            </a:r>
            <a:r>
              <a:rPr lang="en-IN" dirty="0"/>
              <a:t>1</a:t>
            </a:r>
            <a:r>
              <a:rPr lang="en-IN" dirty="0" smtClean="0"/>
              <a:t>) </a:t>
            </a:r>
            <a:r>
              <a:rPr lang="en-IN" dirty="0"/>
              <a:t>Purchases should </a:t>
            </a:r>
            <a:r>
              <a:rPr lang="en-IN" dirty="0" smtClean="0"/>
              <a:t> be </a:t>
            </a:r>
            <a:r>
              <a:rPr lang="en-IN" dirty="0"/>
              <a:t>properly sanctioned and made in the most economical manner </a:t>
            </a:r>
            <a:r>
              <a:rPr lang="en-IN" dirty="0" smtClean="0"/>
              <a:t>as per rules/orders </a:t>
            </a:r>
            <a:r>
              <a:rPr lang="en-IN" dirty="0"/>
              <a:t>issued by the Government. </a:t>
            </a:r>
            <a:endParaRPr lang="en-IN" b="1" dirty="0">
              <a:solidFill>
                <a:srgbClr val="000000"/>
              </a:solidFill>
              <a:latin typeface="Times New Roman" panose="02020603050405020304" pitchFamily="18" charset="0"/>
            </a:endParaRPr>
          </a:p>
          <a:p>
            <a:pPr marR="0"/>
            <a:r>
              <a:rPr lang="en-IN" dirty="0" smtClean="0"/>
              <a:t>(2)The </a:t>
            </a:r>
            <a:r>
              <a:rPr lang="en-IN" dirty="0"/>
              <a:t>rates paid should correspond to </a:t>
            </a:r>
            <a:r>
              <a:rPr lang="en-IN" dirty="0" smtClean="0"/>
              <a:t>contracts </a:t>
            </a:r>
            <a:r>
              <a:rPr lang="en-IN" dirty="0"/>
              <a:t>agreements. </a:t>
            </a:r>
            <a:endParaRPr lang="en-IN" dirty="0" smtClean="0"/>
          </a:p>
          <a:p>
            <a:pPr marR="0"/>
            <a:r>
              <a:rPr lang="en-IN" b="1" dirty="0" smtClean="0">
                <a:solidFill>
                  <a:srgbClr val="000000"/>
                </a:solidFill>
                <a:latin typeface="Times New Roman" panose="02020603050405020304" pitchFamily="18" charset="0"/>
              </a:rPr>
              <a:t> </a:t>
            </a:r>
            <a:r>
              <a:rPr lang="en-IN" dirty="0" smtClean="0"/>
              <a:t>(</a:t>
            </a:r>
            <a:r>
              <a:rPr lang="en-IN" dirty="0"/>
              <a:t>3</a:t>
            </a:r>
            <a:r>
              <a:rPr lang="en-IN" dirty="0" smtClean="0"/>
              <a:t>)The </a:t>
            </a:r>
            <a:r>
              <a:rPr lang="en-IN" dirty="0"/>
              <a:t>government servants responsible for approving and receiving purchases should furnish certificates of quality and quantity before payments </a:t>
            </a:r>
            <a:endParaRPr lang="en-IN" dirty="0"/>
          </a:p>
          <a:p>
            <a:r>
              <a:rPr lang="en-IN" dirty="0"/>
              <a:t>(iv) Purchase orders should </a:t>
            </a:r>
            <a:r>
              <a:rPr lang="en-IN" dirty="0" smtClean="0"/>
              <a:t>not be </a:t>
            </a:r>
            <a:r>
              <a:rPr lang="en-IN" dirty="0"/>
              <a:t>split </a:t>
            </a:r>
            <a:r>
              <a:rPr lang="en-IN" dirty="0" smtClean="0"/>
              <a:t>up </a:t>
            </a:r>
            <a:r>
              <a:rPr lang="en-IN" dirty="0"/>
              <a:t>to </a:t>
            </a:r>
            <a:r>
              <a:rPr lang="en-IN" dirty="0" smtClean="0"/>
              <a:t>avoid sanction </a:t>
            </a:r>
            <a:r>
              <a:rPr lang="en-IN" dirty="0"/>
              <a:t>of higher authorities. </a:t>
            </a:r>
          </a:p>
          <a:p>
            <a:r>
              <a:rPr lang="en-IN" dirty="0"/>
              <a:t>(v) </a:t>
            </a:r>
            <a:r>
              <a:rPr lang="en-IN" dirty="0" smtClean="0"/>
              <a:t>Terms </a:t>
            </a:r>
            <a:r>
              <a:rPr lang="en-IN" dirty="0"/>
              <a:t>and conditions should conform to various </a:t>
            </a:r>
            <a:r>
              <a:rPr lang="en-IN" dirty="0" err="1"/>
              <a:t>codal</a:t>
            </a:r>
            <a:r>
              <a:rPr lang="en-IN" dirty="0"/>
              <a:t> </a:t>
            </a:r>
            <a:r>
              <a:rPr lang="en-IN" dirty="0" smtClean="0"/>
              <a:t>provisions/orders </a:t>
            </a:r>
          </a:p>
          <a:p>
            <a:r>
              <a:rPr lang="en-IN" dirty="0" smtClean="0"/>
              <a:t>(</a:t>
            </a:r>
            <a:r>
              <a:rPr lang="en-IN" dirty="0"/>
              <a:t>vi) Necessary precautions should have been taken to safeguard government interests in cases involving advance payments for supply of stores </a:t>
            </a:r>
            <a:endParaRPr lang="en-IN" dirty="0" smtClean="0"/>
          </a:p>
          <a:p>
            <a:r>
              <a:rPr lang="en-IN" b="1" dirty="0"/>
              <a:t>Audit of stores records </a:t>
            </a:r>
            <a:endParaRPr lang="en-IN" dirty="0"/>
          </a:p>
          <a:p>
            <a:r>
              <a:rPr lang="en-IN" dirty="0"/>
              <a:t>2.4.8 Audit should ascertain whether</a:t>
            </a:r>
            <a:r>
              <a:rPr lang="en-IN" dirty="0" smtClean="0"/>
              <a:t>:</a:t>
            </a:r>
          </a:p>
          <a:p>
            <a:r>
              <a:rPr lang="en-IN" b="1" dirty="0"/>
              <a:t>Goods Received Sheets/Bin Cards; </a:t>
            </a:r>
            <a:r>
              <a:rPr lang="en-IN" b="1" dirty="0" smtClean="0"/>
              <a:t>Issue Notes, Store Ledger, Opening &amp; Closing Balance</a:t>
            </a:r>
            <a:endParaRPr lang="en-IN" b="1" dirty="0"/>
          </a:p>
          <a:p>
            <a:r>
              <a:rPr lang="en-IN" b="1" dirty="0" smtClean="0"/>
              <a:t>Price Store ledger, Invoice, </a:t>
            </a:r>
            <a:r>
              <a:rPr lang="en-IN" b="1" dirty="0" err="1" smtClean="0"/>
              <a:t>challan</a:t>
            </a:r>
            <a:r>
              <a:rPr lang="en-IN" b="1" dirty="0" smtClean="0"/>
              <a:t>, certificate of store keeper </a:t>
            </a:r>
            <a:r>
              <a:rPr lang="en-IN" b="1" dirty="0" err="1" smtClean="0"/>
              <a:t>etc</a:t>
            </a:r>
            <a:endParaRPr lang="en-IN" b="1" dirty="0"/>
          </a:p>
        </p:txBody>
      </p:sp>
    </p:spTree>
    <p:extLst>
      <p:ext uri="{BB962C8B-B14F-4D97-AF65-F5344CB8AC3E}">
        <p14:creationId xmlns:p14="http://schemas.microsoft.com/office/powerpoint/2010/main" val="4267113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3515" y="406522"/>
            <a:ext cx="9013371" cy="4801314"/>
          </a:xfrm>
          <a:prstGeom prst="rect">
            <a:avLst/>
          </a:prstGeom>
        </p:spPr>
        <p:txBody>
          <a:bodyPr wrap="square">
            <a:spAutoFit/>
          </a:bodyPr>
          <a:lstStyle/>
          <a:p>
            <a:pPr marR="0" algn="just"/>
            <a:r>
              <a:rPr lang="en-IN" sz="2000" b="1" i="1" dirty="0">
                <a:solidFill>
                  <a:srgbClr val="000000"/>
                </a:solidFill>
                <a:latin typeface="Times New Roman" panose="02020603050405020304" pitchFamily="18" charset="0"/>
              </a:rPr>
              <a:t>Audit of custody and issue of stores </a:t>
            </a:r>
            <a:r>
              <a:rPr lang="en-IN" sz="2000" b="1" i="1" dirty="0" smtClean="0">
                <a:solidFill>
                  <a:srgbClr val="000000"/>
                </a:solidFill>
                <a:latin typeface="Times New Roman" panose="02020603050405020304" pitchFamily="18" charset="0"/>
              </a:rPr>
              <a:t>(Sec 17)</a:t>
            </a:r>
            <a:endParaRPr lang="en-IN" sz="2000" i="1" dirty="0" smtClean="0">
              <a:solidFill>
                <a:srgbClr val="000000"/>
              </a:solidFill>
              <a:latin typeface="Times New Roman" panose="02020603050405020304" pitchFamily="18" charset="0"/>
            </a:endParaRPr>
          </a:p>
          <a:p>
            <a:pPr marR="0" algn="just"/>
            <a:r>
              <a:rPr lang="en-IN" dirty="0" smtClean="0">
                <a:solidFill>
                  <a:srgbClr val="000000"/>
                </a:solidFill>
                <a:latin typeface="Times New Roman" panose="02020603050405020304" pitchFamily="18" charset="0"/>
              </a:rPr>
              <a:t> </a:t>
            </a:r>
            <a:r>
              <a:rPr lang="en-IN" b="1" dirty="0" smtClean="0">
                <a:solidFill>
                  <a:srgbClr val="000000"/>
                </a:solidFill>
                <a:latin typeface="Times New Roman" panose="02020603050405020304" pitchFamily="18" charset="0"/>
              </a:rPr>
              <a:t>It </a:t>
            </a:r>
            <a:r>
              <a:rPr lang="en-IN" b="1" dirty="0">
                <a:solidFill>
                  <a:srgbClr val="000000"/>
                </a:solidFill>
                <a:latin typeface="Times New Roman" panose="02020603050405020304" pitchFamily="18" charset="0"/>
              </a:rPr>
              <a:t>has to be seen in audit whether</a:t>
            </a:r>
            <a:r>
              <a:rPr lang="en-IN" b="1" dirty="0" smtClean="0">
                <a:solidFill>
                  <a:srgbClr val="000000"/>
                </a:solidFill>
                <a:latin typeface="Times New Roman" panose="02020603050405020304" pitchFamily="18" charset="0"/>
              </a:rPr>
              <a:t>: </a:t>
            </a:r>
          </a:p>
          <a:p>
            <a:pPr marR="0" algn="just"/>
            <a:r>
              <a:rPr lang="en-IN" b="1" dirty="0" smtClean="0">
                <a:solidFill>
                  <a:srgbClr val="000000"/>
                </a:solidFill>
                <a:latin typeface="Times New Roman" panose="02020603050405020304" pitchFamily="18" charset="0"/>
              </a:rPr>
              <a:t>(</a:t>
            </a:r>
            <a:r>
              <a:rPr lang="en-IN" b="1" dirty="0" err="1" smtClean="0">
                <a:solidFill>
                  <a:srgbClr val="000000"/>
                </a:solidFill>
                <a:latin typeface="Times New Roman" panose="02020603050405020304" pitchFamily="18" charset="0"/>
              </a:rPr>
              <a:t>i</a:t>
            </a:r>
            <a:r>
              <a:rPr lang="en-IN" b="1" dirty="0" smtClean="0">
                <a:solidFill>
                  <a:srgbClr val="000000"/>
                </a:solidFill>
                <a:latin typeface="Times New Roman" panose="02020603050405020304" pitchFamily="18" charset="0"/>
              </a:rPr>
              <a:t>) when a particular custodian of stores remains for prolonged periods, stores should be physically verified regularly to guard against any loss, pilferage, etc.; </a:t>
            </a:r>
          </a:p>
          <a:p>
            <a:pPr marR="0" algn="just"/>
            <a:r>
              <a:rPr lang="en-IN" b="1" dirty="0" smtClean="0">
                <a:solidFill>
                  <a:srgbClr val="000000"/>
                </a:solidFill>
                <a:latin typeface="Times New Roman" panose="02020603050405020304" pitchFamily="18" charset="0"/>
              </a:rPr>
              <a:t>(</a:t>
            </a:r>
            <a:r>
              <a:rPr lang="en-IN" b="1" dirty="0">
                <a:solidFill>
                  <a:srgbClr val="000000"/>
                </a:solidFill>
                <a:latin typeface="Times New Roman" panose="02020603050405020304" pitchFamily="18" charset="0"/>
              </a:rPr>
              <a:t>ii) discrepancies, if any, between the book balances and the ground balances have been reconciled promptly; </a:t>
            </a:r>
          </a:p>
          <a:p>
            <a:pPr marR="0" algn="just"/>
            <a:r>
              <a:rPr lang="en-IN" b="1" dirty="0">
                <a:solidFill>
                  <a:srgbClr val="000000"/>
                </a:solidFill>
                <a:latin typeface="Times New Roman" panose="02020603050405020304" pitchFamily="18" charset="0"/>
              </a:rPr>
              <a:t>(iii</a:t>
            </a:r>
            <a:r>
              <a:rPr lang="en-IN" b="1" dirty="0" smtClean="0">
                <a:solidFill>
                  <a:srgbClr val="000000"/>
                </a:solidFill>
                <a:latin typeface="Times New Roman" panose="02020603050405020304" pitchFamily="18" charset="0"/>
              </a:rPr>
              <a:t>) </a:t>
            </a:r>
            <a:r>
              <a:rPr lang="en-IN" b="1" dirty="0">
                <a:solidFill>
                  <a:srgbClr val="000000"/>
                </a:solidFill>
                <a:latin typeface="Times New Roman" panose="02020603050405020304" pitchFamily="18" charset="0"/>
              </a:rPr>
              <a:t>follow-up action has been taken on reports of physical verification of stores for making good any losses, shortages, etc. and to fix responsibility therefor; </a:t>
            </a:r>
          </a:p>
          <a:p>
            <a:pPr marR="0" algn="just"/>
            <a:r>
              <a:rPr lang="en-IN" b="1" dirty="0">
                <a:solidFill>
                  <a:srgbClr val="000000"/>
                </a:solidFill>
                <a:latin typeface="Times New Roman" panose="02020603050405020304" pitchFamily="18" charset="0"/>
              </a:rPr>
              <a:t>(iv) adequate precautionary measures have been taken to prevent misuse of materials issued to contractors for use in works; </a:t>
            </a:r>
          </a:p>
          <a:p>
            <a:pPr marR="0" algn="just"/>
            <a:r>
              <a:rPr lang="en-IN" b="1" dirty="0">
                <a:solidFill>
                  <a:srgbClr val="000000"/>
                </a:solidFill>
                <a:latin typeface="Times New Roman" panose="02020603050405020304" pitchFamily="18" charset="0"/>
              </a:rPr>
              <a:t>(v) adequate storage facilities are </a:t>
            </a:r>
            <a:r>
              <a:rPr lang="en-IN" b="1" dirty="0" smtClean="0">
                <a:solidFill>
                  <a:srgbClr val="000000"/>
                </a:solidFill>
                <a:latin typeface="Times New Roman" panose="02020603050405020304" pitchFamily="18" charset="0"/>
              </a:rPr>
              <a:t>available </a:t>
            </a:r>
            <a:r>
              <a:rPr lang="en-IN" b="1" dirty="0">
                <a:solidFill>
                  <a:srgbClr val="000000"/>
                </a:solidFill>
                <a:latin typeface="Times New Roman" panose="02020603050405020304" pitchFamily="18" charset="0"/>
              </a:rPr>
              <a:t>to protect stores from damage and undue deterioration; </a:t>
            </a:r>
          </a:p>
          <a:p>
            <a:pPr marR="0" algn="just"/>
            <a:r>
              <a:rPr lang="en-IN" b="1" dirty="0">
                <a:solidFill>
                  <a:srgbClr val="000000"/>
                </a:solidFill>
                <a:latin typeface="Times New Roman" panose="02020603050405020304" pitchFamily="18" charset="0"/>
              </a:rPr>
              <a:t>(vi) efforts have been made to transfer surplus stores to other works, divisions or departments where these could be utilised; </a:t>
            </a:r>
          </a:p>
          <a:p>
            <a:pPr marR="0" algn="just"/>
            <a:r>
              <a:rPr lang="en-IN" b="1" dirty="0">
                <a:solidFill>
                  <a:srgbClr val="000000"/>
                </a:solidFill>
                <a:latin typeface="Times New Roman" panose="02020603050405020304" pitchFamily="18" charset="0"/>
              </a:rPr>
              <a:t>(vii) </a:t>
            </a:r>
            <a:r>
              <a:rPr lang="en-IN" b="1" dirty="0" smtClean="0">
                <a:solidFill>
                  <a:srgbClr val="000000"/>
                </a:solidFill>
                <a:latin typeface="Times New Roman" panose="02020603050405020304" pitchFamily="18" charset="0"/>
              </a:rPr>
              <a:t> facilitating disposal of</a:t>
            </a:r>
            <a:r>
              <a:rPr lang="en-IN" b="1" dirty="0">
                <a:solidFill>
                  <a:srgbClr val="000000"/>
                </a:solidFill>
                <a:latin typeface="Times New Roman" panose="02020603050405020304" pitchFamily="18" charset="0"/>
              </a:rPr>
              <a:t> surplus </a:t>
            </a:r>
            <a:r>
              <a:rPr lang="en-IN" b="1" dirty="0" smtClean="0">
                <a:solidFill>
                  <a:srgbClr val="000000"/>
                </a:solidFill>
                <a:latin typeface="Times New Roman" panose="02020603050405020304" pitchFamily="18" charset="0"/>
              </a:rPr>
              <a:t>stores; </a:t>
            </a:r>
            <a:endParaRPr lang="en-IN" b="1" dirty="0">
              <a:solidFill>
                <a:srgbClr val="000000"/>
              </a:solidFill>
              <a:latin typeface="Times New Roman" panose="02020603050405020304" pitchFamily="18" charset="0"/>
            </a:endParaRPr>
          </a:p>
          <a:p>
            <a:pPr marR="0" algn="just"/>
            <a:r>
              <a:rPr lang="en-IN" b="1" dirty="0">
                <a:solidFill>
                  <a:srgbClr val="000000"/>
                </a:solidFill>
                <a:latin typeface="Times New Roman" panose="02020603050405020304" pitchFamily="18" charset="0"/>
              </a:rPr>
              <a:t>(viii)all issues of stores </a:t>
            </a:r>
            <a:r>
              <a:rPr lang="en-IN" b="1" dirty="0" smtClean="0">
                <a:solidFill>
                  <a:srgbClr val="000000"/>
                </a:solidFill>
                <a:latin typeface="Times New Roman" panose="02020603050405020304" pitchFamily="18" charset="0"/>
              </a:rPr>
              <a:t>are</a:t>
            </a:r>
            <a:r>
              <a:rPr lang="en-IN" b="1" dirty="0">
                <a:solidFill>
                  <a:srgbClr val="000000"/>
                </a:solidFill>
                <a:latin typeface="Times New Roman" panose="02020603050405020304" pitchFamily="18" charset="0"/>
              </a:rPr>
              <a:t> acknowledged by the intended </a:t>
            </a:r>
            <a:r>
              <a:rPr lang="en-IN" b="1" dirty="0" smtClean="0">
                <a:solidFill>
                  <a:srgbClr val="000000"/>
                </a:solidFill>
                <a:latin typeface="Times New Roman" panose="02020603050405020304" pitchFamily="18" charset="0"/>
              </a:rPr>
              <a:t>recipients</a:t>
            </a:r>
            <a:r>
              <a:rPr lang="en-IN" b="1" dirty="0">
                <a:solidFill>
                  <a:srgbClr val="000000"/>
                </a:solidFill>
                <a:latin typeface="Times New Roman" panose="02020603050405020304" pitchFamily="18" charset="0"/>
              </a:rPr>
              <a:t>,</a:t>
            </a:r>
            <a:r>
              <a:rPr lang="en-IN" b="1" dirty="0" smtClean="0">
                <a:solidFill>
                  <a:srgbClr val="000000"/>
                </a:solidFill>
                <a:latin typeface="Times New Roman" panose="02020603050405020304" pitchFamily="18" charset="0"/>
              </a:rPr>
              <a:t> </a:t>
            </a:r>
            <a:r>
              <a:rPr lang="en-IN" b="1" dirty="0">
                <a:solidFill>
                  <a:srgbClr val="000000"/>
                </a:solidFill>
                <a:latin typeface="Times New Roman" panose="02020603050405020304" pitchFamily="18" charset="0"/>
              </a:rPr>
              <a:t>and </a:t>
            </a:r>
          </a:p>
          <a:p>
            <a:pPr marR="0" algn="just"/>
            <a:r>
              <a:rPr lang="en-IN" b="1" dirty="0">
                <a:solidFill>
                  <a:srgbClr val="000000"/>
                </a:solidFill>
                <a:latin typeface="Times New Roman" panose="02020603050405020304" pitchFamily="18" charset="0"/>
              </a:rPr>
              <a:t>(ix) officers entrusted with custody of stores </a:t>
            </a:r>
            <a:r>
              <a:rPr lang="en-IN" b="1" dirty="0" smtClean="0">
                <a:solidFill>
                  <a:srgbClr val="000000"/>
                </a:solidFill>
                <a:latin typeface="Times New Roman" panose="02020603050405020304" pitchFamily="18" charset="0"/>
              </a:rPr>
              <a:t> </a:t>
            </a:r>
            <a:r>
              <a:rPr lang="en-IN" b="1" dirty="0">
                <a:solidFill>
                  <a:srgbClr val="000000"/>
                </a:solidFill>
                <a:latin typeface="Times New Roman" panose="02020603050405020304" pitchFamily="18" charset="0"/>
              </a:rPr>
              <a:t>of stores </a:t>
            </a:r>
            <a:r>
              <a:rPr lang="en-IN" b="1" dirty="0" smtClean="0">
                <a:solidFill>
                  <a:srgbClr val="000000"/>
                </a:solidFill>
                <a:latin typeface="Times New Roman" panose="02020603050405020304" pitchFamily="18" charset="0"/>
              </a:rPr>
              <a:t> </a:t>
            </a:r>
            <a:r>
              <a:rPr lang="en-IN" b="1" dirty="0">
                <a:solidFill>
                  <a:srgbClr val="000000"/>
                </a:solidFill>
                <a:latin typeface="Times New Roman" panose="02020603050405020304" pitchFamily="18" charset="0"/>
              </a:rPr>
              <a:t>furnished prescribed</a:t>
            </a:r>
            <a:r>
              <a:rPr lang="en-IN" b="1" dirty="0" smtClean="0">
                <a:solidFill>
                  <a:srgbClr val="000000"/>
                </a:solidFill>
                <a:latin typeface="Times New Roman" panose="02020603050405020304" pitchFamily="18" charset="0"/>
              </a:rPr>
              <a:t> security. </a:t>
            </a:r>
            <a:endParaRPr lang="en-IN" b="1" dirty="0"/>
          </a:p>
        </p:txBody>
      </p:sp>
    </p:spTree>
    <p:extLst>
      <p:ext uri="{BB962C8B-B14F-4D97-AF65-F5344CB8AC3E}">
        <p14:creationId xmlns:p14="http://schemas.microsoft.com/office/powerpoint/2010/main" val="2977144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1086" y="598714"/>
            <a:ext cx="7532914" cy="2862322"/>
          </a:xfrm>
          <a:prstGeom prst="rect">
            <a:avLst/>
          </a:prstGeom>
        </p:spPr>
        <p:txBody>
          <a:bodyPr wrap="square">
            <a:spAutoFit/>
          </a:bodyPr>
          <a:lstStyle/>
          <a:p>
            <a:r>
              <a:rPr lang="en-IN" b="1" dirty="0" smtClean="0"/>
              <a:t>Chapter–5: Audit </a:t>
            </a:r>
            <a:r>
              <a:rPr lang="en-IN" b="1" dirty="0"/>
              <a:t>of Commercial </a:t>
            </a:r>
            <a:r>
              <a:rPr lang="en-IN" b="1" dirty="0" smtClean="0"/>
              <a:t>Accounts:</a:t>
            </a:r>
          </a:p>
          <a:p>
            <a:r>
              <a:rPr lang="en-IN" b="1" dirty="0"/>
              <a:t>Chapter–6 </a:t>
            </a:r>
            <a:r>
              <a:rPr lang="en-IN" b="1" dirty="0" smtClean="0"/>
              <a:t>:</a:t>
            </a:r>
            <a:r>
              <a:rPr lang="en-IN" dirty="0"/>
              <a:t> </a:t>
            </a:r>
            <a:r>
              <a:rPr lang="en-IN" b="1" dirty="0" smtClean="0"/>
              <a:t>Audit </a:t>
            </a:r>
            <a:r>
              <a:rPr lang="en-IN" b="1" dirty="0"/>
              <a:t>of Non-Commercial Autonomous Bodies and </a:t>
            </a:r>
            <a:endParaRPr lang="en-IN" dirty="0"/>
          </a:p>
          <a:p>
            <a:r>
              <a:rPr lang="en-IN" b="1" dirty="0"/>
              <a:t>Non-Government </a:t>
            </a:r>
            <a:r>
              <a:rPr lang="en-IN" b="1" dirty="0" smtClean="0"/>
              <a:t>Institutions</a:t>
            </a:r>
          </a:p>
          <a:p>
            <a:r>
              <a:rPr lang="en-IN" b="1" dirty="0" smtClean="0"/>
              <a:t>Sec-III:</a:t>
            </a:r>
          </a:p>
          <a:p>
            <a:r>
              <a:rPr lang="en-IN" b="1" dirty="0" smtClean="0"/>
              <a:t>Chap-1 : Central Audit</a:t>
            </a:r>
          </a:p>
          <a:p>
            <a:r>
              <a:rPr lang="en-IN" b="1" dirty="0" smtClean="0"/>
              <a:t>Chap-2 : Gazetted Government Servants Audit</a:t>
            </a:r>
          </a:p>
          <a:p>
            <a:r>
              <a:rPr lang="en-IN" b="1" dirty="0" smtClean="0"/>
              <a:t>Chap-3 : Establishment Audit – </a:t>
            </a:r>
            <a:r>
              <a:rPr lang="en-IN" b="1" i="1" dirty="0" smtClean="0"/>
              <a:t>Cash Book, Establishment Bills, </a:t>
            </a:r>
            <a:r>
              <a:rPr lang="en-IN" b="1" i="1" dirty="0" err="1" smtClean="0"/>
              <a:t>Acquittance</a:t>
            </a:r>
            <a:r>
              <a:rPr lang="en-IN" b="1" i="1" dirty="0" smtClean="0"/>
              <a:t> Roll, Treasury Bill Books, Service Books, Leave Accounts </a:t>
            </a:r>
            <a:r>
              <a:rPr lang="en-IN" b="1" i="1" dirty="0" err="1" smtClean="0"/>
              <a:t>etc</a:t>
            </a:r>
            <a:endParaRPr lang="en-IN" b="1" i="1" dirty="0" smtClean="0"/>
          </a:p>
          <a:p>
            <a:endParaRPr lang="en-IN" b="1" i="1" dirty="0"/>
          </a:p>
          <a:p>
            <a:endParaRPr lang="en-IN" b="1" dirty="0"/>
          </a:p>
        </p:txBody>
      </p:sp>
    </p:spTree>
    <p:extLst>
      <p:ext uri="{BB962C8B-B14F-4D97-AF65-F5344CB8AC3E}">
        <p14:creationId xmlns:p14="http://schemas.microsoft.com/office/powerpoint/2010/main" val="106613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94113" y="362635"/>
            <a:ext cx="8120743" cy="4247317"/>
          </a:xfrm>
          <a:prstGeom prst="rect">
            <a:avLst/>
          </a:prstGeom>
        </p:spPr>
        <p:txBody>
          <a:bodyPr wrap="square">
            <a:spAutoFit/>
          </a:bodyPr>
          <a:lstStyle/>
          <a:p>
            <a:pPr marR="0" algn="ctr"/>
            <a:r>
              <a:rPr lang="en-IN" b="1" dirty="0" smtClean="0">
                <a:solidFill>
                  <a:srgbClr val="000000"/>
                </a:solidFill>
                <a:latin typeface="Times New Roman" panose="02020603050405020304" pitchFamily="18" charset="0"/>
              </a:rPr>
              <a:t>Chapter–4: Audit </a:t>
            </a:r>
            <a:r>
              <a:rPr lang="en-IN" b="1" dirty="0">
                <a:solidFill>
                  <a:srgbClr val="000000"/>
                </a:solidFill>
                <a:latin typeface="Times New Roman" panose="02020603050405020304" pitchFamily="18" charset="0"/>
              </a:rPr>
              <a:t>of Contingent </a:t>
            </a:r>
            <a:r>
              <a:rPr lang="en-IN" b="1" dirty="0" smtClean="0">
                <a:solidFill>
                  <a:srgbClr val="000000"/>
                </a:solidFill>
                <a:latin typeface="Times New Roman" panose="02020603050405020304" pitchFamily="18" charset="0"/>
              </a:rPr>
              <a:t>Expenditure</a:t>
            </a:r>
          </a:p>
          <a:p>
            <a:r>
              <a:rPr lang="en-IN" dirty="0"/>
              <a:t>C</a:t>
            </a:r>
            <a:r>
              <a:rPr lang="en-IN" dirty="0" smtClean="0"/>
              <a:t>ontingencies </a:t>
            </a:r>
            <a:r>
              <a:rPr lang="en-IN" dirty="0"/>
              <a:t>fall into one or other of the following five categories:- </a:t>
            </a:r>
          </a:p>
          <a:p>
            <a:pPr marL="400050" indent="-400050">
              <a:buAutoNum type="romanLcParenBoth"/>
            </a:pPr>
            <a:r>
              <a:rPr lang="en-IN" b="1" dirty="0" smtClean="0"/>
              <a:t>Contract Contingencies</a:t>
            </a:r>
            <a:r>
              <a:rPr lang="en-IN" dirty="0" smtClean="0"/>
              <a:t> </a:t>
            </a:r>
            <a:r>
              <a:rPr lang="en-IN" dirty="0"/>
              <a:t>generally consist of charges the annual incidence </a:t>
            </a:r>
            <a:r>
              <a:rPr lang="en-IN" dirty="0" smtClean="0"/>
              <a:t>of which </a:t>
            </a:r>
            <a:r>
              <a:rPr lang="en-IN" dirty="0"/>
              <a:t>can be averaged with reasonable accuracy. </a:t>
            </a:r>
            <a:r>
              <a:rPr lang="en-IN" dirty="0" smtClean="0"/>
              <a:t>Contingent </a:t>
            </a:r>
            <a:r>
              <a:rPr lang="en-IN" dirty="0"/>
              <a:t>charges met from a lump sum grant placed at the disposal of a disbursing </a:t>
            </a:r>
            <a:r>
              <a:rPr lang="en-IN" dirty="0" smtClean="0"/>
              <a:t>officer. </a:t>
            </a:r>
          </a:p>
          <a:p>
            <a:r>
              <a:rPr lang="en-IN" dirty="0" smtClean="0"/>
              <a:t>(</a:t>
            </a:r>
            <a:r>
              <a:rPr lang="en-IN" dirty="0"/>
              <a:t>ii) </a:t>
            </a:r>
            <a:r>
              <a:rPr lang="en-IN" b="1" dirty="0"/>
              <a:t>Scale Regulated Contingencies</a:t>
            </a:r>
            <a:r>
              <a:rPr lang="en-IN" dirty="0" smtClean="0"/>
              <a:t> </a:t>
            </a:r>
            <a:r>
              <a:rPr lang="en-IN" dirty="0"/>
              <a:t>charges regulated by scale laid down by the competent authority. </a:t>
            </a:r>
          </a:p>
          <a:p>
            <a:r>
              <a:rPr lang="en-IN" dirty="0"/>
              <a:t>(iii</a:t>
            </a:r>
            <a:r>
              <a:rPr lang="en-IN" dirty="0" smtClean="0"/>
              <a:t>)</a:t>
            </a:r>
            <a:r>
              <a:rPr lang="en-IN" dirty="0"/>
              <a:t> </a:t>
            </a:r>
            <a:r>
              <a:rPr lang="en-IN" b="1" dirty="0"/>
              <a:t>Special </a:t>
            </a:r>
            <a:r>
              <a:rPr lang="en-IN" b="1" dirty="0" smtClean="0"/>
              <a:t>Contingencies</a:t>
            </a:r>
            <a:r>
              <a:rPr lang="en-IN" dirty="0" smtClean="0"/>
              <a:t> </a:t>
            </a:r>
            <a:r>
              <a:rPr lang="en-IN" dirty="0"/>
              <a:t>cannot be incurred without special sanction in each case of a superior authority. </a:t>
            </a:r>
          </a:p>
          <a:p>
            <a:r>
              <a:rPr lang="en-IN" dirty="0"/>
              <a:t>(iv</a:t>
            </a:r>
            <a:r>
              <a:rPr lang="en-IN" dirty="0" smtClean="0"/>
              <a:t>) In </a:t>
            </a:r>
            <a:r>
              <a:rPr lang="en-IN" b="1" dirty="0"/>
              <a:t>Countersigned </a:t>
            </a:r>
            <a:r>
              <a:rPr lang="en-IN" b="1" dirty="0" smtClean="0"/>
              <a:t>Contingencies </a:t>
            </a:r>
            <a:r>
              <a:rPr lang="en-IN" dirty="0"/>
              <a:t>c</a:t>
            </a:r>
            <a:r>
              <a:rPr lang="en-IN" dirty="0" smtClean="0"/>
              <a:t>ountersignature </a:t>
            </a:r>
            <a:r>
              <a:rPr lang="en-IN" dirty="0"/>
              <a:t>is ordinarily </a:t>
            </a:r>
            <a:r>
              <a:rPr lang="en-IN" dirty="0" smtClean="0"/>
              <a:t>obtained form competent authority </a:t>
            </a:r>
            <a:r>
              <a:rPr lang="en-IN" dirty="0"/>
              <a:t>after the bills are </a:t>
            </a:r>
            <a:r>
              <a:rPr lang="en-IN" dirty="0" smtClean="0"/>
              <a:t>paid</a:t>
            </a:r>
            <a:endParaRPr lang="en-IN" dirty="0"/>
          </a:p>
          <a:p>
            <a:r>
              <a:rPr lang="en-IN" dirty="0"/>
              <a:t>(v) </a:t>
            </a:r>
            <a:r>
              <a:rPr lang="en-IN" dirty="0" smtClean="0"/>
              <a:t>In </a:t>
            </a:r>
            <a:r>
              <a:rPr lang="en-IN" b="1" dirty="0"/>
              <a:t>Fully Vouched Contingencies</a:t>
            </a:r>
            <a:r>
              <a:rPr lang="en-IN" dirty="0"/>
              <a:t> </a:t>
            </a:r>
            <a:r>
              <a:rPr lang="en-IN" dirty="0" smtClean="0"/>
              <a:t>Contingent </a:t>
            </a:r>
            <a:r>
              <a:rPr lang="en-IN" dirty="0"/>
              <a:t>charges </a:t>
            </a:r>
            <a:r>
              <a:rPr lang="en-IN" dirty="0" smtClean="0"/>
              <a:t> </a:t>
            </a:r>
            <a:r>
              <a:rPr lang="en-IN" dirty="0"/>
              <a:t>require neither special sanction nor countersignature, </a:t>
            </a:r>
            <a:r>
              <a:rPr lang="en-IN" dirty="0" smtClean="0"/>
              <a:t>but </a:t>
            </a:r>
            <a:r>
              <a:rPr lang="en-IN" dirty="0"/>
              <a:t>incurred </a:t>
            </a:r>
            <a:r>
              <a:rPr lang="en-IN" dirty="0" smtClean="0"/>
              <a:t>by </a:t>
            </a:r>
            <a:r>
              <a:rPr lang="en-IN" dirty="0"/>
              <a:t>disbursing officer on his own authority subject to the necessity of accounting for them. </a:t>
            </a:r>
            <a:r>
              <a:rPr lang="en-IN" dirty="0" smtClean="0"/>
              <a:t> </a:t>
            </a:r>
            <a:r>
              <a:rPr lang="en-IN" dirty="0"/>
              <a:t>In actual practice</a:t>
            </a:r>
            <a:r>
              <a:rPr lang="en-IN" dirty="0" smtClean="0"/>
              <a:t>, C&amp;AG </a:t>
            </a:r>
            <a:r>
              <a:rPr lang="en-IN" dirty="0"/>
              <a:t>dispenses with the production to audit of vouchers of less than a prescribed amount.</a:t>
            </a:r>
            <a:r>
              <a:rPr lang="en-IN" b="1" dirty="0" smtClean="0">
                <a:solidFill>
                  <a:srgbClr val="000000"/>
                </a:solidFill>
                <a:latin typeface="Times New Roman" panose="02020603050405020304" pitchFamily="18" charset="0"/>
              </a:rPr>
              <a:t> </a:t>
            </a:r>
            <a:endParaRPr lang="en-IN" dirty="0"/>
          </a:p>
        </p:txBody>
      </p:sp>
    </p:spTree>
    <p:extLst>
      <p:ext uri="{BB962C8B-B14F-4D97-AF65-F5344CB8AC3E}">
        <p14:creationId xmlns:p14="http://schemas.microsoft.com/office/powerpoint/2010/main" val="3770398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997839"/>
            <a:ext cx="6096000" cy="2308324"/>
          </a:xfrm>
          <a:prstGeom prst="rect">
            <a:avLst/>
          </a:prstGeom>
        </p:spPr>
        <p:txBody>
          <a:bodyPr>
            <a:spAutoFit/>
          </a:bodyPr>
          <a:lstStyle/>
          <a:p>
            <a:pPr marR="0"/>
            <a:r>
              <a:rPr lang="en-IN" b="1" dirty="0">
                <a:solidFill>
                  <a:srgbClr val="000000"/>
                </a:solidFill>
                <a:latin typeface="Times New Roman" panose="02020603050405020304" pitchFamily="18" charset="0"/>
              </a:rPr>
              <a:t>Chapter–5 </a:t>
            </a:r>
            <a:r>
              <a:rPr lang="en-IN" dirty="0" smtClean="0">
                <a:solidFill>
                  <a:srgbClr val="000000"/>
                </a:solidFill>
                <a:latin typeface="Times New Roman" panose="02020603050405020304" pitchFamily="18" charset="0"/>
              </a:rPr>
              <a:t>: </a:t>
            </a:r>
            <a:r>
              <a:rPr lang="en-IN" b="1" dirty="0" smtClean="0">
                <a:solidFill>
                  <a:srgbClr val="000000"/>
                </a:solidFill>
                <a:latin typeface="Times New Roman" panose="02020603050405020304" pitchFamily="18" charset="0"/>
              </a:rPr>
              <a:t>Audit </a:t>
            </a:r>
            <a:r>
              <a:rPr lang="en-IN" b="1" dirty="0">
                <a:solidFill>
                  <a:srgbClr val="000000"/>
                </a:solidFill>
                <a:latin typeface="Times New Roman" panose="02020603050405020304" pitchFamily="18" charset="0"/>
              </a:rPr>
              <a:t>of Grants-in-aid </a:t>
            </a:r>
            <a:endParaRPr lang="en-IN" dirty="0">
              <a:solidFill>
                <a:srgbClr val="000000"/>
              </a:solidFill>
              <a:latin typeface="Times New Roman" panose="02020603050405020304" pitchFamily="18" charset="0"/>
            </a:endParaRPr>
          </a:p>
          <a:p>
            <a:pPr marR="0" algn="just"/>
            <a:r>
              <a:rPr lang="en-IN" dirty="0" smtClean="0">
                <a:solidFill>
                  <a:srgbClr val="000000"/>
                </a:solidFill>
                <a:latin typeface="Times New Roman" panose="02020603050405020304" pitchFamily="18" charset="0"/>
              </a:rPr>
              <a:t> </a:t>
            </a:r>
            <a:r>
              <a:rPr lang="en-IN" b="1" i="1" dirty="0">
                <a:solidFill>
                  <a:srgbClr val="000000"/>
                </a:solidFill>
                <a:ea typeface="Tahoma" panose="020B0604030504040204" pitchFamily="34" charset="0"/>
                <a:cs typeface="Tahoma" panose="020B0604030504040204" pitchFamily="34" charset="0"/>
              </a:rPr>
              <a:t>The main aim of audit of grants-in-aid is to ensure that the grants are utilized for the purpose for which these are given and that sound economical financial management practices are duly followed while incurring expenditure out of such grants. Audit has also to bring to light instances of </a:t>
            </a:r>
            <a:r>
              <a:rPr lang="en-IN" b="1" i="1" dirty="0">
                <a:solidFill>
                  <a:srgbClr val="000000"/>
                </a:solidFill>
                <a:latin typeface="Arial Black" panose="020B0A04020102020204" pitchFamily="34" charset="0"/>
                <a:ea typeface="Tahoma" panose="020B0604030504040204" pitchFamily="34" charset="0"/>
                <a:cs typeface="Tahoma" panose="020B0604030504040204" pitchFamily="34" charset="0"/>
              </a:rPr>
              <a:t>waste, failures, system weaknesses and deficiencies resulting in infructuous expenditure. </a:t>
            </a:r>
            <a:endParaRPr lang="en-IN" b="1" i="1" dirty="0">
              <a:latin typeface="Arial Black" panose="020B0A0402010202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4052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274838"/>
            <a:ext cx="6096000" cy="2862322"/>
          </a:xfrm>
          <a:prstGeom prst="rect">
            <a:avLst/>
          </a:prstGeom>
        </p:spPr>
        <p:txBody>
          <a:bodyPr>
            <a:spAutoFit/>
          </a:bodyPr>
          <a:lstStyle/>
          <a:p>
            <a:pPr marR="0" algn="ctr"/>
            <a:r>
              <a:rPr lang="en-IN" b="1" dirty="0">
                <a:solidFill>
                  <a:srgbClr val="000000"/>
                </a:solidFill>
                <a:latin typeface="Times New Roman" panose="02020603050405020304" pitchFamily="18" charset="0"/>
              </a:rPr>
              <a:t>Chapter–6 </a:t>
            </a:r>
            <a:r>
              <a:rPr lang="en-IN" dirty="0" smtClean="0">
                <a:solidFill>
                  <a:srgbClr val="000000"/>
                </a:solidFill>
                <a:latin typeface="Times New Roman" panose="02020603050405020304" pitchFamily="18" charset="0"/>
              </a:rPr>
              <a:t>: </a:t>
            </a:r>
            <a:r>
              <a:rPr lang="en-IN" b="1" dirty="0" smtClean="0">
                <a:solidFill>
                  <a:srgbClr val="000000"/>
                </a:solidFill>
                <a:latin typeface="Times New Roman" panose="02020603050405020304" pitchFamily="18" charset="0"/>
              </a:rPr>
              <a:t>Pension </a:t>
            </a:r>
            <a:r>
              <a:rPr lang="en-IN" b="1" dirty="0">
                <a:solidFill>
                  <a:srgbClr val="000000"/>
                </a:solidFill>
                <a:latin typeface="Times New Roman" panose="02020603050405020304" pitchFamily="18" charset="0"/>
              </a:rPr>
              <a:t>Audit </a:t>
            </a:r>
            <a:endParaRPr lang="en-IN" dirty="0">
              <a:solidFill>
                <a:srgbClr val="000000"/>
              </a:solidFill>
              <a:latin typeface="Times New Roman" panose="02020603050405020304" pitchFamily="18" charset="0"/>
            </a:endParaRPr>
          </a:p>
          <a:p>
            <a:pPr marR="0" algn="just"/>
            <a:r>
              <a:rPr lang="en-IN" b="1" dirty="0">
                <a:solidFill>
                  <a:srgbClr val="000000"/>
                </a:solidFill>
                <a:latin typeface="Times New Roman" panose="02020603050405020304" pitchFamily="18" charset="0"/>
              </a:rPr>
              <a:t>Audit Objectives and Scope </a:t>
            </a:r>
            <a:endParaRPr lang="en-IN" dirty="0" smtClean="0">
              <a:solidFill>
                <a:srgbClr val="000000"/>
              </a:solidFill>
              <a:latin typeface="Times New Roman" panose="02020603050405020304" pitchFamily="18" charset="0"/>
            </a:endParaRPr>
          </a:p>
          <a:p>
            <a:pPr marR="0" algn="just"/>
            <a:r>
              <a:rPr lang="en-IN" dirty="0" smtClean="0">
                <a:solidFill>
                  <a:srgbClr val="000000"/>
                </a:solidFill>
                <a:latin typeface="Times New Roman" panose="02020603050405020304" pitchFamily="18" charset="0"/>
              </a:rPr>
              <a:t> </a:t>
            </a:r>
            <a:r>
              <a:rPr lang="en-IN" b="1" i="1" dirty="0">
                <a:solidFill>
                  <a:srgbClr val="000000"/>
                </a:solidFill>
                <a:latin typeface="Arial Black" panose="020B0A04020102020204" pitchFamily="34" charset="0"/>
                <a:cs typeface="Narkisim" panose="020E0502050101010101" pitchFamily="34" charset="-79"/>
              </a:rPr>
              <a:t>The objectives of audit of pensions are to verify that: </a:t>
            </a:r>
          </a:p>
          <a:p>
            <a:pPr marR="0" algn="just"/>
            <a:r>
              <a:rPr lang="en-IN" b="1" i="1" dirty="0">
                <a:solidFill>
                  <a:srgbClr val="000000"/>
                </a:solidFill>
                <a:latin typeface="Arial Black" panose="020B0A04020102020204" pitchFamily="34" charset="0"/>
                <a:cs typeface="Narkisim" panose="020E0502050101010101" pitchFamily="34" charset="-79"/>
              </a:rPr>
              <a:t>(</a:t>
            </a:r>
            <a:r>
              <a:rPr lang="en-IN" b="1" i="1" dirty="0" err="1">
                <a:solidFill>
                  <a:srgbClr val="000000"/>
                </a:solidFill>
                <a:latin typeface="Arial Black" panose="020B0A04020102020204" pitchFamily="34" charset="0"/>
                <a:cs typeface="Narkisim" panose="020E0502050101010101" pitchFamily="34" charset="-79"/>
              </a:rPr>
              <a:t>i</a:t>
            </a:r>
            <a:r>
              <a:rPr lang="en-IN" b="1" i="1" dirty="0">
                <a:solidFill>
                  <a:srgbClr val="000000"/>
                </a:solidFill>
                <a:latin typeface="Arial Black" panose="020B0A04020102020204" pitchFamily="34" charset="0"/>
                <a:cs typeface="Narkisim" panose="020E0502050101010101" pitchFamily="34" charset="-79"/>
              </a:rPr>
              <a:t>) the qualifying conditions governing the grant of pension are fulfilled; and </a:t>
            </a:r>
          </a:p>
          <a:p>
            <a:pPr marR="0" algn="just"/>
            <a:r>
              <a:rPr lang="en-IN" b="1" i="1" dirty="0">
                <a:solidFill>
                  <a:srgbClr val="000000"/>
                </a:solidFill>
                <a:latin typeface="Arial Black" panose="020B0A04020102020204" pitchFamily="34" charset="0"/>
                <a:cs typeface="Narkisim" panose="020E0502050101010101" pitchFamily="34" charset="-79"/>
              </a:rPr>
              <a:t>(ii) the amount of pension sanctioned and drawn is correct. </a:t>
            </a:r>
          </a:p>
          <a:p>
            <a:pPr marR="0" algn="just"/>
            <a:r>
              <a:rPr lang="en-IN" b="1" i="1" dirty="0" smtClean="0">
                <a:solidFill>
                  <a:srgbClr val="000000"/>
                </a:solidFill>
                <a:latin typeface="Arial Black" panose="020B0A04020102020204" pitchFamily="34" charset="0"/>
                <a:cs typeface="Narkisim" panose="020E0502050101010101" pitchFamily="34" charset="-79"/>
              </a:rPr>
              <a:t>The </a:t>
            </a:r>
            <a:r>
              <a:rPr lang="en-IN" b="1" i="1" dirty="0">
                <a:solidFill>
                  <a:srgbClr val="000000"/>
                </a:solidFill>
                <a:latin typeface="Arial Black" panose="020B0A04020102020204" pitchFamily="34" charset="0"/>
                <a:cs typeface="Narkisim" panose="020E0502050101010101" pitchFamily="34" charset="-79"/>
              </a:rPr>
              <a:t>term ‘Pension’ used in this chapter includes ‘Gratuity’ </a:t>
            </a:r>
            <a:endParaRPr lang="en-IN" b="1" i="1" dirty="0">
              <a:latin typeface="Arial Black" panose="020B0A04020102020204" pitchFamily="34" charset="0"/>
              <a:cs typeface="Narkisim" panose="020E0502050101010101" pitchFamily="34" charset="-79"/>
            </a:endParaRPr>
          </a:p>
        </p:txBody>
      </p:sp>
    </p:spTree>
    <p:extLst>
      <p:ext uri="{BB962C8B-B14F-4D97-AF65-F5344CB8AC3E}">
        <p14:creationId xmlns:p14="http://schemas.microsoft.com/office/powerpoint/2010/main" val="2167894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000" y="808949"/>
            <a:ext cx="6096000" cy="5078313"/>
          </a:xfrm>
          <a:prstGeom prst="rect">
            <a:avLst/>
          </a:prstGeom>
        </p:spPr>
        <p:txBody>
          <a:bodyPr>
            <a:spAutoFit/>
          </a:bodyPr>
          <a:lstStyle/>
          <a:p>
            <a:pPr marR="0"/>
            <a:r>
              <a:rPr lang="en-IN" b="1" dirty="0" smtClean="0">
                <a:solidFill>
                  <a:srgbClr val="000000"/>
                </a:solidFill>
                <a:latin typeface="Times New Roman" panose="02020603050405020304" pitchFamily="18" charset="0"/>
              </a:rPr>
              <a:t>Chapter–7: Audit </a:t>
            </a:r>
            <a:r>
              <a:rPr lang="en-IN" b="1" dirty="0">
                <a:solidFill>
                  <a:srgbClr val="000000"/>
                </a:solidFill>
                <a:latin typeface="Times New Roman" panose="02020603050405020304" pitchFamily="18" charset="0"/>
              </a:rPr>
              <a:t>of Contracts </a:t>
            </a:r>
            <a:r>
              <a:rPr lang="en-IN" b="1" dirty="0" smtClean="0">
                <a:solidFill>
                  <a:srgbClr val="000000"/>
                </a:solidFill>
                <a:latin typeface="Times New Roman" panose="02020603050405020304" pitchFamily="18" charset="0"/>
              </a:rPr>
              <a:t>: </a:t>
            </a:r>
            <a:r>
              <a:rPr lang="en-IN" dirty="0" smtClean="0">
                <a:solidFill>
                  <a:srgbClr val="000000"/>
                </a:solidFill>
                <a:latin typeface="Times New Roman" panose="02020603050405020304" pitchFamily="18" charset="0"/>
              </a:rPr>
              <a:t>To check in audit</a:t>
            </a:r>
          </a:p>
          <a:p>
            <a:r>
              <a:rPr lang="en-IN" dirty="0"/>
              <a:t>(</a:t>
            </a:r>
            <a:r>
              <a:rPr lang="en-IN" dirty="0" err="1"/>
              <a:t>i</a:t>
            </a:r>
            <a:r>
              <a:rPr lang="en-IN" dirty="0"/>
              <a:t>) The terms of a contract must be precise and definite, and </a:t>
            </a:r>
            <a:r>
              <a:rPr lang="en-IN" dirty="0" smtClean="0"/>
              <a:t>without </a:t>
            </a:r>
            <a:r>
              <a:rPr lang="en-IN" dirty="0"/>
              <a:t>ambiguity or misconstruction. </a:t>
            </a:r>
          </a:p>
          <a:p>
            <a:r>
              <a:rPr lang="en-IN" dirty="0"/>
              <a:t>(ii) Standard forms of </a:t>
            </a:r>
            <a:r>
              <a:rPr lang="en-IN" dirty="0" smtClean="0"/>
              <a:t>contracts </a:t>
            </a:r>
            <a:r>
              <a:rPr lang="en-IN" dirty="0"/>
              <a:t>adopted wherever </a:t>
            </a:r>
            <a:r>
              <a:rPr lang="en-IN" dirty="0" smtClean="0"/>
              <a:t>possible </a:t>
            </a:r>
          </a:p>
          <a:p>
            <a:r>
              <a:rPr lang="en-IN" dirty="0" smtClean="0"/>
              <a:t>(</a:t>
            </a:r>
            <a:r>
              <a:rPr lang="en-IN" dirty="0"/>
              <a:t>iii) As far as possible, legal and financial advice should be taken in the drafting of </a:t>
            </a:r>
            <a:r>
              <a:rPr lang="en-IN" dirty="0" smtClean="0"/>
              <a:t>contracts </a:t>
            </a:r>
            <a:endParaRPr lang="en-IN" dirty="0"/>
          </a:p>
          <a:p>
            <a:r>
              <a:rPr lang="en-IN" dirty="0"/>
              <a:t>(iv) No contract involving an uncertain or indefinite liability or any condition of an unusual character should be entered </a:t>
            </a:r>
            <a:r>
              <a:rPr lang="en-IN" dirty="0" smtClean="0"/>
              <a:t>into </a:t>
            </a:r>
            <a:endParaRPr lang="en-IN" dirty="0"/>
          </a:p>
          <a:p>
            <a:r>
              <a:rPr lang="en-IN" dirty="0"/>
              <a:t>(v</a:t>
            </a:r>
            <a:r>
              <a:rPr lang="en-IN" dirty="0" smtClean="0"/>
              <a:t>) Terms </a:t>
            </a:r>
            <a:r>
              <a:rPr lang="en-IN" dirty="0"/>
              <a:t>of a contract once entered into should not </a:t>
            </a:r>
            <a:r>
              <a:rPr lang="en-IN" dirty="0" smtClean="0"/>
              <a:t>be </a:t>
            </a:r>
            <a:r>
              <a:rPr lang="en-IN" dirty="0"/>
              <a:t>varied without the prior consent of the competent financial authority. </a:t>
            </a:r>
          </a:p>
          <a:p>
            <a:r>
              <a:rPr lang="en-IN" dirty="0"/>
              <a:t>(vi) Contracts should invariably be placed only after inviting open tenders and the lowest tender accepted. </a:t>
            </a:r>
            <a:endParaRPr lang="en-IN" dirty="0" smtClean="0"/>
          </a:p>
          <a:p>
            <a:r>
              <a:rPr lang="en-IN" dirty="0" smtClean="0"/>
              <a:t>(vii) </a:t>
            </a:r>
            <a:r>
              <a:rPr lang="en-IN" dirty="0"/>
              <a:t>Provision must be made in contracts for safeguarding government property entrusted to contractors. </a:t>
            </a:r>
          </a:p>
          <a:p>
            <a:r>
              <a:rPr lang="en-IN" dirty="0" smtClean="0"/>
              <a:t>(viii) </a:t>
            </a:r>
            <a:r>
              <a:rPr lang="en-IN" dirty="0"/>
              <a:t>When a contract is likely to endure for a period of more than five years, it should include, wherever feasible, a provision for its unconditional revocation or cancellation by Government at any time after the expiry of six months’ notice to that effect.</a:t>
            </a:r>
            <a:endParaRPr lang="en-IN" dirty="0"/>
          </a:p>
        </p:txBody>
      </p:sp>
    </p:spTree>
    <p:extLst>
      <p:ext uri="{BB962C8B-B14F-4D97-AF65-F5344CB8AC3E}">
        <p14:creationId xmlns:p14="http://schemas.microsoft.com/office/powerpoint/2010/main" val="1939331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9800" y="896035"/>
            <a:ext cx="6096000" cy="6186309"/>
          </a:xfrm>
          <a:prstGeom prst="rect">
            <a:avLst/>
          </a:prstGeom>
        </p:spPr>
        <p:txBody>
          <a:bodyPr>
            <a:spAutoFit/>
          </a:bodyPr>
          <a:lstStyle/>
          <a:p>
            <a:pPr marR="0"/>
            <a:r>
              <a:rPr lang="en-IN" b="1" dirty="0">
                <a:solidFill>
                  <a:srgbClr val="000000"/>
                </a:solidFill>
                <a:latin typeface="Times New Roman" panose="02020603050405020304" pitchFamily="18" charset="0"/>
              </a:rPr>
              <a:t>Chapter–8 </a:t>
            </a:r>
            <a:r>
              <a:rPr lang="en-IN" b="1" dirty="0" smtClean="0">
                <a:solidFill>
                  <a:srgbClr val="000000"/>
                </a:solidFill>
                <a:latin typeface="Times New Roman" panose="02020603050405020304" pitchFamily="18" charset="0"/>
              </a:rPr>
              <a:t>:</a:t>
            </a:r>
            <a:endParaRPr lang="en-IN" dirty="0">
              <a:solidFill>
                <a:srgbClr val="000000"/>
              </a:solidFill>
              <a:latin typeface="Times New Roman" panose="02020603050405020304" pitchFamily="18" charset="0"/>
            </a:endParaRPr>
          </a:p>
          <a:p>
            <a:pPr marR="0"/>
            <a:r>
              <a:rPr lang="en-IN" b="1" dirty="0">
                <a:solidFill>
                  <a:srgbClr val="000000"/>
                </a:solidFill>
                <a:latin typeface="Times New Roman" panose="02020603050405020304" pitchFamily="18" charset="0"/>
              </a:rPr>
              <a:t>Efficiency-cum-Performance or Value for Money Audit </a:t>
            </a:r>
            <a:endParaRPr lang="en-IN" b="1" dirty="0" smtClean="0">
              <a:solidFill>
                <a:srgbClr val="000000"/>
              </a:solidFill>
              <a:latin typeface="Times New Roman" panose="02020603050405020304" pitchFamily="18" charset="0"/>
            </a:endParaRPr>
          </a:p>
          <a:p>
            <a:r>
              <a:rPr lang="en-IN" b="1" dirty="0"/>
              <a:t>Chapter–9 </a:t>
            </a:r>
            <a:r>
              <a:rPr lang="en-IN" b="1" dirty="0" smtClean="0"/>
              <a:t>:Integrated </a:t>
            </a:r>
            <a:r>
              <a:rPr lang="en-IN" b="1" dirty="0"/>
              <a:t>Audit of </a:t>
            </a:r>
            <a:r>
              <a:rPr lang="en-IN" b="1" dirty="0" smtClean="0"/>
              <a:t>Departments</a:t>
            </a:r>
          </a:p>
          <a:p>
            <a:r>
              <a:rPr lang="en-IN" b="1" dirty="0"/>
              <a:t>Chapter–10 </a:t>
            </a:r>
            <a:r>
              <a:rPr lang="en-IN" b="1" dirty="0" smtClean="0"/>
              <a:t>:</a:t>
            </a:r>
          </a:p>
          <a:p>
            <a:r>
              <a:rPr lang="en-IN" b="1" dirty="0" smtClean="0"/>
              <a:t>Audit </a:t>
            </a:r>
            <a:r>
              <a:rPr lang="en-IN" b="1" dirty="0"/>
              <a:t>of the Accounts of Embassies and Missions </a:t>
            </a:r>
            <a:r>
              <a:rPr lang="en-IN" b="1" dirty="0" smtClean="0"/>
              <a:t>Abroad: Audit </a:t>
            </a:r>
            <a:r>
              <a:rPr lang="en-IN" b="1" dirty="0"/>
              <a:t>Objectives and Scope </a:t>
            </a:r>
            <a:r>
              <a:rPr lang="en-IN" dirty="0"/>
              <a:t>	</a:t>
            </a:r>
          </a:p>
          <a:p>
            <a:pPr marL="400050" indent="-400050">
              <a:buAutoNum type="romanLcParenBoth"/>
            </a:pPr>
            <a:r>
              <a:rPr lang="en-IN" dirty="0" smtClean="0"/>
              <a:t>remittances </a:t>
            </a:r>
            <a:r>
              <a:rPr lang="en-IN" dirty="0"/>
              <a:t>received for meeting fund requirements are properly accounted for and are not in excess of immediate requirements; </a:t>
            </a:r>
            <a:endParaRPr lang="en-IN" dirty="0" smtClean="0"/>
          </a:p>
          <a:p>
            <a:r>
              <a:rPr lang="en-IN" dirty="0" smtClean="0"/>
              <a:t>(</a:t>
            </a:r>
            <a:r>
              <a:rPr lang="en-IN" dirty="0"/>
              <a:t>ii) payments made on behalf of the ministries and departments of the Central Government, State Governments and public sector undertakings and other autonomous bodies are based on valid sanctions; 	</a:t>
            </a:r>
            <a:endParaRPr lang="en-IN" dirty="0"/>
          </a:p>
          <a:p>
            <a:r>
              <a:rPr lang="en-IN" dirty="0" smtClean="0"/>
              <a:t>(</a:t>
            </a:r>
            <a:r>
              <a:rPr lang="en-IN" dirty="0"/>
              <a:t>iii) clearance, from the foreign exchange angle, of the Ministry of Finance or other competent authority has been obtained for incurring expenditure involving the outgo of foreign exchange; </a:t>
            </a:r>
            <a:r>
              <a:rPr lang="en-IN" dirty="0" smtClean="0"/>
              <a:t>(</a:t>
            </a:r>
            <a:r>
              <a:rPr lang="en-IN" dirty="0"/>
              <a:t>iv) various entitlements and personal claims of personnel posted in missions and posts </a:t>
            </a:r>
            <a:r>
              <a:rPr lang="en-IN" dirty="0" smtClean="0"/>
              <a:t>abroad </a:t>
            </a:r>
            <a:r>
              <a:rPr lang="en-IN" dirty="0"/>
              <a:t>regulated </a:t>
            </a:r>
            <a:r>
              <a:rPr lang="en-IN" dirty="0" smtClean="0"/>
              <a:t>strictly</a:t>
            </a:r>
          </a:p>
          <a:p>
            <a:r>
              <a:rPr lang="en-IN" dirty="0"/>
              <a:t>(v) revenues collected by the missions and posts for rendering various consular services have been properly accounted for and remitted to the Ministry of External Affairs 	</a:t>
            </a:r>
          </a:p>
          <a:p>
            <a:pPr marR="0"/>
            <a:endParaRPr lang="en-IN" dirty="0"/>
          </a:p>
        </p:txBody>
      </p:sp>
    </p:spTree>
    <p:extLst>
      <p:ext uri="{BB962C8B-B14F-4D97-AF65-F5344CB8AC3E}">
        <p14:creationId xmlns:p14="http://schemas.microsoft.com/office/powerpoint/2010/main" val="316912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136339"/>
            <a:ext cx="6096000" cy="3139321"/>
          </a:xfrm>
          <a:prstGeom prst="rect">
            <a:avLst/>
          </a:prstGeom>
        </p:spPr>
        <p:txBody>
          <a:bodyPr>
            <a:spAutoFit/>
          </a:bodyPr>
          <a:lstStyle/>
          <a:p>
            <a:r>
              <a:rPr lang="en-IN" b="1" dirty="0">
                <a:solidFill>
                  <a:srgbClr val="000000"/>
                </a:solidFill>
                <a:latin typeface="Times New Roman" panose="02020603050405020304" pitchFamily="18" charset="0"/>
              </a:rPr>
              <a:t>Chapter–11 </a:t>
            </a:r>
            <a:r>
              <a:rPr lang="en-IN" dirty="0">
                <a:solidFill>
                  <a:srgbClr val="000000"/>
                </a:solidFill>
                <a:latin typeface="Times New Roman" panose="02020603050405020304" pitchFamily="18" charset="0"/>
              </a:rPr>
              <a:t>	</a:t>
            </a:r>
          </a:p>
          <a:p>
            <a:r>
              <a:rPr lang="en-IN" b="1" dirty="0">
                <a:solidFill>
                  <a:srgbClr val="000000"/>
                </a:solidFill>
                <a:latin typeface="Times New Roman" panose="02020603050405020304" pitchFamily="18" charset="0"/>
              </a:rPr>
              <a:t>Audit Objectives and Scope </a:t>
            </a:r>
            <a:endParaRPr lang="en-IN" dirty="0" smtClean="0">
              <a:solidFill>
                <a:srgbClr val="000000"/>
              </a:solidFill>
              <a:latin typeface="Times New Roman" panose="02020603050405020304" pitchFamily="18" charset="0"/>
            </a:endParaRPr>
          </a:p>
          <a:p>
            <a:r>
              <a:rPr lang="en-IN" dirty="0" smtClean="0">
                <a:solidFill>
                  <a:srgbClr val="000000"/>
                </a:solidFill>
                <a:latin typeface="Times New Roman" panose="02020603050405020304" pitchFamily="18" charset="0"/>
              </a:rPr>
              <a:t> </a:t>
            </a:r>
            <a:r>
              <a:rPr lang="en-IN" b="1" dirty="0">
                <a:solidFill>
                  <a:srgbClr val="000000"/>
                </a:solidFill>
                <a:latin typeface="Times New Roman" panose="02020603050405020304" pitchFamily="18" charset="0"/>
              </a:rPr>
              <a:t>The main objectives of audit of deposits are to ensure that: </a:t>
            </a:r>
            <a:r>
              <a:rPr lang="en-IN" b="1" dirty="0" smtClean="0">
                <a:solidFill>
                  <a:srgbClr val="000000"/>
                </a:solidFill>
                <a:latin typeface="Times New Roman" panose="02020603050405020304" pitchFamily="18" charset="0"/>
              </a:rPr>
              <a:t>(</a:t>
            </a:r>
            <a:r>
              <a:rPr lang="en-IN" b="1" dirty="0" err="1">
                <a:solidFill>
                  <a:srgbClr val="000000"/>
                </a:solidFill>
                <a:latin typeface="Times New Roman" panose="02020603050405020304" pitchFamily="18" charset="0"/>
              </a:rPr>
              <a:t>i</a:t>
            </a:r>
            <a:r>
              <a:rPr lang="en-IN" b="1" dirty="0">
                <a:solidFill>
                  <a:srgbClr val="000000"/>
                </a:solidFill>
                <a:latin typeface="Times New Roman" panose="02020603050405020304" pitchFamily="18" charset="0"/>
              </a:rPr>
              <a:t>) funds are not diverted from the Consolidated Fund and unnecessarily accumulated in deposits, thus affecting the basic discipline of budgetary control; </a:t>
            </a:r>
            <a:endParaRPr lang="en-IN" b="1" dirty="0" smtClean="0">
              <a:solidFill>
                <a:srgbClr val="000000"/>
              </a:solidFill>
              <a:latin typeface="Times New Roman" panose="02020603050405020304" pitchFamily="18" charset="0"/>
            </a:endParaRPr>
          </a:p>
          <a:p>
            <a:r>
              <a:rPr lang="en-IN" b="1" dirty="0"/>
              <a:t>(ii) deposit accounts are opened only when necessary </a:t>
            </a:r>
            <a:r>
              <a:rPr lang="en-IN" b="1" dirty="0"/>
              <a:t>&amp;</a:t>
            </a:r>
            <a:r>
              <a:rPr lang="en-IN" b="1" dirty="0" smtClean="0"/>
              <a:t> </a:t>
            </a:r>
            <a:r>
              <a:rPr lang="en-IN" b="1" dirty="0"/>
              <a:t>strictly according to the prescribed rules and regulations</a:t>
            </a:r>
            <a:r>
              <a:rPr lang="en-IN" b="1" dirty="0" smtClean="0"/>
              <a:t>; </a:t>
            </a:r>
            <a:endParaRPr lang="en-IN" b="1" dirty="0">
              <a:solidFill>
                <a:srgbClr val="000000"/>
              </a:solidFill>
              <a:latin typeface="Times New Roman" panose="02020603050405020304" pitchFamily="18" charset="0"/>
            </a:endParaRPr>
          </a:p>
          <a:p>
            <a:r>
              <a:rPr lang="en-IN" b="1" dirty="0">
                <a:solidFill>
                  <a:srgbClr val="000000"/>
                </a:solidFill>
                <a:latin typeface="Times New Roman" panose="02020603050405020304" pitchFamily="18" charset="0"/>
              </a:rPr>
              <a:t>(iii) credits to, withdrawals from and closure of deposit accounts are supported by the necessary documents and strictly conform to the rules and regulations. 	</a:t>
            </a:r>
          </a:p>
        </p:txBody>
      </p:sp>
    </p:spTree>
    <p:extLst>
      <p:ext uri="{BB962C8B-B14F-4D97-AF65-F5344CB8AC3E}">
        <p14:creationId xmlns:p14="http://schemas.microsoft.com/office/powerpoint/2010/main" val="1912801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136339"/>
            <a:ext cx="6096000" cy="2585323"/>
          </a:xfrm>
          <a:prstGeom prst="rect">
            <a:avLst/>
          </a:prstGeom>
        </p:spPr>
        <p:txBody>
          <a:bodyPr>
            <a:spAutoFit/>
          </a:bodyPr>
          <a:lstStyle/>
          <a:p>
            <a:r>
              <a:rPr lang="en-IN" b="1" dirty="0" smtClean="0">
                <a:solidFill>
                  <a:srgbClr val="000000"/>
                </a:solidFill>
                <a:latin typeface="Times New Roman" panose="02020603050405020304" pitchFamily="18" charset="0"/>
              </a:rPr>
              <a:t>Chapter–12: </a:t>
            </a:r>
            <a:r>
              <a:rPr lang="en-IN" dirty="0">
                <a:solidFill>
                  <a:srgbClr val="000000"/>
                </a:solidFill>
                <a:latin typeface="Times New Roman" panose="02020603050405020304" pitchFamily="18" charset="0"/>
              </a:rPr>
              <a:t>	</a:t>
            </a:r>
            <a:endParaRPr lang="en-IN" dirty="0" smtClean="0">
              <a:solidFill>
                <a:srgbClr val="000000"/>
              </a:solidFill>
              <a:latin typeface="Times New Roman" panose="02020603050405020304" pitchFamily="18" charset="0"/>
            </a:endParaRPr>
          </a:p>
          <a:p>
            <a:r>
              <a:rPr lang="en-IN" b="1" dirty="0" smtClean="0">
                <a:solidFill>
                  <a:srgbClr val="000000"/>
                </a:solidFill>
                <a:latin typeface="Times New Roman" panose="02020603050405020304" pitchFamily="18" charset="0"/>
              </a:rPr>
              <a:t>Audit </a:t>
            </a:r>
            <a:r>
              <a:rPr lang="en-IN" b="1" dirty="0">
                <a:solidFill>
                  <a:srgbClr val="000000"/>
                </a:solidFill>
                <a:latin typeface="Times New Roman" panose="02020603050405020304" pitchFamily="18" charset="0"/>
              </a:rPr>
              <a:t>of Service, Provident and Other Funds </a:t>
            </a:r>
            <a:r>
              <a:rPr lang="en-IN" dirty="0">
                <a:solidFill>
                  <a:srgbClr val="000000"/>
                </a:solidFill>
                <a:latin typeface="Times New Roman" panose="02020603050405020304" pitchFamily="18" charset="0"/>
              </a:rPr>
              <a:t>	</a:t>
            </a:r>
          </a:p>
          <a:p>
            <a:r>
              <a:rPr lang="en-IN" b="1" dirty="0" smtClean="0">
                <a:solidFill>
                  <a:srgbClr val="000000"/>
                </a:solidFill>
                <a:latin typeface="Times New Roman" panose="02020603050405020304" pitchFamily="18" charset="0"/>
              </a:rPr>
              <a:t> </a:t>
            </a:r>
            <a:r>
              <a:rPr lang="en-IN" b="1" dirty="0">
                <a:solidFill>
                  <a:srgbClr val="000000"/>
                </a:solidFill>
                <a:latin typeface="Times New Roman" panose="02020603050405020304" pitchFamily="18" charset="0"/>
              </a:rPr>
              <a:t>Government is the custodian of Provident Funds, which form a part of the Public Account in Government Accounts. The objective of audit of Provident Funds is to see that: 	</a:t>
            </a:r>
            <a:endParaRPr lang="en-IN" b="1" dirty="0" smtClean="0">
              <a:solidFill>
                <a:srgbClr val="000000"/>
              </a:solidFill>
              <a:latin typeface="Times New Roman" panose="02020603050405020304" pitchFamily="18" charset="0"/>
            </a:endParaRPr>
          </a:p>
          <a:p>
            <a:pPr marL="400050" indent="-400050">
              <a:buAutoNum type="romanLcParenBoth"/>
            </a:pPr>
            <a:r>
              <a:rPr lang="en-IN" b="1" dirty="0" smtClean="0">
                <a:solidFill>
                  <a:srgbClr val="000000"/>
                </a:solidFill>
                <a:latin typeface="Times New Roman" panose="02020603050405020304" pitchFamily="18" charset="0"/>
              </a:rPr>
              <a:t>the </a:t>
            </a:r>
            <a:r>
              <a:rPr lang="en-IN" b="1" dirty="0">
                <a:solidFill>
                  <a:srgbClr val="000000"/>
                </a:solidFill>
                <a:latin typeface="Times New Roman" panose="02020603050405020304" pitchFamily="18" charset="0"/>
              </a:rPr>
              <a:t>accounts of these Funds are maintained properly in accordance with the rules governing them; and 	</a:t>
            </a:r>
            <a:endParaRPr lang="en-IN" b="1" dirty="0" smtClean="0">
              <a:solidFill>
                <a:srgbClr val="000000"/>
              </a:solidFill>
              <a:latin typeface="Times New Roman" panose="02020603050405020304" pitchFamily="18" charset="0"/>
            </a:endParaRPr>
          </a:p>
          <a:p>
            <a:r>
              <a:rPr lang="en-IN" b="1" dirty="0" smtClean="0">
                <a:solidFill>
                  <a:srgbClr val="000000"/>
                </a:solidFill>
                <a:latin typeface="Times New Roman" panose="02020603050405020304" pitchFamily="18" charset="0"/>
              </a:rPr>
              <a:t>(</a:t>
            </a:r>
            <a:r>
              <a:rPr lang="en-IN" b="1" dirty="0">
                <a:solidFill>
                  <a:srgbClr val="000000"/>
                </a:solidFill>
                <a:latin typeface="Times New Roman" panose="02020603050405020304" pitchFamily="18" charset="0"/>
              </a:rPr>
              <a:t>ii) accumulations in the Funds are utilised/invested in accordance with the provisions of the relevant Acts. 	</a:t>
            </a:r>
          </a:p>
        </p:txBody>
      </p:sp>
    </p:spTree>
    <p:extLst>
      <p:ext uri="{BB962C8B-B14F-4D97-AF65-F5344CB8AC3E}">
        <p14:creationId xmlns:p14="http://schemas.microsoft.com/office/powerpoint/2010/main" val="3407289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mn-lt"/>
              </a:rPr>
              <a:t>MSO (Audit) : Seven Sections and 44 Chapters</a:t>
            </a:r>
            <a:endParaRPr lang="en-IN" sz="4000" dirty="0">
              <a:latin typeface="+mn-lt"/>
            </a:endParaRPr>
          </a:p>
        </p:txBody>
      </p:sp>
      <p:sp>
        <p:nvSpPr>
          <p:cNvPr id="3" name="Content Placeholder 2"/>
          <p:cNvSpPr>
            <a:spLocks noGrp="1"/>
          </p:cNvSpPr>
          <p:nvPr>
            <p:ph idx="1"/>
          </p:nvPr>
        </p:nvSpPr>
        <p:spPr/>
        <p:txBody>
          <a:bodyPr/>
          <a:lstStyle/>
          <a:p>
            <a:r>
              <a:rPr lang="en-IN" dirty="0" smtClean="0"/>
              <a:t>Section </a:t>
            </a:r>
            <a:r>
              <a:rPr lang="en-IN" dirty="0"/>
              <a:t>I deals with the functions of C&amp;AG and his duties and powers under the Constitution of India and the C&amp;AG’s (DPC) Act, 1971. Section II to </a:t>
            </a:r>
            <a:r>
              <a:rPr lang="en-IN" dirty="0" smtClean="0"/>
              <a:t>VII (</a:t>
            </a:r>
            <a:r>
              <a:rPr lang="en-IN" dirty="0" err="1" smtClean="0"/>
              <a:t>Ch</a:t>
            </a:r>
            <a:r>
              <a:rPr lang="en-IN" dirty="0" smtClean="0"/>
              <a:t> 1 to 44) </a:t>
            </a:r>
            <a:r>
              <a:rPr lang="en-IN" dirty="0"/>
              <a:t>set out the general principles and instructions that are to be observed in auditing the accounts, reporting the results of audit and preparation of Audit </a:t>
            </a:r>
            <a:r>
              <a:rPr lang="en-IN" dirty="0" smtClean="0"/>
              <a:t>Report</a:t>
            </a:r>
            <a:endParaRPr lang="en-IN" dirty="0"/>
          </a:p>
        </p:txBody>
      </p:sp>
    </p:spTree>
    <p:extLst>
      <p:ext uri="{BB962C8B-B14F-4D97-AF65-F5344CB8AC3E}">
        <p14:creationId xmlns:p14="http://schemas.microsoft.com/office/powerpoint/2010/main" val="948580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2714" y="197346"/>
            <a:ext cx="7021286" cy="5632311"/>
          </a:xfrm>
          <a:prstGeom prst="rect">
            <a:avLst/>
          </a:prstGeom>
        </p:spPr>
        <p:txBody>
          <a:bodyPr wrap="square">
            <a:spAutoFit/>
          </a:bodyPr>
          <a:lstStyle/>
          <a:p>
            <a:r>
              <a:rPr lang="en-IN" b="1" dirty="0" smtClean="0">
                <a:solidFill>
                  <a:srgbClr val="000000"/>
                </a:solidFill>
                <a:latin typeface="Times New Roman" panose="02020603050405020304" pitchFamily="18" charset="0"/>
              </a:rPr>
              <a:t>Chapter–13: </a:t>
            </a:r>
            <a:r>
              <a:rPr lang="en-IN" dirty="0">
                <a:solidFill>
                  <a:srgbClr val="000000"/>
                </a:solidFill>
                <a:latin typeface="Times New Roman" panose="02020603050405020304" pitchFamily="18" charset="0"/>
              </a:rPr>
              <a:t>	</a:t>
            </a:r>
            <a:r>
              <a:rPr lang="en-IN" b="1" dirty="0">
                <a:solidFill>
                  <a:srgbClr val="000000"/>
                </a:solidFill>
                <a:latin typeface="Times New Roman" panose="02020603050405020304" pitchFamily="18" charset="0"/>
              </a:rPr>
              <a:t>Audit of Borrowings, Loans, Advances, Guarantees, Reserve Funds, Suspense Transactions and Interest Payments </a:t>
            </a:r>
            <a:r>
              <a:rPr lang="en-IN" dirty="0">
                <a:solidFill>
                  <a:srgbClr val="000000"/>
                </a:solidFill>
                <a:latin typeface="Times New Roman" panose="02020603050405020304" pitchFamily="18" charset="0"/>
              </a:rPr>
              <a:t>	</a:t>
            </a:r>
          </a:p>
          <a:p>
            <a:r>
              <a:rPr lang="en-IN" dirty="0">
                <a:solidFill>
                  <a:srgbClr val="000000"/>
                </a:solidFill>
                <a:latin typeface="Times New Roman" panose="02020603050405020304" pitchFamily="18" charset="0"/>
              </a:rPr>
              <a:t>3.13.1 The primary objective of </a:t>
            </a:r>
            <a:r>
              <a:rPr lang="en-IN" dirty="0" smtClean="0">
                <a:solidFill>
                  <a:srgbClr val="000000"/>
                </a:solidFill>
                <a:latin typeface="Times New Roman" panose="02020603050405020304" pitchFamily="18" charset="0"/>
              </a:rPr>
              <a:t>audit</a:t>
            </a:r>
            <a:r>
              <a:rPr lang="en-IN" dirty="0">
                <a:solidFill>
                  <a:srgbClr val="000000"/>
                </a:solidFill>
                <a:latin typeface="Times New Roman" panose="02020603050405020304" pitchFamily="18" charset="0"/>
              </a:rPr>
              <a:t> to </a:t>
            </a:r>
            <a:r>
              <a:rPr lang="en-IN" dirty="0" smtClean="0">
                <a:solidFill>
                  <a:srgbClr val="000000"/>
                </a:solidFill>
                <a:latin typeface="Times New Roman" panose="02020603050405020304" pitchFamily="18" charset="0"/>
              </a:rPr>
              <a:t>ensure: </a:t>
            </a:r>
          </a:p>
          <a:p>
            <a:pPr marL="400050" indent="-400050">
              <a:buAutoNum type="romanLcParenBoth"/>
            </a:pPr>
            <a:r>
              <a:rPr lang="en-IN" dirty="0" smtClean="0">
                <a:solidFill>
                  <a:srgbClr val="000000"/>
                </a:solidFill>
                <a:latin typeface="Times New Roman" panose="02020603050405020304" pitchFamily="18" charset="0"/>
              </a:rPr>
              <a:t>the </a:t>
            </a:r>
            <a:r>
              <a:rPr lang="en-IN" dirty="0">
                <a:solidFill>
                  <a:srgbClr val="000000"/>
                </a:solidFill>
                <a:latin typeface="Times New Roman" panose="02020603050405020304" pitchFamily="18" charset="0"/>
              </a:rPr>
              <a:t>transactions are within such </a:t>
            </a:r>
            <a:r>
              <a:rPr lang="en-IN" dirty="0" smtClean="0">
                <a:solidFill>
                  <a:srgbClr val="000000"/>
                </a:solidFill>
                <a:latin typeface="Times New Roman" panose="02020603050405020304" pitchFamily="18" charset="0"/>
              </a:rPr>
              <a:t>limits</a:t>
            </a:r>
            <a:r>
              <a:rPr lang="en-IN" dirty="0">
                <a:solidFill>
                  <a:srgbClr val="000000"/>
                </a:solidFill>
                <a:latin typeface="Times New Roman" panose="02020603050405020304" pitchFamily="18" charset="0"/>
              </a:rPr>
              <a:t> </a:t>
            </a:r>
            <a:r>
              <a:rPr lang="en-IN" dirty="0" smtClean="0">
                <a:solidFill>
                  <a:srgbClr val="000000"/>
                </a:solidFill>
                <a:latin typeface="Times New Roman" panose="02020603050405020304" pitchFamily="18" charset="0"/>
              </a:rPr>
              <a:t>as </a:t>
            </a:r>
            <a:r>
              <a:rPr lang="en-IN" dirty="0">
                <a:solidFill>
                  <a:srgbClr val="000000"/>
                </a:solidFill>
                <a:latin typeface="Times New Roman" panose="02020603050405020304" pitchFamily="18" charset="0"/>
              </a:rPr>
              <a:t>prescribed and </a:t>
            </a:r>
            <a:r>
              <a:rPr lang="en-IN" dirty="0" smtClean="0">
                <a:solidFill>
                  <a:srgbClr val="000000"/>
                </a:solidFill>
                <a:latin typeface="Times New Roman" panose="02020603050405020304" pitchFamily="18" charset="0"/>
              </a:rPr>
              <a:t> </a:t>
            </a:r>
            <a:r>
              <a:rPr lang="en-IN" dirty="0">
                <a:solidFill>
                  <a:srgbClr val="000000"/>
                </a:solidFill>
                <a:latin typeface="Times New Roman" panose="02020603050405020304" pitchFamily="18" charset="0"/>
              </a:rPr>
              <a:t>authority that govern them; 	</a:t>
            </a:r>
            <a:endParaRPr lang="en-IN" dirty="0" smtClean="0">
              <a:solidFill>
                <a:srgbClr val="000000"/>
              </a:solidFill>
              <a:latin typeface="Times New Roman" panose="02020603050405020304" pitchFamily="18" charset="0"/>
            </a:endParaRPr>
          </a:p>
          <a:p>
            <a:r>
              <a:rPr lang="en-IN" dirty="0" smtClean="0">
                <a:solidFill>
                  <a:srgbClr val="000000"/>
                </a:solidFill>
                <a:latin typeface="Times New Roman" panose="02020603050405020304" pitchFamily="18" charset="0"/>
              </a:rPr>
              <a:t>(</a:t>
            </a:r>
            <a:r>
              <a:rPr lang="en-IN" dirty="0">
                <a:solidFill>
                  <a:srgbClr val="000000"/>
                </a:solidFill>
                <a:latin typeface="Times New Roman" panose="02020603050405020304" pitchFamily="18" charset="0"/>
              </a:rPr>
              <a:t>ii) the transactions are correctly reflected in </a:t>
            </a:r>
            <a:r>
              <a:rPr lang="en-IN" dirty="0" smtClean="0">
                <a:solidFill>
                  <a:srgbClr val="000000"/>
                </a:solidFill>
                <a:latin typeface="Times New Roman" panose="02020603050405020304" pitchFamily="18" charset="0"/>
              </a:rPr>
              <a:t>detail </a:t>
            </a:r>
            <a:r>
              <a:rPr lang="en-IN" dirty="0">
                <a:solidFill>
                  <a:srgbClr val="000000"/>
                </a:solidFill>
                <a:latin typeface="Times New Roman" panose="02020603050405020304" pitchFamily="18" charset="0"/>
              </a:rPr>
              <a:t>accounts; </a:t>
            </a:r>
            <a:r>
              <a:rPr lang="en-IN" dirty="0" smtClean="0">
                <a:solidFill>
                  <a:srgbClr val="000000"/>
                </a:solidFill>
                <a:latin typeface="Times New Roman" panose="02020603050405020304" pitchFamily="18" charset="0"/>
              </a:rPr>
              <a:t>(</a:t>
            </a:r>
            <a:r>
              <a:rPr lang="en-IN" dirty="0">
                <a:solidFill>
                  <a:srgbClr val="000000"/>
                </a:solidFill>
                <a:latin typeface="Times New Roman" panose="02020603050405020304" pitchFamily="18" charset="0"/>
              </a:rPr>
              <a:t>iii) the balances relating to these accounts represent amounts which are realisable and there exists a mechanism for periodic confirmation of balances. 	</a:t>
            </a:r>
          </a:p>
          <a:p>
            <a:r>
              <a:rPr lang="en-IN" dirty="0" smtClean="0">
                <a:solidFill>
                  <a:srgbClr val="000000"/>
                </a:solidFill>
                <a:latin typeface="Times New Roman" panose="02020603050405020304" pitchFamily="18" charset="0"/>
              </a:rPr>
              <a:t>This includes:(</a:t>
            </a:r>
            <a:r>
              <a:rPr lang="en-IN" dirty="0" err="1" smtClean="0">
                <a:solidFill>
                  <a:srgbClr val="000000"/>
                </a:solidFill>
                <a:latin typeface="Times New Roman" panose="02020603050405020304" pitchFamily="18" charset="0"/>
              </a:rPr>
              <a:t>i</a:t>
            </a:r>
            <a:r>
              <a:rPr lang="en-IN" dirty="0">
                <a:solidFill>
                  <a:srgbClr val="000000"/>
                </a:solidFill>
                <a:latin typeface="Times New Roman" panose="02020603050405020304" pitchFamily="18" charset="0"/>
              </a:rPr>
              <a:t>) Internal and external borrowings of the Union Government including interest payments on such borrowings. </a:t>
            </a:r>
            <a:endParaRPr lang="en-IN" dirty="0" smtClean="0">
              <a:solidFill>
                <a:srgbClr val="000000"/>
              </a:solidFill>
              <a:latin typeface="Times New Roman" panose="02020603050405020304" pitchFamily="18" charset="0"/>
            </a:endParaRPr>
          </a:p>
          <a:p>
            <a:r>
              <a:rPr lang="en-IN" dirty="0" smtClean="0">
                <a:solidFill>
                  <a:srgbClr val="000000"/>
                </a:solidFill>
                <a:latin typeface="Times New Roman" panose="02020603050405020304" pitchFamily="18" charset="0"/>
              </a:rPr>
              <a:t>(</a:t>
            </a:r>
            <a:r>
              <a:rPr lang="en-IN" dirty="0">
                <a:solidFill>
                  <a:srgbClr val="000000"/>
                </a:solidFill>
                <a:latin typeface="Times New Roman" panose="02020603050405020304" pitchFamily="18" charset="0"/>
              </a:rPr>
              <a:t>ii) Open market borrowings and borrowings from the Union Government by the State Governments including interest payments on such borrowings. 	</a:t>
            </a:r>
            <a:endParaRPr lang="en-IN" dirty="0" smtClean="0">
              <a:solidFill>
                <a:srgbClr val="000000"/>
              </a:solidFill>
              <a:latin typeface="Times New Roman" panose="02020603050405020304" pitchFamily="18" charset="0"/>
            </a:endParaRPr>
          </a:p>
          <a:p>
            <a:r>
              <a:rPr lang="en-IN" dirty="0" smtClean="0">
                <a:solidFill>
                  <a:srgbClr val="000000"/>
                </a:solidFill>
                <a:latin typeface="Times New Roman" panose="02020603050405020304" pitchFamily="18" charset="0"/>
              </a:rPr>
              <a:t>(</a:t>
            </a:r>
            <a:r>
              <a:rPr lang="en-IN" dirty="0">
                <a:solidFill>
                  <a:srgbClr val="000000"/>
                </a:solidFill>
                <a:latin typeface="Times New Roman" panose="02020603050405020304" pitchFamily="18" charset="0"/>
              </a:rPr>
              <a:t>iii) Loans and advances given by the Union and State Governments to </a:t>
            </a:r>
            <a:r>
              <a:rPr lang="en-IN" i="1" dirty="0">
                <a:solidFill>
                  <a:srgbClr val="000000"/>
                </a:solidFill>
                <a:latin typeface="Times New Roman" panose="02020603050405020304" pitchFamily="18" charset="0"/>
              </a:rPr>
              <a:t>quasi</a:t>
            </a:r>
            <a:r>
              <a:rPr lang="en-IN" dirty="0">
                <a:solidFill>
                  <a:srgbClr val="000000"/>
                </a:solidFill>
                <a:latin typeface="Times New Roman" panose="02020603050405020304" pitchFamily="18" charset="0"/>
              </a:rPr>
              <a:t>- public bodies. 	</a:t>
            </a:r>
            <a:endParaRPr lang="en-IN" dirty="0" smtClean="0">
              <a:solidFill>
                <a:srgbClr val="000000"/>
              </a:solidFill>
              <a:latin typeface="Times New Roman" panose="02020603050405020304" pitchFamily="18" charset="0"/>
            </a:endParaRPr>
          </a:p>
          <a:p>
            <a:r>
              <a:rPr lang="en-IN" dirty="0" smtClean="0">
                <a:solidFill>
                  <a:srgbClr val="000000"/>
                </a:solidFill>
                <a:latin typeface="Times New Roman" panose="02020603050405020304" pitchFamily="18" charset="0"/>
              </a:rPr>
              <a:t>(</a:t>
            </a:r>
            <a:r>
              <a:rPr lang="en-IN" dirty="0">
                <a:solidFill>
                  <a:srgbClr val="000000"/>
                </a:solidFill>
                <a:latin typeface="Times New Roman" panose="02020603050405020304" pitchFamily="18" charset="0"/>
              </a:rPr>
              <a:t>iv) Contingent liabilities on account of guarantees given by the Government. 	</a:t>
            </a:r>
          </a:p>
          <a:p>
            <a:r>
              <a:rPr lang="en-IN" dirty="0">
                <a:solidFill>
                  <a:srgbClr val="000000"/>
                </a:solidFill>
                <a:latin typeface="Times New Roman" panose="02020603050405020304" pitchFamily="18" charset="0"/>
              </a:rPr>
              <a:t>(vi) Reserves, Reserve Funds and investments out of such funds. </a:t>
            </a:r>
            <a:endParaRPr lang="en-IN" dirty="0" smtClean="0">
              <a:solidFill>
                <a:srgbClr val="000000"/>
              </a:solidFill>
              <a:latin typeface="Times New Roman" panose="02020603050405020304" pitchFamily="18" charset="0"/>
            </a:endParaRPr>
          </a:p>
          <a:p>
            <a:r>
              <a:rPr lang="en-IN" dirty="0" smtClean="0">
                <a:solidFill>
                  <a:srgbClr val="000000"/>
                </a:solidFill>
                <a:latin typeface="Times New Roman" panose="02020603050405020304" pitchFamily="18" charset="0"/>
              </a:rPr>
              <a:t>(</a:t>
            </a:r>
            <a:r>
              <a:rPr lang="en-IN" dirty="0">
                <a:solidFill>
                  <a:srgbClr val="000000"/>
                </a:solidFill>
                <a:latin typeface="Times New Roman" panose="02020603050405020304" pitchFamily="18" charset="0"/>
              </a:rPr>
              <a:t>vii) Suspense Accounts. 	</a:t>
            </a:r>
          </a:p>
        </p:txBody>
      </p:sp>
    </p:spTree>
    <p:extLst>
      <p:ext uri="{BB962C8B-B14F-4D97-AF65-F5344CB8AC3E}">
        <p14:creationId xmlns:p14="http://schemas.microsoft.com/office/powerpoint/2010/main" val="2042500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720840"/>
            <a:ext cx="6096000" cy="3416320"/>
          </a:xfrm>
          <a:prstGeom prst="rect">
            <a:avLst/>
          </a:prstGeom>
        </p:spPr>
        <p:txBody>
          <a:bodyPr>
            <a:spAutoFit/>
          </a:bodyPr>
          <a:lstStyle/>
          <a:p>
            <a:r>
              <a:rPr lang="en-IN" b="1" dirty="0" smtClean="0">
                <a:solidFill>
                  <a:srgbClr val="000000"/>
                </a:solidFill>
                <a:latin typeface="Times New Roman" panose="02020603050405020304" pitchFamily="18" charset="0"/>
              </a:rPr>
              <a:t>Chapter–14: </a:t>
            </a:r>
            <a:r>
              <a:rPr lang="en-IN" dirty="0">
                <a:solidFill>
                  <a:srgbClr val="000000"/>
                </a:solidFill>
                <a:latin typeface="Times New Roman" panose="02020603050405020304" pitchFamily="18" charset="0"/>
              </a:rPr>
              <a:t>	</a:t>
            </a:r>
            <a:r>
              <a:rPr lang="en-IN" b="1" dirty="0">
                <a:solidFill>
                  <a:srgbClr val="000000"/>
                </a:solidFill>
                <a:latin typeface="Times New Roman" panose="02020603050405020304" pitchFamily="18" charset="0"/>
              </a:rPr>
              <a:t>Audit of Remittance Transactions </a:t>
            </a:r>
            <a:r>
              <a:rPr lang="en-IN" dirty="0">
                <a:solidFill>
                  <a:srgbClr val="000000"/>
                </a:solidFill>
                <a:latin typeface="Times New Roman" panose="02020603050405020304" pitchFamily="18" charset="0"/>
              </a:rPr>
              <a:t>	</a:t>
            </a:r>
          </a:p>
          <a:p>
            <a:r>
              <a:rPr lang="en-IN" dirty="0" smtClean="0">
                <a:solidFill>
                  <a:srgbClr val="000000"/>
                </a:solidFill>
                <a:latin typeface="Times New Roman" panose="02020603050405020304" pitchFamily="18" charset="0"/>
              </a:rPr>
              <a:t>Remittance </a:t>
            </a:r>
            <a:r>
              <a:rPr lang="en-IN" dirty="0">
                <a:solidFill>
                  <a:srgbClr val="000000"/>
                </a:solidFill>
                <a:latin typeface="Times New Roman" panose="02020603050405020304" pitchFamily="18" charset="0"/>
              </a:rPr>
              <a:t>transactions are not booked to the final heads of account but are taken to merely adjusting heads. Their clearance may be by payment in cash or by book adjustment under the relevant service or revenue heads of account. The primary objectives of audit of these transactions are: 	</a:t>
            </a:r>
            <a:endParaRPr lang="en-IN" dirty="0" smtClean="0">
              <a:solidFill>
                <a:srgbClr val="000000"/>
              </a:solidFill>
              <a:latin typeface="Times New Roman" panose="02020603050405020304" pitchFamily="18" charset="0"/>
            </a:endParaRPr>
          </a:p>
          <a:p>
            <a:pPr marL="400050" indent="-400050">
              <a:buAutoNum type="romanLcParenBoth"/>
            </a:pPr>
            <a:r>
              <a:rPr lang="en-IN" dirty="0" smtClean="0">
                <a:solidFill>
                  <a:srgbClr val="000000"/>
                </a:solidFill>
                <a:latin typeface="Times New Roman" panose="02020603050405020304" pitchFamily="18" charset="0"/>
              </a:rPr>
              <a:t>to </a:t>
            </a:r>
            <a:r>
              <a:rPr lang="en-IN" dirty="0">
                <a:solidFill>
                  <a:srgbClr val="000000"/>
                </a:solidFill>
                <a:latin typeface="Times New Roman" panose="02020603050405020304" pitchFamily="18" charset="0"/>
              </a:rPr>
              <a:t>verify that the debits and credits have been cleared respectively by corresponding credits and debits within the same or in another audit circle; and 	</a:t>
            </a:r>
            <a:endParaRPr lang="en-IN" dirty="0" smtClean="0">
              <a:solidFill>
                <a:srgbClr val="000000"/>
              </a:solidFill>
              <a:latin typeface="Times New Roman" panose="02020603050405020304" pitchFamily="18" charset="0"/>
            </a:endParaRPr>
          </a:p>
          <a:p>
            <a:r>
              <a:rPr lang="en-IN" dirty="0" smtClean="0">
                <a:solidFill>
                  <a:srgbClr val="000000"/>
                </a:solidFill>
                <a:latin typeface="Times New Roman" panose="02020603050405020304" pitchFamily="18" charset="0"/>
              </a:rPr>
              <a:t>(</a:t>
            </a:r>
            <a:r>
              <a:rPr lang="en-IN" dirty="0">
                <a:solidFill>
                  <a:srgbClr val="000000"/>
                </a:solidFill>
                <a:latin typeface="Times New Roman" panose="02020603050405020304" pitchFamily="18" charset="0"/>
              </a:rPr>
              <a:t>ii) to scrutinize the balances from month to month in order to ensure their early clearance and to determine the accuracy of the </a:t>
            </a:r>
            <a:r>
              <a:rPr lang="en-IN" dirty="0" smtClean="0">
                <a:solidFill>
                  <a:srgbClr val="000000"/>
                </a:solidFill>
                <a:latin typeface="Times New Roman" panose="02020603050405020304" pitchFamily="18" charset="0"/>
              </a:rPr>
              <a:t>outstanding </a:t>
            </a:r>
            <a:r>
              <a:rPr lang="en-IN" dirty="0">
                <a:solidFill>
                  <a:srgbClr val="000000"/>
                </a:solidFill>
                <a:latin typeface="Times New Roman" panose="02020603050405020304" pitchFamily="18" charset="0"/>
              </a:rPr>
              <a:t>at the end of the year. 	</a:t>
            </a:r>
          </a:p>
        </p:txBody>
      </p:sp>
    </p:spTree>
    <p:extLst>
      <p:ext uri="{BB962C8B-B14F-4D97-AF65-F5344CB8AC3E}">
        <p14:creationId xmlns:p14="http://schemas.microsoft.com/office/powerpoint/2010/main" val="853237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1343" y="634778"/>
            <a:ext cx="6096000" cy="2862322"/>
          </a:xfrm>
          <a:prstGeom prst="rect">
            <a:avLst/>
          </a:prstGeom>
        </p:spPr>
        <p:txBody>
          <a:bodyPr>
            <a:spAutoFit/>
          </a:bodyPr>
          <a:lstStyle/>
          <a:p>
            <a:pPr marR="0"/>
            <a:r>
              <a:rPr lang="en-IN" b="1" dirty="0">
                <a:solidFill>
                  <a:srgbClr val="000000"/>
                </a:solidFill>
                <a:latin typeface="Times New Roman" panose="02020603050405020304" pitchFamily="18" charset="0"/>
              </a:rPr>
              <a:t>Chapter–15 </a:t>
            </a:r>
            <a:r>
              <a:rPr lang="en-IN" b="1" dirty="0" smtClean="0">
                <a:solidFill>
                  <a:srgbClr val="000000"/>
                </a:solidFill>
                <a:latin typeface="Times New Roman" panose="02020603050405020304" pitchFamily="18" charset="0"/>
              </a:rPr>
              <a:t>:</a:t>
            </a:r>
            <a:r>
              <a:rPr lang="en-IN" dirty="0" smtClean="0">
                <a:solidFill>
                  <a:srgbClr val="000000"/>
                </a:solidFill>
                <a:latin typeface="Times New Roman" panose="02020603050405020304" pitchFamily="18" charset="0"/>
              </a:rPr>
              <a:t> </a:t>
            </a:r>
            <a:r>
              <a:rPr lang="en-IN" b="1" dirty="0" smtClean="0">
                <a:solidFill>
                  <a:srgbClr val="000000"/>
                </a:solidFill>
                <a:latin typeface="Times New Roman" panose="02020603050405020304" pitchFamily="18" charset="0"/>
              </a:rPr>
              <a:t>Appropriation </a:t>
            </a:r>
            <a:r>
              <a:rPr lang="en-IN" b="1" dirty="0">
                <a:solidFill>
                  <a:srgbClr val="000000"/>
                </a:solidFill>
                <a:latin typeface="Times New Roman" panose="02020603050405020304" pitchFamily="18" charset="0"/>
              </a:rPr>
              <a:t>Audit </a:t>
            </a:r>
            <a:endParaRPr lang="en-IN" b="1" dirty="0" smtClean="0">
              <a:solidFill>
                <a:srgbClr val="000000"/>
              </a:solidFill>
              <a:latin typeface="Times New Roman" panose="02020603050405020304" pitchFamily="18" charset="0"/>
            </a:endParaRPr>
          </a:p>
          <a:p>
            <a:r>
              <a:rPr lang="en-IN" dirty="0"/>
              <a:t>The primary objectives of Appropriation Audit are to: </a:t>
            </a:r>
          </a:p>
          <a:p>
            <a:r>
              <a:rPr lang="en-IN" dirty="0"/>
              <a:t>(</a:t>
            </a:r>
            <a:r>
              <a:rPr lang="en-IN" dirty="0" err="1"/>
              <a:t>i</a:t>
            </a:r>
            <a:r>
              <a:rPr lang="en-IN" dirty="0"/>
              <a:t>) ascertain whether the money expended has been applied to the services and purposes that the Grants and Appropriations were intended to provide; </a:t>
            </a:r>
          </a:p>
          <a:p>
            <a:r>
              <a:rPr lang="en-IN" dirty="0"/>
              <a:t>(ii) verify whether the expenditure against each Grant or Appropriation is within the amounts authorised by the Legislature; and </a:t>
            </a:r>
          </a:p>
          <a:p>
            <a:r>
              <a:rPr lang="en-IN" dirty="0"/>
              <a:t>(iii) check whether the orders of allotment of funds and re-appropriation orders conform to the rules and regulations.</a:t>
            </a:r>
            <a:endParaRPr lang="en-IN" dirty="0"/>
          </a:p>
        </p:txBody>
      </p:sp>
    </p:spTree>
    <p:extLst>
      <p:ext uri="{BB962C8B-B14F-4D97-AF65-F5344CB8AC3E}">
        <p14:creationId xmlns:p14="http://schemas.microsoft.com/office/powerpoint/2010/main" val="1461237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6543" y="518049"/>
            <a:ext cx="6096000" cy="3970318"/>
          </a:xfrm>
          <a:prstGeom prst="rect">
            <a:avLst/>
          </a:prstGeom>
        </p:spPr>
        <p:txBody>
          <a:bodyPr>
            <a:spAutoFit/>
          </a:bodyPr>
          <a:lstStyle/>
          <a:p>
            <a:pPr marR="0"/>
            <a:r>
              <a:rPr lang="en-IN" b="1" dirty="0" smtClean="0">
                <a:solidFill>
                  <a:srgbClr val="000000"/>
                </a:solidFill>
                <a:latin typeface="Times New Roman" panose="02020603050405020304" pitchFamily="18" charset="0"/>
              </a:rPr>
              <a:t>Chapter–16: Certification </a:t>
            </a:r>
            <a:r>
              <a:rPr lang="en-IN" b="1" dirty="0">
                <a:solidFill>
                  <a:srgbClr val="000000"/>
                </a:solidFill>
                <a:latin typeface="Times New Roman" panose="02020603050405020304" pitchFamily="18" charset="0"/>
              </a:rPr>
              <a:t>of Finance Accounts and Appropriation Accounts </a:t>
            </a:r>
            <a:endParaRPr lang="en-IN" b="1" dirty="0" smtClean="0">
              <a:solidFill>
                <a:srgbClr val="000000"/>
              </a:solidFill>
              <a:latin typeface="Times New Roman" panose="02020603050405020304" pitchFamily="18" charset="0"/>
            </a:endParaRPr>
          </a:p>
          <a:p>
            <a:r>
              <a:rPr lang="en-IN" b="1" dirty="0"/>
              <a:t>Chapter–17 </a:t>
            </a:r>
            <a:endParaRPr lang="en-IN" dirty="0"/>
          </a:p>
          <a:p>
            <a:r>
              <a:rPr lang="en-IN" b="1" dirty="0"/>
              <a:t>Audit of World Bank and other Externally Assisted </a:t>
            </a:r>
            <a:r>
              <a:rPr lang="en-IN" b="1" dirty="0" smtClean="0"/>
              <a:t>Projects</a:t>
            </a:r>
          </a:p>
          <a:p>
            <a:r>
              <a:rPr lang="fr-FR" b="1" dirty="0"/>
              <a:t>Document essential for Audit certification </a:t>
            </a:r>
            <a:endParaRPr lang="fr-FR" dirty="0"/>
          </a:p>
          <a:p>
            <a:r>
              <a:rPr lang="en-IN" dirty="0" smtClean="0"/>
              <a:t> </a:t>
            </a:r>
            <a:r>
              <a:rPr lang="en-IN" dirty="0"/>
              <a:t>Following documents are essential for scrutiny and issue of audit certificate: </a:t>
            </a:r>
          </a:p>
          <a:p>
            <a:r>
              <a:rPr lang="en-IN" dirty="0"/>
              <a:t>(</a:t>
            </a:r>
            <a:r>
              <a:rPr lang="en-IN" dirty="0" err="1"/>
              <a:t>i</a:t>
            </a:r>
            <a:r>
              <a:rPr lang="en-IN" dirty="0"/>
              <a:t>) Loan/Development Credit Agreement. </a:t>
            </a:r>
          </a:p>
          <a:p>
            <a:r>
              <a:rPr lang="en-IN" dirty="0"/>
              <a:t>(ii) Staff appraisal report. </a:t>
            </a:r>
          </a:p>
          <a:p>
            <a:r>
              <a:rPr lang="en-IN" dirty="0" smtClean="0"/>
              <a:t>(</a:t>
            </a:r>
            <a:r>
              <a:rPr lang="en-IN" dirty="0"/>
              <a:t>iii) Statement of expenditure (SOE). </a:t>
            </a:r>
          </a:p>
          <a:p>
            <a:r>
              <a:rPr lang="en-IN" dirty="0"/>
              <a:t>(iv) Supporting vouchers. </a:t>
            </a:r>
          </a:p>
          <a:p>
            <a:r>
              <a:rPr lang="en-IN" dirty="0"/>
              <a:t>(v) Reconciliation statement </a:t>
            </a:r>
          </a:p>
          <a:p>
            <a:r>
              <a:rPr lang="en-IN" dirty="0"/>
              <a:t>(vi) Inspection report of local/central audit for inclusion of any serious </a:t>
            </a:r>
            <a:r>
              <a:rPr lang="en-IN" dirty="0" smtClean="0"/>
              <a:t>financial </a:t>
            </a:r>
            <a:r>
              <a:rPr lang="en-IN" dirty="0"/>
              <a:t>irregularities pointed out in audit.</a:t>
            </a:r>
            <a:endParaRPr lang="en-IN" dirty="0"/>
          </a:p>
        </p:txBody>
      </p:sp>
    </p:spTree>
    <p:extLst>
      <p:ext uri="{BB962C8B-B14F-4D97-AF65-F5344CB8AC3E}">
        <p14:creationId xmlns:p14="http://schemas.microsoft.com/office/powerpoint/2010/main" val="30871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2515" y="580349"/>
            <a:ext cx="6096000" cy="4524315"/>
          </a:xfrm>
          <a:prstGeom prst="rect">
            <a:avLst/>
          </a:prstGeom>
        </p:spPr>
        <p:txBody>
          <a:bodyPr>
            <a:spAutoFit/>
          </a:bodyPr>
          <a:lstStyle/>
          <a:p>
            <a:pPr marR="0"/>
            <a:r>
              <a:rPr lang="en-IN" b="1" dirty="0">
                <a:solidFill>
                  <a:srgbClr val="000000"/>
                </a:solidFill>
                <a:latin typeface="Times New Roman" panose="02020603050405020304" pitchFamily="18" charset="0"/>
              </a:rPr>
              <a:t>Chapter–18 </a:t>
            </a:r>
            <a:endParaRPr lang="en-IN" dirty="0">
              <a:solidFill>
                <a:srgbClr val="000000"/>
              </a:solidFill>
              <a:latin typeface="Times New Roman" panose="02020603050405020304" pitchFamily="18" charset="0"/>
            </a:endParaRPr>
          </a:p>
          <a:p>
            <a:pPr marR="0"/>
            <a:r>
              <a:rPr lang="en-IN" b="1" dirty="0">
                <a:solidFill>
                  <a:srgbClr val="000000"/>
                </a:solidFill>
                <a:latin typeface="Times New Roman" panose="02020603050405020304" pitchFamily="18" charset="0"/>
              </a:rPr>
              <a:t>Audit of Scientific </a:t>
            </a:r>
            <a:r>
              <a:rPr lang="en-IN" b="1" dirty="0" smtClean="0">
                <a:solidFill>
                  <a:srgbClr val="000000"/>
                </a:solidFill>
                <a:latin typeface="Times New Roman" panose="02020603050405020304" pitchFamily="18" charset="0"/>
              </a:rPr>
              <a:t>Departments</a:t>
            </a:r>
          </a:p>
          <a:p>
            <a:r>
              <a:rPr lang="en-IN" b="1" dirty="0"/>
              <a:t>Chapter-19 </a:t>
            </a:r>
            <a:endParaRPr lang="en-IN" dirty="0"/>
          </a:p>
          <a:p>
            <a:r>
              <a:rPr lang="en-IN" b="1" dirty="0"/>
              <a:t>Environment Audit</a:t>
            </a:r>
            <a:r>
              <a:rPr lang="en-IN" b="1" dirty="0" smtClean="0">
                <a:solidFill>
                  <a:srgbClr val="000000"/>
                </a:solidFill>
                <a:latin typeface="Times New Roman" panose="02020603050405020304" pitchFamily="18" charset="0"/>
              </a:rPr>
              <a:t> </a:t>
            </a:r>
          </a:p>
          <a:p>
            <a:r>
              <a:rPr lang="en-IN" b="1" dirty="0"/>
              <a:t>Chapter–20 </a:t>
            </a:r>
            <a:endParaRPr lang="en-IN" dirty="0"/>
          </a:p>
          <a:p>
            <a:r>
              <a:rPr lang="en-IN" b="1" dirty="0"/>
              <a:t>Systems Audit </a:t>
            </a:r>
            <a:endParaRPr lang="en-IN" dirty="0"/>
          </a:p>
          <a:p>
            <a:r>
              <a:rPr lang="en-IN" dirty="0" smtClean="0"/>
              <a:t> </a:t>
            </a:r>
            <a:r>
              <a:rPr lang="en-IN" dirty="0"/>
              <a:t>The concept of Systems Audit is that if an in-depth analysis of the mechanics of a system reveals that it is designed with appropriate controls, checks and balances to safeguard against errors, frauds, etc., Audit can reasonably assume, without the necessity of undertaking a detailed examination of the individual events or transactions, that the results produced by the system would be fairly accurate. Evaluation of the efficiency and effectiveness of any system will, however, require sample testing of its actual working. Systems Audit thus serves also as an effective aid to management.</a:t>
            </a:r>
            <a:endParaRPr lang="en-IN" dirty="0"/>
          </a:p>
        </p:txBody>
      </p:sp>
    </p:spTree>
    <p:extLst>
      <p:ext uri="{BB962C8B-B14F-4D97-AF65-F5344CB8AC3E}">
        <p14:creationId xmlns:p14="http://schemas.microsoft.com/office/powerpoint/2010/main" val="1618254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305342"/>
            <a:ext cx="6096000" cy="4524315"/>
          </a:xfrm>
          <a:prstGeom prst="rect">
            <a:avLst/>
          </a:prstGeom>
        </p:spPr>
        <p:txBody>
          <a:bodyPr>
            <a:spAutoFit/>
          </a:bodyPr>
          <a:lstStyle/>
          <a:p>
            <a:pPr marR="0" algn="ctr"/>
            <a:r>
              <a:rPr lang="en-IN" b="1" dirty="0">
                <a:solidFill>
                  <a:srgbClr val="000000"/>
                </a:solidFill>
                <a:latin typeface="Times New Roman" panose="02020603050405020304" pitchFamily="18" charset="0"/>
              </a:rPr>
              <a:t>Chapter–21 </a:t>
            </a:r>
            <a:endParaRPr lang="en-IN" dirty="0">
              <a:solidFill>
                <a:srgbClr val="000000"/>
              </a:solidFill>
              <a:latin typeface="Times New Roman" panose="02020603050405020304" pitchFamily="18" charset="0"/>
            </a:endParaRPr>
          </a:p>
          <a:p>
            <a:pPr marR="0" algn="ctr"/>
            <a:r>
              <a:rPr lang="en-IN" b="1" dirty="0">
                <a:solidFill>
                  <a:srgbClr val="000000"/>
                </a:solidFill>
                <a:latin typeface="Times New Roman" panose="02020603050405020304" pitchFamily="18" charset="0"/>
              </a:rPr>
              <a:t>Manpower Audit </a:t>
            </a:r>
            <a:endParaRPr lang="en-IN" dirty="0">
              <a:solidFill>
                <a:srgbClr val="000000"/>
              </a:solidFill>
              <a:latin typeface="Times New Roman" panose="02020603050405020304" pitchFamily="18" charset="0"/>
            </a:endParaRPr>
          </a:p>
          <a:p>
            <a:pPr marR="0" algn="just"/>
            <a:endParaRPr lang="en-IN" dirty="0">
              <a:solidFill>
                <a:srgbClr val="000000"/>
              </a:solidFill>
              <a:latin typeface="Times New Roman" panose="02020603050405020304" pitchFamily="18" charset="0"/>
            </a:endParaRPr>
          </a:p>
          <a:p>
            <a:pPr marR="0" algn="just"/>
            <a:r>
              <a:rPr lang="en-IN" dirty="0" smtClean="0">
                <a:solidFill>
                  <a:srgbClr val="000000"/>
                </a:solidFill>
                <a:latin typeface="Times New Roman" panose="02020603050405020304" pitchFamily="18" charset="0"/>
              </a:rPr>
              <a:t>It is also a part of </a:t>
            </a:r>
            <a:r>
              <a:rPr lang="en-IN" dirty="0">
                <a:solidFill>
                  <a:srgbClr val="000000"/>
                </a:solidFill>
                <a:latin typeface="Times New Roman" panose="02020603050405020304" pitchFamily="18" charset="0"/>
              </a:rPr>
              <a:t>systems </a:t>
            </a:r>
            <a:r>
              <a:rPr lang="en-IN" dirty="0" smtClean="0">
                <a:solidFill>
                  <a:srgbClr val="000000"/>
                </a:solidFill>
                <a:latin typeface="Times New Roman" panose="02020603050405020304" pitchFamily="18" charset="0"/>
              </a:rPr>
              <a:t>audit. The </a:t>
            </a:r>
            <a:r>
              <a:rPr lang="en-IN" dirty="0">
                <a:solidFill>
                  <a:srgbClr val="000000"/>
                </a:solidFill>
                <a:latin typeface="Times New Roman" panose="02020603050405020304" pitchFamily="18" charset="0"/>
              </a:rPr>
              <a:t>probe during organizational analysis should extend to examining whether proper distribution and clear demarcation of functional responsibilities exist among the personnel working in the entity and whether its staffing pattern conforms to the norms and standards prescribed for the purpose and has the competent authority’s approval. During this probe, it may also be necessary to examine how far the norms adopted for assessing manpower requirements are realistic and how far the available manpower is utilized efficiently and effectively without any overlap of duties and responsibilities. </a:t>
            </a:r>
            <a:endParaRPr lang="en-IN" dirty="0" smtClean="0">
              <a:solidFill>
                <a:srgbClr val="000000"/>
              </a:solidFill>
              <a:latin typeface="Times New Roman" panose="02020603050405020304" pitchFamily="18" charset="0"/>
            </a:endParaRPr>
          </a:p>
          <a:p>
            <a:r>
              <a:rPr lang="en-IN" b="1" dirty="0"/>
              <a:t>Chapter-22 </a:t>
            </a:r>
            <a:endParaRPr lang="en-IN" dirty="0"/>
          </a:p>
          <a:p>
            <a:r>
              <a:rPr lang="en-IN" b="1" dirty="0"/>
              <a:t>Audit of Computerised Systems</a:t>
            </a:r>
            <a:endParaRPr lang="en-IN" dirty="0"/>
          </a:p>
        </p:txBody>
      </p:sp>
    </p:spTree>
    <p:extLst>
      <p:ext uri="{BB962C8B-B14F-4D97-AF65-F5344CB8AC3E}">
        <p14:creationId xmlns:p14="http://schemas.microsoft.com/office/powerpoint/2010/main" val="2203400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3372" y="1027837"/>
            <a:ext cx="6096000" cy="2585323"/>
          </a:xfrm>
          <a:prstGeom prst="rect">
            <a:avLst/>
          </a:prstGeom>
        </p:spPr>
        <p:txBody>
          <a:bodyPr>
            <a:spAutoFit/>
          </a:bodyPr>
          <a:lstStyle/>
          <a:p>
            <a:pPr marR="0" algn="ctr"/>
            <a:r>
              <a:rPr lang="en-IN" b="1" dirty="0">
                <a:solidFill>
                  <a:srgbClr val="000000"/>
                </a:solidFill>
                <a:latin typeface="Times New Roman" panose="02020603050405020304" pitchFamily="18" charset="0"/>
              </a:rPr>
              <a:t>Chapter–23 </a:t>
            </a:r>
            <a:endParaRPr lang="en-IN" dirty="0">
              <a:solidFill>
                <a:srgbClr val="000000"/>
              </a:solidFill>
              <a:latin typeface="Times New Roman" panose="02020603050405020304" pitchFamily="18" charset="0"/>
            </a:endParaRPr>
          </a:p>
          <a:p>
            <a:pPr marR="0" algn="ctr"/>
            <a:r>
              <a:rPr lang="en-IN" b="1" dirty="0">
                <a:solidFill>
                  <a:srgbClr val="000000"/>
                </a:solidFill>
                <a:latin typeface="Times New Roman" panose="02020603050405020304" pitchFamily="18" charset="0"/>
              </a:rPr>
              <a:t>Miscellaneous </a:t>
            </a:r>
            <a:endParaRPr lang="en-IN" dirty="0">
              <a:solidFill>
                <a:srgbClr val="000000"/>
              </a:solidFill>
              <a:latin typeface="Times New Roman" panose="02020603050405020304" pitchFamily="18" charset="0"/>
            </a:endParaRPr>
          </a:p>
          <a:p>
            <a:pPr marR="0" algn="just"/>
            <a:r>
              <a:rPr lang="en-IN" b="1" dirty="0">
                <a:solidFill>
                  <a:srgbClr val="000000"/>
                </a:solidFill>
                <a:latin typeface="Times New Roman" panose="02020603050405020304" pitchFamily="18" charset="0"/>
              </a:rPr>
              <a:t>Introduction </a:t>
            </a:r>
            <a:endParaRPr lang="en-IN" dirty="0">
              <a:solidFill>
                <a:srgbClr val="000000"/>
              </a:solidFill>
              <a:latin typeface="Times New Roman" panose="02020603050405020304" pitchFamily="18" charset="0"/>
            </a:endParaRPr>
          </a:p>
          <a:p>
            <a:pPr marR="0" algn="just"/>
            <a:r>
              <a:rPr lang="en-IN" dirty="0" smtClean="0">
                <a:solidFill>
                  <a:srgbClr val="000000"/>
                </a:solidFill>
                <a:latin typeface="Times New Roman" panose="02020603050405020304" pitchFamily="18" charset="0"/>
              </a:rPr>
              <a:t>This </a:t>
            </a:r>
            <a:r>
              <a:rPr lang="en-IN" dirty="0">
                <a:solidFill>
                  <a:srgbClr val="000000"/>
                </a:solidFill>
                <a:latin typeface="Times New Roman" panose="02020603050405020304" pitchFamily="18" charset="0"/>
              </a:rPr>
              <a:t>chapter deals with the audit of areas not dealt with in any of the other chapters of this Manual. </a:t>
            </a:r>
          </a:p>
          <a:p>
            <a:pPr marR="0" algn="just"/>
            <a:r>
              <a:rPr lang="en-IN" b="1" dirty="0">
                <a:solidFill>
                  <a:srgbClr val="000000"/>
                </a:solidFill>
                <a:latin typeface="Times New Roman" panose="02020603050405020304" pitchFamily="18" charset="0"/>
              </a:rPr>
              <a:t>Workshop </a:t>
            </a:r>
            <a:r>
              <a:rPr lang="en-IN" b="1" dirty="0" smtClean="0">
                <a:solidFill>
                  <a:srgbClr val="000000"/>
                </a:solidFill>
                <a:latin typeface="Times New Roman" panose="02020603050405020304" pitchFamily="18" charset="0"/>
              </a:rPr>
              <a:t>Accounts;</a:t>
            </a:r>
            <a:r>
              <a:rPr lang="en-IN" b="1" dirty="0"/>
              <a:t> Refunds of </a:t>
            </a:r>
            <a:r>
              <a:rPr lang="en-IN" b="1" dirty="0" smtClean="0"/>
              <a:t>Revenue;</a:t>
            </a:r>
            <a:r>
              <a:rPr lang="en-IN" b="1" dirty="0"/>
              <a:t> Calculation of net proceeds of certain taxes and </a:t>
            </a:r>
            <a:r>
              <a:rPr lang="en-IN" b="1" dirty="0" smtClean="0"/>
              <a:t>duties;</a:t>
            </a:r>
            <a:r>
              <a:rPr lang="en-IN" b="1" dirty="0"/>
              <a:t> Discount on </a:t>
            </a:r>
            <a:r>
              <a:rPr lang="en-IN" b="1" dirty="0" smtClean="0"/>
              <a:t>Stamps;</a:t>
            </a:r>
            <a:r>
              <a:rPr lang="en-IN" b="1" dirty="0"/>
              <a:t> Payment of Fees </a:t>
            </a:r>
            <a:r>
              <a:rPr lang="en-IN" b="1" dirty="0" err="1" smtClean="0"/>
              <a:t>etc</a:t>
            </a:r>
            <a:endParaRPr lang="en-IN" b="1" dirty="0" smtClean="0"/>
          </a:p>
          <a:p>
            <a:pPr marR="0" algn="just"/>
            <a:r>
              <a:rPr lang="en-IN" b="1" dirty="0" smtClean="0">
                <a:solidFill>
                  <a:srgbClr val="000000"/>
                </a:solidFill>
                <a:latin typeface="Times New Roman" panose="02020603050405020304" pitchFamily="18" charset="0"/>
              </a:rPr>
              <a:t> </a:t>
            </a:r>
            <a:endParaRPr lang="en-IN" dirty="0"/>
          </a:p>
        </p:txBody>
      </p:sp>
    </p:spTree>
    <p:extLst>
      <p:ext uri="{BB962C8B-B14F-4D97-AF65-F5344CB8AC3E}">
        <p14:creationId xmlns:p14="http://schemas.microsoft.com/office/powerpoint/2010/main" val="146504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443841"/>
            <a:ext cx="6096000" cy="3693319"/>
          </a:xfrm>
          <a:prstGeom prst="rect">
            <a:avLst/>
          </a:prstGeom>
        </p:spPr>
        <p:txBody>
          <a:bodyPr>
            <a:spAutoFit/>
          </a:bodyPr>
          <a:lstStyle/>
          <a:p>
            <a:pPr marR="0" algn="ctr"/>
            <a:r>
              <a:rPr lang="en-IN" b="1" dirty="0">
                <a:solidFill>
                  <a:srgbClr val="000000"/>
                </a:solidFill>
                <a:latin typeface="Times New Roman" panose="02020603050405020304" pitchFamily="18" charset="0"/>
              </a:rPr>
              <a:t>Chapter–24 </a:t>
            </a:r>
            <a:endParaRPr lang="en-IN" dirty="0">
              <a:solidFill>
                <a:srgbClr val="000000"/>
              </a:solidFill>
              <a:latin typeface="Times New Roman" panose="02020603050405020304" pitchFamily="18" charset="0"/>
            </a:endParaRPr>
          </a:p>
          <a:p>
            <a:pPr marR="0" algn="ctr"/>
            <a:r>
              <a:rPr lang="en-IN" b="1" dirty="0">
                <a:solidFill>
                  <a:srgbClr val="000000"/>
                </a:solidFill>
                <a:latin typeface="Times New Roman" panose="02020603050405020304" pitchFamily="18" charset="0"/>
              </a:rPr>
              <a:t>Internal Audit </a:t>
            </a:r>
            <a:endParaRPr lang="en-IN" dirty="0">
              <a:solidFill>
                <a:srgbClr val="000000"/>
              </a:solidFill>
              <a:latin typeface="Times New Roman" panose="02020603050405020304" pitchFamily="18" charset="0"/>
            </a:endParaRPr>
          </a:p>
          <a:p>
            <a:pPr marR="0" algn="just"/>
            <a:r>
              <a:rPr lang="en-IN" dirty="0" smtClean="0">
                <a:solidFill>
                  <a:srgbClr val="000000"/>
                </a:solidFill>
                <a:latin typeface="Times New Roman" panose="02020603050405020304" pitchFamily="18" charset="0"/>
              </a:rPr>
              <a:t> </a:t>
            </a:r>
            <a:r>
              <a:rPr lang="en-IN" dirty="0">
                <a:solidFill>
                  <a:srgbClr val="000000"/>
                </a:solidFill>
                <a:latin typeface="Times New Roman" panose="02020603050405020304" pitchFamily="18" charset="0"/>
              </a:rPr>
              <a:t>It is a matter of great importance to verify whether the various processes of audit are being correctly followed by different sections of the Audit Office. This responsibility should ordinarily be entrusted to an independent Internal Test Audit (ITA) Section. The main objectives of internal audit is to test check the work done by various Branches and Sections of the office with a view to ascertaining the extent to which they are (</a:t>
            </a:r>
            <a:r>
              <a:rPr lang="en-IN" dirty="0" err="1">
                <a:solidFill>
                  <a:srgbClr val="000000"/>
                </a:solidFill>
                <a:latin typeface="Times New Roman" panose="02020603050405020304" pitchFamily="18" charset="0"/>
              </a:rPr>
              <a:t>i</a:t>
            </a:r>
            <a:r>
              <a:rPr lang="en-IN" dirty="0">
                <a:solidFill>
                  <a:srgbClr val="000000"/>
                </a:solidFill>
                <a:latin typeface="Times New Roman" panose="02020603050405020304" pitchFamily="18" charset="0"/>
              </a:rPr>
              <a:t>) following the prescribed procedural rules and regulations</a:t>
            </a:r>
            <a:r>
              <a:rPr lang="en-IN" dirty="0" smtClean="0">
                <a:solidFill>
                  <a:srgbClr val="000000"/>
                </a:solidFill>
                <a:latin typeface="Times New Roman" panose="02020603050405020304" pitchFamily="18" charset="0"/>
              </a:rPr>
              <a:t>;</a:t>
            </a:r>
          </a:p>
          <a:p>
            <a:pPr marR="0" algn="just"/>
            <a:r>
              <a:rPr lang="en-IN" dirty="0" smtClean="0">
                <a:solidFill>
                  <a:srgbClr val="000000"/>
                </a:solidFill>
                <a:latin typeface="Times New Roman" panose="02020603050405020304" pitchFamily="18" charset="0"/>
              </a:rPr>
              <a:t> </a:t>
            </a:r>
            <a:r>
              <a:rPr lang="en-IN" dirty="0">
                <a:solidFill>
                  <a:srgbClr val="000000"/>
                </a:solidFill>
                <a:latin typeface="Times New Roman" panose="02020603050405020304" pitchFamily="18" charset="0"/>
              </a:rPr>
              <a:t>(ii) maintaining various registers that have been prescribed; </a:t>
            </a:r>
            <a:endParaRPr lang="en-IN" dirty="0" smtClean="0">
              <a:solidFill>
                <a:srgbClr val="000000"/>
              </a:solidFill>
              <a:latin typeface="Times New Roman" panose="02020603050405020304" pitchFamily="18" charset="0"/>
            </a:endParaRPr>
          </a:p>
          <a:p>
            <a:pPr marR="0" algn="just"/>
            <a:r>
              <a:rPr lang="en-IN" dirty="0" smtClean="0">
                <a:solidFill>
                  <a:srgbClr val="000000"/>
                </a:solidFill>
                <a:latin typeface="Times New Roman" panose="02020603050405020304" pitchFamily="18" charset="0"/>
              </a:rPr>
              <a:t>(</a:t>
            </a:r>
            <a:r>
              <a:rPr lang="en-IN" dirty="0">
                <a:solidFill>
                  <a:srgbClr val="000000"/>
                </a:solidFill>
                <a:latin typeface="Times New Roman" panose="02020603050405020304" pitchFamily="18" charset="0"/>
              </a:rPr>
              <a:t>iii) submitting various returns on the due date; </a:t>
            </a:r>
            <a:r>
              <a:rPr lang="en-IN" dirty="0" smtClean="0">
                <a:solidFill>
                  <a:srgbClr val="000000"/>
                </a:solidFill>
                <a:latin typeface="Times New Roman" panose="02020603050405020304" pitchFamily="18" charset="0"/>
              </a:rPr>
              <a:t>and</a:t>
            </a:r>
          </a:p>
          <a:p>
            <a:pPr marR="0" algn="just"/>
            <a:r>
              <a:rPr lang="en-IN" dirty="0" smtClean="0">
                <a:solidFill>
                  <a:srgbClr val="000000"/>
                </a:solidFill>
                <a:latin typeface="Times New Roman" panose="02020603050405020304" pitchFamily="18" charset="0"/>
              </a:rPr>
              <a:t> </a:t>
            </a:r>
            <a:r>
              <a:rPr lang="en-IN" dirty="0">
                <a:solidFill>
                  <a:srgbClr val="000000"/>
                </a:solidFill>
                <a:latin typeface="Times New Roman" panose="02020603050405020304" pitchFamily="18" charset="0"/>
              </a:rPr>
              <a:t>(iv) generally functioning as efficient units of the office. </a:t>
            </a:r>
            <a:endParaRPr lang="en-IN" dirty="0"/>
          </a:p>
        </p:txBody>
      </p:sp>
    </p:spTree>
    <p:extLst>
      <p:ext uri="{BB962C8B-B14F-4D97-AF65-F5344CB8AC3E}">
        <p14:creationId xmlns:p14="http://schemas.microsoft.com/office/powerpoint/2010/main" val="2305554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5629" y="387421"/>
            <a:ext cx="6096000" cy="5909310"/>
          </a:xfrm>
          <a:prstGeom prst="rect">
            <a:avLst/>
          </a:prstGeom>
        </p:spPr>
        <p:txBody>
          <a:bodyPr>
            <a:spAutoFit/>
          </a:bodyPr>
          <a:lstStyle/>
          <a:p>
            <a:pPr marR="0"/>
            <a:r>
              <a:rPr lang="en-IN" b="1" dirty="0">
                <a:solidFill>
                  <a:srgbClr val="000000"/>
                </a:solidFill>
                <a:latin typeface="Times New Roman" panose="02020603050405020304" pitchFamily="18" charset="0"/>
              </a:rPr>
              <a:t>SECTION–IV Public Works Audit </a:t>
            </a:r>
            <a:endParaRPr lang="en-IN" dirty="0">
              <a:solidFill>
                <a:srgbClr val="000000"/>
              </a:solidFill>
              <a:latin typeface="Times New Roman" panose="02020603050405020304" pitchFamily="18" charset="0"/>
            </a:endParaRPr>
          </a:p>
          <a:p>
            <a:pPr marR="0"/>
            <a:r>
              <a:rPr lang="en-IN" b="1" dirty="0" smtClean="0">
                <a:solidFill>
                  <a:srgbClr val="000000"/>
                </a:solidFill>
                <a:latin typeface="Times New Roman" panose="02020603050405020304" pitchFamily="18" charset="0"/>
              </a:rPr>
              <a:t>Chapter–1:</a:t>
            </a:r>
            <a:r>
              <a:rPr lang="en-IN" dirty="0" smtClean="0">
                <a:solidFill>
                  <a:srgbClr val="000000"/>
                </a:solidFill>
                <a:latin typeface="Times New Roman" panose="02020603050405020304" pitchFamily="18" charset="0"/>
              </a:rPr>
              <a:t> </a:t>
            </a:r>
            <a:r>
              <a:rPr lang="en-IN" b="1" dirty="0" smtClean="0">
                <a:solidFill>
                  <a:srgbClr val="000000"/>
                </a:solidFill>
                <a:latin typeface="Times New Roman" panose="02020603050405020304" pitchFamily="18" charset="0"/>
              </a:rPr>
              <a:t>Scope </a:t>
            </a:r>
            <a:r>
              <a:rPr lang="en-IN" b="1" dirty="0">
                <a:solidFill>
                  <a:srgbClr val="000000"/>
                </a:solidFill>
                <a:latin typeface="Times New Roman" panose="02020603050405020304" pitchFamily="18" charset="0"/>
              </a:rPr>
              <a:t>of Audit </a:t>
            </a:r>
            <a:endParaRPr lang="en-IN" b="1" dirty="0" smtClean="0">
              <a:solidFill>
                <a:srgbClr val="000000"/>
              </a:solidFill>
              <a:latin typeface="Times New Roman" panose="02020603050405020304" pitchFamily="18" charset="0"/>
            </a:endParaRPr>
          </a:p>
          <a:p>
            <a:r>
              <a:rPr lang="en-IN" b="1" dirty="0"/>
              <a:t>Stages of Works Audit </a:t>
            </a:r>
            <a:endParaRPr lang="en-IN" dirty="0"/>
          </a:p>
          <a:p>
            <a:r>
              <a:rPr lang="en-IN" dirty="0"/>
              <a:t>4.1.3 The following four stages are involved in checking works transactions: </a:t>
            </a:r>
          </a:p>
          <a:p>
            <a:r>
              <a:rPr lang="en-IN" dirty="0"/>
              <a:t>(</a:t>
            </a:r>
            <a:r>
              <a:rPr lang="en-IN" dirty="0" err="1"/>
              <a:t>i</a:t>
            </a:r>
            <a:r>
              <a:rPr lang="en-IN" dirty="0"/>
              <a:t>) Preliminary internal check by the Divisional Accountant in the Divisional Office. </a:t>
            </a:r>
          </a:p>
          <a:p>
            <a:r>
              <a:rPr lang="en-IN" dirty="0"/>
              <a:t>(ii) Check in the Office of the Accountant General (A&amp;E) and Pay and Accounts Offices. </a:t>
            </a:r>
          </a:p>
          <a:p>
            <a:r>
              <a:rPr lang="en-IN" dirty="0"/>
              <a:t>(iii) Central Audit in the Office of the Accountant General (Audit). </a:t>
            </a:r>
          </a:p>
          <a:p>
            <a:r>
              <a:rPr lang="en-IN" dirty="0"/>
              <a:t>(iv) Test Audit during periodical inspection of the Divisional Office</a:t>
            </a:r>
            <a:r>
              <a:rPr lang="en-IN" dirty="0" smtClean="0"/>
              <a:t>.</a:t>
            </a:r>
          </a:p>
          <a:p>
            <a:r>
              <a:rPr lang="en-IN" b="1" dirty="0"/>
              <a:t>Chapter–2 </a:t>
            </a:r>
            <a:endParaRPr lang="en-IN" dirty="0"/>
          </a:p>
          <a:p>
            <a:r>
              <a:rPr lang="en-IN" b="1" dirty="0"/>
              <a:t>General Arrangements for and Methods of Central </a:t>
            </a:r>
            <a:r>
              <a:rPr lang="en-IN" b="1" dirty="0" smtClean="0"/>
              <a:t>Audit: </a:t>
            </a:r>
            <a:r>
              <a:rPr lang="en-IN" b="1" i="1" dirty="0" smtClean="0"/>
              <a:t>Source Documents:</a:t>
            </a:r>
          </a:p>
          <a:p>
            <a:r>
              <a:rPr lang="en-IN" dirty="0"/>
              <a:t>(</a:t>
            </a:r>
            <a:r>
              <a:rPr lang="en-IN" dirty="0" err="1"/>
              <a:t>i</a:t>
            </a:r>
            <a:r>
              <a:rPr lang="en-IN" dirty="0"/>
              <a:t>) Accounts with schedules and dockets. </a:t>
            </a:r>
          </a:p>
          <a:p>
            <a:r>
              <a:rPr lang="en-IN" dirty="0"/>
              <a:t>(ii) Vouchers. </a:t>
            </a:r>
          </a:p>
          <a:p>
            <a:r>
              <a:rPr lang="en-IN" dirty="0"/>
              <a:t>(iv) Sanctions to Contracts. </a:t>
            </a:r>
          </a:p>
          <a:p>
            <a:r>
              <a:rPr lang="en-IN" dirty="0"/>
              <a:t>(v) Sanctions to fixed charges and </a:t>
            </a:r>
            <a:r>
              <a:rPr lang="en-IN" dirty="0" err="1" smtClean="0"/>
              <a:t>misc</a:t>
            </a:r>
            <a:r>
              <a:rPr lang="en-IN" dirty="0" smtClean="0"/>
              <a:t> </a:t>
            </a:r>
            <a:r>
              <a:rPr lang="en-IN" dirty="0"/>
              <a:t>sanctions </a:t>
            </a:r>
            <a:r>
              <a:rPr lang="en-IN" dirty="0" smtClean="0"/>
              <a:t>orders</a:t>
            </a:r>
          </a:p>
          <a:p>
            <a:r>
              <a:rPr lang="en-IN" dirty="0" smtClean="0"/>
              <a:t> </a:t>
            </a:r>
            <a:r>
              <a:rPr lang="en-IN" dirty="0"/>
              <a:t>(iii) Works Register.</a:t>
            </a:r>
            <a:endParaRPr lang="en-IN" dirty="0"/>
          </a:p>
        </p:txBody>
      </p:sp>
    </p:spTree>
    <p:extLst>
      <p:ext uri="{BB962C8B-B14F-4D97-AF65-F5344CB8AC3E}">
        <p14:creationId xmlns:p14="http://schemas.microsoft.com/office/powerpoint/2010/main" val="3308364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612845"/>
            <a:ext cx="6096000" cy="4524315"/>
          </a:xfrm>
          <a:prstGeom prst="rect">
            <a:avLst/>
          </a:prstGeom>
        </p:spPr>
        <p:txBody>
          <a:bodyPr>
            <a:spAutoFit/>
          </a:bodyPr>
          <a:lstStyle/>
          <a:p>
            <a:pPr marR="0" algn="ctr"/>
            <a:r>
              <a:rPr lang="en-IN" b="1" dirty="0">
                <a:solidFill>
                  <a:srgbClr val="000000"/>
                </a:solidFill>
                <a:latin typeface="Times New Roman" panose="02020603050405020304" pitchFamily="18" charset="0"/>
              </a:rPr>
              <a:t>Chapter–3 </a:t>
            </a:r>
            <a:endParaRPr lang="en-IN" dirty="0">
              <a:solidFill>
                <a:srgbClr val="000000"/>
              </a:solidFill>
              <a:latin typeface="Times New Roman" panose="02020603050405020304" pitchFamily="18" charset="0"/>
            </a:endParaRPr>
          </a:p>
          <a:p>
            <a:pPr marR="0" algn="ctr"/>
            <a:r>
              <a:rPr lang="en-IN" b="1" dirty="0">
                <a:solidFill>
                  <a:srgbClr val="000000"/>
                </a:solidFill>
                <a:latin typeface="Times New Roman" panose="02020603050405020304" pitchFamily="18" charset="0"/>
              </a:rPr>
              <a:t>Audit of Monthly Accounts and Related Records </a:t>
            </a:r>
            <a:endParaRPr lang="en-IN" dirty="0">
              <a:solidFill>
                <a:srgbClr val="000000"/>
              </a:solidFill>
              <a:latin typeface="Times New Roman" panose="02020603050405020304" pitchFamily="18" charset="0"/>
            </a:endParaRPr>
          </a:p>
          <a:p>
            <a:pPr marR="0" algn="just"/>
            <a:r>
              <a:rPr lang="en-IN" b="1" dirty="0">
                <a:solidFill>
                  <a:srgbClr val="000000"/>
                </a:solidFill>
                <a:latin typeface="Times New Roman" panose="02020603050405020304" pitchFamily="18" charset="0"/>
              </a:rPr>
              <a:t>Audit Objectives and Scope </a:t>
            </a:r>
            <a:endParaRPr lang="en-IN" dirty="0">
              <a:solidFill>
                <a:srgbClr val="000000"/>
              </a:solidFill>
              <a:latin typeface="Times New Roman" panose="02020603050405020304" pitchFamily="18" charset="0"/>
            </a:endParaRPr>
          </a:p>
          <a:p>
            <a:pPr marR="0" algn="just"/>
            <a:r>
              <a:rPr lang="en-IN" dirty="0" smtClean="0">
                <a:solidFill>
                  <a:srgbClr val="000000"/>
                </a:solidFill>
                <a:latin typeface="Times New Roman" panose="02020603050405020304" pitchFamily="18" charset="0"/>
              </a:rPr>
              <a:t> To </a:t>
            </a:r>
            <a:r>
              <a:rPr lang="en-IN" dirty="0">
                <a:solidFill>
                  <a:srgbClr val="000000"/>
                </a:solidFill>
                <a:latin typeface="Times New Roman" panose="02020603050405020304" pitchFamily="18" charset="0"/>
              </a:rPr>
              <a:t>ensure that: </a:t>
            </a:r>
          </a:p>
          <a:p>
            <a:pPr marR="0" algn="just"/>
            <a:r>
              <a:rPr lang="en-IN" dirty="0">
                <a:solidFill>
                  <a:srgbClr val="000000"/>
                </a:solidFill>
                <a:latin typeface="Times New Roman" panose="02020603050405020304" pitchFamily="18" charset="0"/>
              </a:rPr>
              <a:t>(</a:t>
            </a:r>
            <a:r>
              <a:rPr lang="en-IN" dirty="0" err="1">
                <a:solidFill>
                  <a:srgbClr val="000000"/>
                </a:solidFill>
                <a:latin typeface="Times New Roman" panose="02020603050405020304" pitchFamily="18" charset="0"/>
              </a:rPr>
              <a:t>i</a:t>
            </a:r>
            <a:r>
              <a:rPr lang="en-IN" dirty="0">
                <a:solidFill>
                  <a:srgbClr val="000000"/>
                </a:solidFill>
                <a:latin typeface="Times New Roman" panose="02020603050405020304" pitchFamily="18" charset="0"/>
              </a:rPr>
              <a:t>) the accounts have been received in complete and proper form; </a:t>
            </a:r>
          </a:p>
          <a:p>
            <a:pPr marR="0" algn="just"/>
            <a:r>
              <a:rPr lang="en-IN" dirty="0">
                <a:solidFill>
                  <a:srgbClr val="000000"/>
                </a:solidFill>
                <a:latin typeface="Times New Roman" panose="02020603050405020304" pitchFamily="18" charset="0"/>
              </a:rPr>
              <a:t>(ii) unadjusted balances under the suspense and other balanced heads have been correctly carried forward separately from month to month; </a:t>
            </a:r>
          </a:p>
          <a:p>
            <a:pPr marR="0" algn="just"/>
            <a:r>
              <a:rPr lang="en-IN" dirty="0">
                <a:solidFill>
                  <a:srgbClr val="000000"/>
                </a:solidFill>
                <a:latin typeface="Times New Roman" panose="02020603050405020304" pitchFamily="18" charset="0"/>
              </a:rPr>
              <a:t>(iii) these balances continue to represent </a:t>
            </a:r>
            <a:r>
              <a:rPr lang="en-IN" dirty="0" err="1">
                <a:solidFill>
                  <a:srgbClr val="000000"/>
                </a:solidFill>
                <a:latin typeface="Times New Roman" panose="02020603050405020304" pitchFamily="18" charset="0"/>
              </a:rPr>
              <a:t>bonafide</a:t>
            </a:r>
            <a:r>
              <a:rPr lang="en-IN" dirty="0">
                <a:solidFill>
                  <a:srgbClr val="000000"/>
                </a:solidFill>
                <a:latin typeface="Times New Roman" panose="02020603050405020304" pitchFamily="18" charset="0"/>
              </a:rPr>
              <a:t> assets or liabilities of Government capable of being realised or settled, as the case may be; and </a:t>
            </a:r>
          </a:p>
          <a:p>
            <a:pPr marR="0" algn="just"/>
            <a:r>
              <a:rPr lang="en-IN" dirty="0">
                <a:solidFill>
                  <a:srgbClr val="000000"/>
                </a:solidFill>
                <a:latin typeface="Times New Roman" panose="02020603050405020304" pitchFamily="18" charset="0"/>
              </a:rPr>
              <a:t>(iv) satisfactory action towards such realisation or settlement is being taken by the Divisional Officers. </a:t>
            </a:r>
          </a:p>
          <a:p>
            <a:pPr marR="0" algn="just"/>
            <a:r>
              <a:rPr lang="en-IN" dirty="0">
                <a:solidFill>
                  <a:srgbClr val="000000"/>
                </a:solidFill>
                <a:latin typeface="Times New Roman" panose="02020603050405020304" pitchFamily="18" charset="0"/>
              </a:rPr>
              <a:t>In conducting this audit, the provisions of the Account </a:t>
            </a:r>
            <a:r>
              <a:rPr lang="en-IN" dirty="0" smtClean="0">
                <a:solidFill>
                  <a:srgbClr val="000000"/>
                </a:solidFill>
                <a:latin typeface="Times New Roman" panose="02020603050405020304" pitchFamily="18" charset="0"/>
              </a:rPr>
              <a:t>Code</a:t>
            </a:r>
            <a:r>
              <a:rPr lang="en-IN" dirty="0">
                <a:solidFill>
                  <a:srgbClr val="000000"/>
                </a:solidFill>
                <a:latin typeface="Times New Roman" panose="02020603050405020304" pitchFamily="18" charset="0"/>
              </a:rPr>
              <a:t> </a:t>
            </a:r>
            <a:r>
              <a:rPr lang="en-IN" dirty="0" smtClean="0">
                <a:solidFill>
                  <a:srgbClr val="000000"/>
                </a:solidFill>
                <a:latin typeface="Times New Roman" panose="02020603050405020304" pitchFamily="18" charset="0"/>
              </a:rPr>
              <a:t>to be followed </a:t>
            </a:r>
            <a:endParaRPr lang="en-IN" dirty="0"/>
          </a:p>
        </p:txBody>
      </p:sp>
    </p:spTree>
    <p:extLst>
      <p:ext uri="{BB962C8B-B14F-4D97-AF65-F5344CB8AC3E}">
        <p14:creationId xmlns:p14="http://schemas.microsoft.com/office/powerpoint/2010/main" val="3239306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3086" y="1168178"/>
            <a:ext cx="6096000" cy="4247317"/>
          </a:xfrm>
          <a:prstGeom prst="rect">
            <a:avLst/>
          </a:prstGeom>
        </p:spPr>
        <p:txBody>
          <a:bodyPr>
            <a:spAutoFit/>
          </a:bodyPr>
          <a:lstStyle/>
          <a:p>
            <a:r>
              <a:rPr lang="en-IN" b="1" i="0" u="none" strike="noStrike" baseline="0" dirty="0" smtClean="0">
                <a:solidFill>
                  <a:srgbClr val="000000"/>
                </a:solidFill>
                <a:latin typeface="Times New Roman" panose="02020603050405020304" pitchFamily="18" charset="0"/>
              </a:rPr>
              <a:t>Section I : Functions of the C&amp;AG</a:t>
            </a:r>
            <a:r>
              <a:rPr lang="en-IN" b="1" i="0" u="none" strike="noStrike" dirty="0" smtClean="0">
                <a:solidFill>
                  <a:srgbClr val="000000"/>
                </a:solidFill>
                <a:latin typeface="Times New Roman" panose="02020603050405020304" pitchFamily="18" charset="0"/>
              </a:rPr>
              <a:t> </a:t>
            </a:r>
            <a:r>
              <a:rPr lang="en-IN" b="1" i="0" u="none" strike="noStrike" baseline="0" dirty="0" smtClean="0">
                <a:solidFill>
                  <a:srgbClr val="000000"/>
                </a:solidFill>
                <a:latin typeface="Times New Roman" panose="02020603050405020304" pitchFamily="18" charset="0"/>
              </a:rPr>
              <a:t>of India:</a:t>
            </a:r>
          </a:p>
          <a:p>
            <a:r>
              <a:rPr lang="en-IN" b="1" dirty="0" smtClean="0"/>
              <a:t>DPC Act: Submission </a:t>
            </a:r>
            <a:r>
              <a:rPr lang="en-IN" b="1" dirty="0"/>
              <a:t>of Audit </a:t>
            </a:r>
            <a:r>
              <a:rPr lang="en-IN" b="1" dirty="0" smtClean="0"/>
              <a:t>Reports: </a:t>
            </a:r>
            <a:endParaRPr lang="en-IN" dirty="0"/>
          </a:p>
          <a:p>
            <a:r>
              <a:rPr lang="en-IN" dirty="0" smtClean="0"/>
              <a:t> </a:t>
            </a:r>
            <a:r>
              <a:rPr lang="en-IN" b="1" dirty="0"/>
              <a:t>Article 151 of the Constitution requires the Comptroller and Auditor General to submit reports relating to the accounts of the Union and of a State to the President or the Governor of the State as the case may be for being placed before Parliament/Legislature of a State. Similar provision exists in Section 49 of the Government of Union Territories Act, 1963, for submission of the reports of the Comptroller and Auditor General in relation to the accounts of a Union Territory having a Legislative Assembly to the Administrator of the Union Territory for being laid before Legislature. These reports relate to the totality of the accounts of the Union, a State or a Union Territory, as the case may be, and cover not only its expenditure but its receipts as well.</a:t>
            </a:r>
            <a:r>
              <a:rPr lang="en-IN" b="1" i="0" u="none" strike="noStrike" baseline="0" dirty="0" smtClean="0">
                <a:solidFill>
                  <a:srgbClr val="000000"/>
                </a:solidFill>
                <a:latin typeface="Times New Roman" panose="02020603050405020304" pitchFamily="18" charset="0"/>
              </a:rPr>
              <a:t> </a:t>
            </a:r>
            <a:endParaRPr lang="en-IN" b="1" dirty="0"/>
          </a:p>
        </p:txBody>
      </p:sp>
    </p:spTree>
    <p:extLst>
      <p:ext uri="{BB962C8B-B14F-4D97-AF65-F5344CB8AC3E}">
        <p14:creationId xmlns:p14="http://schemas.microsoft.com/office/powerpoint/2010/main" val="25119223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9029" y="262661"/>
            <a:ext cx="8011885" cy="4801314"/>
          </a:xfrm>
          <a:prstGeom prst="rect">
            <a:avLst/>
          </a:prstGeom>
        </p:spPr>
        <p:txBody>
          <a:bodyPr wrap="square">
            <a:spAutoFit/>
          </a:bodyPr>
          <a:lstStyle/>
          <a:p>
            <a:pPr marR="0" algn="ctr"/>
            <a:r>
              <a:rPr lang="en-IN" b="1" dirty="0">
                <a:solidFill>
                  <a:srgbClr val="000000"/>
                </a:solidFill>
                <a:latin typeface="Times New Roman" panose="02020603050405020304" pitchFamily="18" charset="0"/>
              </a:rPr>
              <a:t>Chapter–4 </a:t>
            </a:r>
            <a:endParaRPr lang="en-IN" dirty="0">
              <a:solidFill>
                <a:srgbClr val="000000"/>
              </a:solidFill>
              <a:latin typeface="Times New Roman" panose="02020603050405020304" pitchFamily="18" charset="0"/>
            </a:endParaRPr>
          </a:p>
          <a:p>
            <a:pPr marR="0" algn="ctr"/>
            <a:r>
              <a:rPr lang="en-IN" b="1" dirty="0">
                <a:solidFill>
                  <a:srgbClr val="000000"/>
                </a:solidFill>
                <a:latin typeface="Times New Roman" panose="02020603050405020304" pitchFamily="18" charset="0"/>
              </a:rPr>
              <a:t>Objections on Public Works Transactions </a:t>
            </a:r>
            <a:endParaRPr lang="en-IN" dirty="0">
              <a:solidFill>
                <a:srgbClr val="000000"/>
              </a:solidFill>
              <a:latin typeface="Times New Roman" panose="02020603050405020304" pitchFamily="18" charset="0"/>
            </a:endParaRPr>
          </a:p>
          <a:p>
            <a:pPr marR="0" algn="just"/>
            <a:r>
              <a:rPr lang="en-IN" b="1" dirty="0" smtClean="0">
                <a:solidFill>
                  <a:srgbClr val="000000"/>
                </a:solidFill>
                <a:latin typeface="Times New Roman" panose="02020603050405020304" pitchFamily="18" charset="0"/>
              </a:rPr>
              <a:t> </a:t>
            </a:r>
            <a:endParaRPr lang="en-IN" dirty="0">
              <a:solidFill>
                <a:srgbClr val="000000"/>
              </a:solidFill>
              <a:latin typeface="Times New Roman" panose="02020603050405020304" pitchFamily="18" charset="0"/>
            </a:endParaRPr>
          </a:p>
          <a:p>
            <a:pPr marR="0" algn="just"/>
            <a:r>
              <a:rPr lang="en-IN" dirty="0" smtClean="0">
                <a:solidFill>
                  <a:srgbClr val="000000"/>
                </a:solidFill>
                <a:latin typeface="Times New Roman" panose="02020603050405020304" pitchFamily="18" charset="0"/>
              </a:rPr>
              <a:t>Objections </a:t>
            </a:r>
            <a:r>
              <a:rPr lang="en-IN" dirty="0">
                <a:solidFill>
                  <a:srgbClr val="000000"/>
                </a:solidFill>
                <a:latin typeface="Times New Roman" panose="02020603050405020304" pitchFamily="18" charset="0"/>
              </a:rPr>
              <a:t>noticed during audit of the </a:t>
            </a:r>
            <a:r>
              <a:rPr lang="en-IN" b="1" dirty="0">
                <a:solidFill>
                  <a:srgbClr val="000000"/>
                </a:solidFill>
                <a:latin typeface="Times New Roman" panose="02020603050405020304" pitchFamily="18" charset="0"/>
              </a:rPr>
              <a:t>monthly accounts </a:t>
            </a:r>
            <a:r>
              <a:rPr lang="en-IN" dirty="0">
                <a:solidFill>
                  <a:srgbClr val="000000"/>
                </a:solidFill>
                <a:latin typeface="Times New Roman" panose="02020603050405020304" pitchFamily="18" charset="0"/>
              </a:rPr>
              <a:t>and connected documents are to be communicated to the departmental officers in the form of audit notes as mentioned in </a:t>
            </a:r>
            <a:r>
              <a:rPr lang="en-IN" dirty="0" smtClean="0">
                <a:solidFill>
                  <a:srgbClr val="000000"/>
                </a:solidFill>
                <a:latin typeface="Times New Roman" panose="02020603050405020304" pitchFamily="18" charset="0"/>
              </a:rPr>
              <a:t>paragraph. </a:t>
            </a:r>
            <a:r>
              <a:rPr lang="en-IN" dirty="0">
                <a:solidFill>
                  <a:srgbClr val="000000"/>
                </a:solidFill>
                <a:latin typeface="Times New Roman" panose="02020603050405020304" pitchFamily="18" charset="0"/>
              </a:rPr>
              <a:t>The objectives to be achieved by communicating the objections to the departmental officers are: </a:t>
            </a:r>
          </a:p>
          <a:p>
            <a:pPr marR="0" algn="just"/>
            <a:r>
              <a:rPr lang="en-IN" dirty="0">
                <a:solidFill>
                  <a:srgbClr val="000000"/>
                </a:solidFill>
                <a:latin typeface="Times New Roman" panose="02020603050405020304" pitchFamily="18" charset="0"/>
              </a:rPr>
              <a:t>(</a:t>
            </a:r>
            <a:r>
              <a:rPr lang="en-IN" dirty="0" err="1">
                <a:solidFill>
                  <a:srgbClr val="000000"/>
                </a:solidFill>
                <a:latin typeface="Times New Roman" panose="02020603050405020304" pitchFamily="18" charset="0"/>
              </a:rPr>
              <a:t>i</a:t>
            </a:r>
            <a:r>
              <a:rPr lang="en-IN" dirty="0">
                <a:solidFill>
                  <a:srgbClr val="000000"/>
                </a:solidFill>
                <a:latin typeface="Times New Roman" panose="02020603050405020304" pitchFamily="18" charset="0"/>
              </a:rPr>
              <a:t>) to register, where necessary and in one shape or another, all irregularities in transactions as well as other points arising out of the examination of accounts and vouchers, </a:t>
            </a:r>
            <a:r>
              <a:rPr lang="en-IN" dirty="0" smtClean="0">
                <a:solidFill>
                  <a:srgbClr val="000000"/>
                </a:solidFill>
                <a:latin typeface="Times New Roman" panose="02020603050405020304" pitchFamily="18" charset="0"/>
              </a:rPr>
              <a:t>unless </a:t>
            </a:r>
            <a:r>
              <a:rPr lang="en-IN" dirty="0">
                <a:solidFill>
                  <a:srgbClr val="000000"/>
                </a:solidFill>
                <a:latin typeface="Times New Roman" panose="02020603050405020304" pitchFamily="18" charset="0"/>
              </a:rPr>
              <a:t>the objection has been waived by the competent authority. </a:t>
            </a:r>
          </a:p>
          <a:p>
            <a:pPr marR="0" algn="just"/>
            <a:r>
              <a:rPr lang="en-IN" dirty="0">
                <a:solidFill>
                  <a:srgbClr val="000000"/>
                </a:solidFill>
                <a:latin typeface="Times New Roman" panose="02020603050405020304" pitchFamily="18" charset="0"/>
              </a:rPr>
              <a:t>(ii) to convey the objections at once to the Divisional Officers and thereafter to pursue them till they are regularised or explained satisfactorily; and </a:t>
            </a:r>
          </a:p>
          <a:p>
            <a:pPr marR="0" algn="just"/>
            <a:r>
              <a:rPr lang="en-IN" dirty="0">
                <a:solidFill>
                  <a:srgbClr val="000000"/>
                </a:solidFill>
                <a:latin typeface="Times New Roman" panose="02020603050405020304" pitchFamily="18" charset="0"/>
              </a:rPr>
              <a:t>(iii) to provide an opportunity to the Superintending Engineer to review, every month, objections relating to non-availability of or excess over financial sanctions as well as objections that highlight (a) serious delays in the regularisation of excesses over sanctioned estimates/allotments; and (b) absence of or excesses over administrative approval in respect of large projects or works. </a:t>
            </a:r>
            <a:endParaRPr lang="en-IN" dirty="0"/>
          </a:p>
        </p:txBody>
      </p:sp>
    </p:spTree>
    <p:extLst>
      <p:ext uri="{BB962C8B-B14F-4D97-AF65-F5344CB8AC3E}">
        <p14:creationId xmlns:p14="http://schemas.microsoft.com/office/powerpoint/2010/main" val="809720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612845"/>
            <a:ext cx="6096000" cy="5078313"/>
          </a:xfrm>
          <a:prstGeom prst="rect">
            <a:avLst/>
          </a:prstGeom>
        </p:spPr>
        <p:txBody>
          <a:bodyPr>
            <a:spAutoFit/>
          </a:bodyPr>
          <a:lstStyle/>
          <a:p>
            <a:pPr marR="0" algn="ctr"/>
            <a:r>
              <a:rPr lang="en-IN" b="1" dirty="0">
                <a:solidFill>
                  <a:srgbClr val="000000"/>
                </a:solidFill>
                <a:latin typeface="Times New Roman" panose="02020603050405020304" pitchFamily="18" charset="0"/>
              </a:rPr>
              <a:t>SECTION–V </a:t>
            </a:r>
            <a:r>
              <a:rPr lang="en-IN" b="1" dirty="0" smtClean="0">
                <a:solidFill>
                  <a:srgbClr val="000000"/>
                </a:solidFill>
                <a:latin typeface="Times New Roman" panose="02020603050405020304" pitchFamily="18" charset="0"/>
              </a:rPr>
              <a:t>: Forest </a:t>
            </a:r>
            <a:r>
              <a:rPr lang="en-IN" b="1" dirty="0">
                <a:solidFill>
                  <a:srgbClr val="000000"/>
                </a:solidFill>
                <a:latin typeface="Times New Roman" panose="02020603050405020304" pitchFamily="18" charset="0"/>
              </a:rPr>
              <a:t>Audit </a:t>
            </a:r>
            <a:endParaRPr lang="en-IN" dirty="0">
              <a:solidFill>
                <a:srgbClr val="000000"/>
              </a:solidFill>
              <a:latin typeface="Times New Roman" panose="02020603050405020304" pitchFamily="18" charset="0"/>
            </a:endParaRPr>
          </a:p>
          <a:p>
            <a:pPr marR="0" algn="just"/>
            <a:r>
              <a:rPr lang="en-IN" b="1" dirty="0" smtClean="0">
                <a:solidFill>
                  <a:srgbClr val="000000"/>
                </a:solidFill>
                <a:latin typeface="Times New Roman" panose="02020603050405020304" pitchFamily="18" charset="0"/>
              </a:rPr>
              <a:t> </a:t>
            </a:r>
            <a:endParaRPr lang="en-IN" dirty="0">
              <a:solidFill>
                <a:srgbClr val="000000"/>
              </a:solidFill>
              <a:latin typeface="Times New Roman" panose="02020603050405020304" pitchFamily="18" charset="0"/>
            </a:endParaRPr>
          </a:p>
          <a:p>
            <a:pPr marR="0" algn="just"/>
            <a:r>
              <a:rPr lang="en-IN" dirty="0" smtClean="0">
                <a:solidFill>
                  <a:srgbClr val="000000"/>
                </a:solidFill>
                <a:latin typeface="Times New Roman" panose="02020603050405020304" pitchFamily="18" charset="0"/>
              </a:rPr>
              <a:t>The </a:t>
            </a:r>
            <a:r>
              <a:rPr lang="en-IN" dirty="0">
                <a:solidFill>
                  <a:srgbClr val="000000"/>
                </a:solidFill>
                <a:latin typeface="Times New Roman" panose="02020603050405020304" pitchFamily="18" charset="0"/>
              </a:rPr>
              <a:t>checks to be exercised in the office of the Accountant General (Audit) on the Monthly Cash Account and supporting </a:t>
            </a:r>
            <a:r>
              <a:rPr lang="en-IN" dirty="0" smtClean="0">
                <a:solidFill>
                  <a:srgbClr val="000000"/>
                </a:solidFill>
                <a:latin typeface="Times New Roman" panose="02020603050405020304" pitchFamily="18" charset="0"/>
              </a:rPr>
              <a:t>documents. </a:t>
            </a:r>
            <a:r>
              <a:rPr lang="en-IN" dirty="0">
                <a:solidFill>
                  <a:srgbClr val="000000"/>
                </a:solidFill>
                <a:latin typeface="Times New Roman" panose="02020603050405020304" pitchFamily="18" charset="0"/>
              </a:rPr>
              <a:t>The Accountants General (Audit) are empowered to add any other </a:t>
            </a:r>
            <a:r>
              <a:rPr lang="en-IN" dirty="0" smtClean="0">
                <a:solidFill>
                  <a:srgbClr val="000000"/>
                </a:solidFill>
                <a:latin typeface="Times New Roman" panose="02020603050405020304" pitchFamily="18" charset="0"/>
              </a:rPr>
              <a:t>check(s) </a:t>
            </a:r>
            <a:r>
              <a:rPr lang="en-IN" dirty="0">
                <a:solidFill>
                  <a:srgbClr val="000000"/>
                </a:solidFill>
                <a:latin typeface="Times New Roman" panose="02020603050405020304" pitchFamily="18" charset="0"/>
              </a:rPr>
              <a:t>which they may like to exercise on the accounts/documents taking into account the provisions in the codes/manuals of the State Government and other local conditions. </a:t>
            </a:r>
          </a:p>
          <a:p>
            <a:pPr marR="0" algn="just"/>
            <a:r>
              <a:rPr lang="en-IN" b="1" dirty="0">
                <a:solidFill>
                  <a:srgbClr val="000000"/>
                </a:solidFill>
                <a:latin typeface="Times New Roman" panose="02020603050405020304" pitchFamily="18" charset="0"/>
              </a:rPr>
              <a:t>Source documents </a:t>
            </a:r>
            <a:r>
              <a:rPr lang="en-IN" dirty="0" smtClean="0">
                <a:solidFill>
                  <a:srgbClr val="000000"/>
                </a:solidFill>
                <a:latin typeface="Times New Roman" panose="02020603050405020304" pitchFamily="18" charset="0"/>
              </a:rPr>
              <a:t>:</a:t>
            </a:r>
            <a:endParaRPr lang="en-IN" dirty="0">
              <a:solidFill>
                <a:srgbClr val="000000"/>
              </a:solidFill>
              <a:latin typeface="Times New Roman" panose="02020603050405020304" pitchFamily="18" charset="0"/>
            </a:endParaRPr>
          </a:p>
          <a:p>
            <a:pPr marR="0" algn="just"/>
            <a:r>
              <a:rPr lang="en-IN" dirty="0">
                <a:solidFill>
                  <a:srgbClr val="000000"/>
                </a:solidFill>
                <a:latin typeface="Times New Roman" panose="02020603050405020304" pitchFamily="18" charset="0"/>
              </a:rPr>
              <a:t>(</a:t>
            </a:r>
            <a:r>
              <a:rPr lang="en-IN" dirty="0" err="1">
                <a:solidFill>
                  <a:srgbClr val="000000"/>
                </a:solidFill>
                <a:latin typeface="Times New Roman" panose="02020603050405020304" pitchFamily="18" charset="0"/>
              </a:rPr>
              <a:t>i</a:t>
            </a:r>
            <a:r>
              <a:rPr lang="en-IN" dirty="0">
                <a:solidFill>
                  <a:srgbClr val="000000"/>
                </a:solidFill>
                <a:latin typeface="Times New Roman" panose="02020603050405020304" pitchFamily="18" charset="0"/>
              </a:rPr>
              <a:t>) Monthly Cash Account rendered to the Accountant General (A&amp;E) by the Divisional Forest Officers. </a:t>
            </a:r>
          </a:p>
          <a:p>
            <a:pPr marR="0" algn="just"/>
            <a:r>
              <a:rPr lang="en-IN" dirty="0">
                <a:solidFill>
                  <a:srgbClr val="000000"/>
                </a:solidFill>
                <a:latin typeface="Times New Roman" panose="02020603050405020304" pitchFamily="18" charset="0"/>
              </a:rPr>
              <a:t>(ii) Vouchers in support of payments. </a:t>
            </a:r>
          </a:p>
          <a:p>
            <a:pPr marR="0" algn="just"/>
            <a:r>
              <a:rPr lang="en-IN" dirty="0">
                <a:solidFill>
                  <a:srgbClr val="000000"/>
                </a:solidFill>
                <a:latin typeface="Times New Roman" panose="02020603050405020304" pitchFamily="18" charset="0"/>
              </a:rPr>
              <a:t>(iii) Monthly Lists of Sanctions. </a:t>
            </a:r>
          </a:p>
          <a:p>
            <a:pPr marR="0" algn="just"/>
            <a:r>
              <a:rPr lang="en-IN" dirty="0">
                <a:solidFill>
                  <a:srgbClr val="000000"/>
                </a:solidFill>
                <a:latin typeface="Times New Roman" panose="02020603050405020304" pitchFamily="18" charset="0"/>
              </a:rPr>
              <a:t>(iv) Classified Abstract of Revenue and Expenditure (Form FA5). </a:t>
            </a:r>
          </a:p>
          <a:p>
            <a:pPr marR="0" algn="just"/>
            <a:r>
              <a:rPr lang="en-IN" dirty="0">
                <a:solidFill>
                  <a:srgbClr val="000000"/>
                </a:solidFill>
                <a:latin typeface="Times New Roman" panose="02020603050405020304" pitchFamily="18" charset="0"/>
              </a:rPr>
              <a:t>(v) Schedules of transactions with other agencies. </a:t>
            </a:r>
          </a:p>
          <a:p>
            <a:pPr marR="0" algn="just"/>
            <a:r>
              <a:rPr lang="en-IN" dirty="0">
                <a:solidFill>
                  <a:srgbClr val="000000"/>
                </a:solidFill>
                <a:latin typeface="Times New Roman" panose="02020603050405020304" pitchFamily="18" charset="0"/>
              </a:rPr>
              <a:t>(vi) Ledger Accounts. </a:t>
            </a:r>
            <a:endParaRPr lang="en-IN" dirty="0"/>
          </a:p>
        </p:txBody>
      </p:sp>
    </p:spTree>
    <p:extLst>
      <p:ext uri="{BB962C8B-B14F-4D97-AF65-F5344CB8AC3E}">
        <p14:creationId xmlns:p14="http://schemas.microsoft.com/office/powerpoint/2010/main" val="21125410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4257" y="1239866"/>
            <a:ext cx="8784772" cy="5355312"/>
          </a:xfrm>
          <a:prstGeom prst="rect">
            <a:avLst/>
          </a:prstGeom>
        </p:spPr>
        <p:txBody>
          <a:bodyPr wrap="square">
            <a:spAutoFit/>
          </a:bodyPr>
          <a:lstStyle/>
          <a:p>
            <a:pPr marR="0"/>
            <a:r>
              <a:rPr lang="en-IN" b="1" dirty="0" smtClean="0">
                <a:solidFill>
                  <a:srgbClr val="000000"/>
                </a:solidFill>
                <a:latin typeface="Times New Roman" panose="02020603050405020304" pitchFamily="18" charset="0"/>
              </a:rPr>
              <a:t>SECTION–VI: Inspections </a:t>
            </a:r>
            <a:r>
              <a:rPr lang="en-IN" b="1" dirty="0">
                <a:solidFill>
                  <a:srgbClr val="000000"/>
                </a:solidFill>
                <a:latin typeface="Times New Roman" panose="02020603050405020304" pitchFamily="18" charset="0"/>
              </a:rPr>
              <a:t>and Local Audit </a:t>
            </a:r>
            <a:r>
              <a:rPr lang="en-IN" b="1" dirty="0" smtClean="0">
                <a:solidFill>
                  <a:srgbClr val="000000"/>
                </a:solidFill>
                <a:latin typeface="Times New Roman" panose="02020603050405020304" pitchFamily="18" charset="0"/>
              </a:rPr>
              <a:t>Chapter–1 :</a:t>
            </a:r>
            <a:r>
              <a:rPr lang="en-IN" dirty="0" smtClean="0">
                <a:solidFill>
                  <a:srgbClr val="000000"/>
                </a:solidFill>
                <a:latin typeface="Times New Roman" panose="02020603050405020304" pitchFamily="18" charset="0"/>
              </a:rPr>
              <a:t> </a:t>
            </a:r>
            <a:r>
              <a:rPr lang="en-IN" b="1" dirty="0" smtClean="0">
                <a:solidFill>
                  <a:srgbClr val="000000"/>
                </a:solidFill>
                <a:latin typeface="Times New Roman" panose="02020603050405020304" pitchFamily="18" charset="0"/>
              </a:rPr>
              <a:t>General Instructions: </a:t>
            </a:r>
            <a:endParaRPr lang="en-IN" dirty="0" smtClean="0">
              <a:solidFill>
                <a:srgbClr val="000000"/>
              </a:solidFill>
              <a:latin typeface="Times New Roman" panose="02020603050405020304" pitchFamily="18" charset="0"/>
            </a:endParaRPr>
          </a:p>
          <a:p>
            <a:pPr marR="0"/>
            <a:r>
              <a:rPr lang="en-IN" dirty="0" smtClean="0">
                <a:solidFill>
                  <a:srgbClr val="000000"/>
                </a:solidFill>
                <a:latin typeface="Times New Roman" panose="02020603050405020304" pitchFamily="18" charset="0"/>
              </a:rPr>
              <a:t>  </a:t>
            </a:r>
            <a:r>
              <a:rPr lang="en-IN" b="1" dirty="0">
                <a:solidFill>
                  <a:srgbClr val="000000"/>
                </a:solidFill>
                <a:latin typeface="Times New Roman" panose="02020603050405020304" pitchFamily="18" charset="0"/>
              </a:rPr>
              <a:t>Central Audit </a:t>
            </a:r>
            <a:r>
              <a:rPr lang="en-IN" dirty="0">
                <a:solidFill>
                  <a:srgbClr val="000000"/>
                </a:solidFill>
                <a:latin typeface="Times New Roman" panose="02020603050405020304" pitchFamily="18" charset="0"/>
              </a:rPr>
              <a:t>conducted by the audit staff at the headquarters of the Accountant General (Audit) is based on the accounts rendered by the departmental officers to the Accountant General (A&amp;E) in the form prescribed by the President on the advice of the Comptroller and Auditor General and copies of sanctions, orders, etc. received in the Audit Office. </a:t>
            </a:r>
            <a:r>
              <a:rPr lang="en-IN" b="1" dirty="0">
                <a:solidFill>
                  <a:srgbClr val="000000"/>
                </a:solidFill>
                <a:latin typeface="Times New Roman" panose="02020603050405020304" pitchFamily="18" charset="0"/>
              </a:rPr>
              <a:t>Most of the original records</a:t>
            </a:r>
            <a:r>
              <a:rPr lang="en-IN" dirty="0">
                <a:solidFill>
                  <a:srgbClr val="000000"/>
                </a:solidFill>
                <a:latin typeface="Times New Roman" panose="02020603050405020304" pitchFamily="18" charset="0"/>
              </a:rPr>
              <a:t> based on which the sanctions, orders, etc. are issued and the accounts are compiled for being rendered to the Accountants General (A&amp;E) or to the Principal Accounts Officers are retained in the offices in which they originate. The records connected with the entitlement functions discharged by the </a:t>
            </a:r>
            <a:r>
              <a:rPr lang="en-IN" b="1" dirty="0">
                <a:solidFill>
                  <a:srgbClr val="000000"/>
                </a:solidFill>
                <a:latin typeface="Times New Roman" panose="02020603050405020304" pitchFamily="18" charset="0"/>
              </a:rPr>
              <a:t>Pay and Accounts Offices </a:t>
            </a:r>
            <a:r>
              <a:rPr lang="en-IN" dirty="0">
                <a:solidFill>
                  <a:srgbClr val="000000"/>
                </a:solidFill>
                <a:latin typeface="Times New Roman" panose="02020603050405020304" pitchFamily="18" charset="0"/>
              </a:rPr>
              <a:t>are also retained in those offices. To enable the </a:t>
            </a:r>
            <a:r>
              <a:rPr lang="en-IN" b="1" dirty="0" smtClean="0">
                <a:solidFill>
                  <a:srgbClr val="000000"/>
                </a:solidFill>
                <a:latin typeface="Times New Roman" panose="02020603050405020304" pitchFamily="18" charset="0"/>
              </a:rPr>
              <a:t>C&amp;AG to </a:t>
            </a:r>
            <a:r>
              <a:rPr lang="en-IN" b="1" dirty="0">
                <a:solidFill>
                  <a:srgbClr val="000000"/>
                </a:solidFill>
                <a:latin typeface="Times New Roman" panose="02020603050405020304" pitchFamily="18" charset="0"/>
              </a:rPr>
              <a:t>assure himself of the accuracy of the original data forming </a:t>
            </a:r>
            <a:r>
              <a:rPr lang="en-IN" dirty="0">
                <a:solidFill>
                  <a:srgbClr val="000000"/>
                </a:solidFill>
                <a:latin typeface="Times New Roman" panose="02020603050405020304" pitchFamily="18" charset="0"/>
              </a:rPr>
              <a:t>the basis of Government accounts, he has the authority, under </a:t>
            </a:r>
            <a:r>
              <a:rPr lang="en-IN" b="1" dirty="0">
                <a:solidFill>
                  <a:srgbClr val="000000"/>
                </a:solidFill>
                <a:latin typeface="Times New Roman" panose="02020603050405020304" pitchFamily="18" charset="0"/>
              </a:rPr>
              <a:t>Sub-section (1) of Section 18 </a:t>
            </a:r>
            <a:r>
              <a:rPr lang="en-IN" dirty="0">
                <a:solidFill>
                  <a:srgbClr val="000000"/>
                </a:solidFill>
                <a:latin typeface="Times New Roman" panose="02020603050405020304" pitchFamily="18" charset="0"/>
              </a:rPr>
              <a:t>of the Act governing his duties, powers and conditions of service, to inspect any office of accounts including a treasury or other office, which is under the control of the Union, State or a Union Territory Government and is responsible for maintaining the initial or subsidiary accounts and submits accounts to him. The </a:t>
            </a:r>
            <a:r>
              <a:rPr lang="en-IN" dirty="0" smtClean="0">
                <a:solidFill>
                  <a:srgbClr val="000000"/>
                </a:solidFill>
                <a:latin typeface="Times New Roman" panose="02020603050405020304" pitchFamily="18" charset="0"/>
              </a:rPr>
              <a:t>C&amp;AG also </a:t>
            </a:r>
            <a:r>
              <a:rPr lang="en-IN" dirty="0">
                <a:solidFill>
                  <a:srgbClr val="000000"/>
                </a:solidFill>
                <a:latin typeface="Times New Roman" panose="02020603050405020304" pitchFamily="18" charset="0"/>
              </a:rPr>
              <a:t>has the authority to call for any accounts, books, papers and other documents which deal with or are otherwise relevant to the transactions to which his duties in respect of audit extend, pose such questions and call for such information as he may require for the preparation of any account or report which it is his duty to prepare. </a:t>
            </a:r>
            <a:r>
              <a:rPr lang="en-IN" dirty="0" smtClean="0">
                <a:solidFill>
                  <a:srgbClr val="000000"/>
                </a:solidFill>
                <a:latin typeface="Times New Roman" panose="02020603050405020304" pitchFamily="18" charset="0"/>
              </a:rPr>
              <a:t> </a:t>
            </a:r>
            <a:endParaRPr lang="en-IN" dirty="0"/>
          </a:p>
        </p:txBody>
      </p:sp>
    </p:spTree>
    <p:extLst>
      <p:ext uri="{BB962C8B-B14F-4D97-AF65-F5344CB8AC3E}">
        <p14:creationId xmlns:p14="http://schemas.microsoft.com/office/powerpoint/2010/main" val="1978300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136339"/>
            <a:ext cx="6096000" cy="2308324"/>
          </a:xfrm>
          <a:prstGeom prst="rect">
            <a:avLst/>
          </a:prstGeom>
        </p:spPr>
        <p:txBody>
          <a:bodyPr>
            <a:spAutoFit/>
          </a:bodyPr>
          <a:lstStyle/>
          <a:p>
            <a:pPr marR="0"/>
            <a:r>
              <a:rPr lang="en-IN" b="1" dirty="0">
                <a:solidFill>
                  <a:srgbClr val="000000"/>
                </a:solidFill>
                <a:latin typeface="Times New Roman" panose="02020603050405020304" pitchFamily="18" charset="0"/>
              </a:rPr>
              <a:t>Chapter–2 </a:t>
            </a:r>
            <a:endParaRPr lang="en-IN" dirty="0">
              <a:solidFill>
                <a:srgbClr val="000000"/>
              </a:solidFill>
              <a:latin typeface="Times New Roman" panose="02020603050405020304" pitchFamily="18" charset="0"/>
            </a:endParaRPr>
          </a:p>
          <a:p>
            <a:pPr marR="0"/>
            <a:r>
              <a:rPr lang="en-IN" b="1" dirty="0">
                <a:solidFill>
                  <a:srgbClr val="000000"/>
                </a:solidFill>
                <a:latin typeface="Times New Roman" panose="02020603050405020304" pitchFamily="18" charset="0"/>
              </a:rPr>
              <a:t>Inspection of Public Works Offices </a:t>
            </a:r>
            <a:endParaRPr lang="en-IN" dirty="0">
              <a:solidFill>
                <a:srgbClr val="000000"/>
              </a:solidFill>
              <a:latin typeface="Times New Roman" panose="02020603050405020304" pitchFamily="18" charset="0"/>
            </a:endParaRPr>
          </a:p>
          <a:p>
            <a:pPr marR="0" algn="just"/>
            <a:r>
              <a:rPr lang="en-IN" b="1" dirty="0">
                <a:solidFill>
                  <a:srgbClr val="000000"/>
                </a:solidFill>
                <a:latin typeface="Times New Roman" panose="02020603050405020304" pitchFamily="18" charset="0"/>
              </a:rPr>
              <a:t>Arrangements for inspection </a:t>
            </a:r>
            <a:endParaRPr lang="en-IN" dirty="0">
              <a:solidFill>
                <a:srgbClr val="000000"/>
              </a:solidFill>
              <a:latin typeface="Times New Roman" panose="02020603050405020304" pitchFamily="18" charset="0"/>
            </a:endParaRPr>
          </a:p>
          <a:p>
            <a:pPr marR="0" algn="just"/>
            <a:r>
              <a:rPr lang="en-IN" dirty="0" smtClean="0">
                <a:solidFill>
                  <a:srgbClr val="000000"/>
                </a:solidFill>
                <a:latin typeface="Times New Roman" panose="02020603050405020304" pitchFamily="18" charset="0"/>
              </a:rPr>
              <a:t> </a:t>
            </a:r>
            <a:r>
              <a:rPr lang="en-IN" dirty="0">
                <a:solidFill>
                  <a:srgbClr val="000000"/>
                </a:solidFill>
                <a:latin typeface="Times New Roman" panose="02020603050405020304" pitchFamily="18" charset="0"/>
              </a:rPr>
              <a:t>The Accountant General should arrange for the inspection and test audit of the accounts of each </a:t>
            </a:r>
            <a:r>
              <a:rPr lang="en-IN" b="1" dirty="0">
                <a:solidFill>
                  <a:srgbClr val="000000"/>
                </a:solidFill>
                <a:latin typeface="Times New Roman" panose="02020603050405020304" pitchFamily="18" charset="0"/>
              </a:rPr>
              <a:t>Public Works Division </a:t>
            </a:r>
            <a:r>
              <a:rPr lang="en-IN" dirty="0">
                <a:solidFill>
                  <a:srgbClr val="000000"/>
                </a:solidFill>
                <a:latin typeface="Times New Roman" panose="02020603050405020304" pitchFamily="18" charset="0"/>
              </a:rPr>
              <a:t>by an Audit Officer of his establishment according to the programme of inspections, the principles of which are settled from time to time in consultation with the Comptroller and Auditor General. </a:t>
            </a:r>
            <a:endParaRPr lang="en-IN" dirty="0"/>
          </a:p>
        </p:txBody>
      </p:sp>
    </p:spTree>
    <p:extLst>
      <p:ext uri="{BB962C8B-B14F-4D97-AF65-F5344CB8AC3E}">
        <p14:creationId xmlns:p14="http://schemas.microsoft.com/office/powerpoint/2010/main" val="19279094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7057" y="1603606"/>
            <a:ext cx="6096000" cy="4801314"/>
          </a:xfrm>
          <a:prstGeom prst="rect">
            <a:avLst/>
          </a:prstGeom>
        </p:spPr>
        <p:txBody>
          <a:bodyPr>
            <a:spAutoFit/>
          </a:bodyPr>
          <a:lstStyle/>
          <a:p>
            <a:pPr marR="0"/>
            <a:r>
              <a:rPr lang="en-IN" b="1" dirty="0">
                <a:solidFill>
                  <a:srgbClr val="000000"/>
                </a:solidFill>
                <a:latin typeface="Times New Roman" panose="02020603050405020304" pitchFamily="18" charset="0"/>
              </a:rPr>
              <a:t>Chapter–3 </a:t>
            </a:r>
            <a:r>
              <a:rPr lang="en-IN" b="1" dirty="0" smtClean="0">
                <a:solidFill>
                  <a:srgbClr val="000000"/>
                </a:solidFill>
                <a:latin typeface="Times New Roman" panose="02020603050405020304" pitchFamily="18" charset="0"/>
              </a:rPr>
              <a:t>:</a:t>
            </a:r>
            <a:r>
              <a:rPr lang="en-IN" dirty="0" smtClean="0">
                <a:solidFill>
                  <a:srgbClr val="000000"/>
                </a:solidFill>
                <a:latin typeface="Times New Roman" panose="02020603050405020304" pitchFamily="18" charset="0"/>
              </a:rPr>
              <a:t> </a:t>
            </a:r>
            <a:r>
              <a:rPr lang="en-IN" b="1" dirty="0" smtClean="0">
                <a:solidFill>
                  <a:srgbClr val="000000"/>
                </a:solidFill>
                <a:latin typeface="Times New Roman" panose="02020603050405020304" pitchFamily="18" charset="0"/>
              </a:rPr>
              <a:t>Inspection </a:t>
            </a:r>
            <a:r>
              <a:rPr lang="en-IN" b="1" dirty="0">
                <a:solidFill>
                  <a:srgbClr val="000000"/>
                </a:solidFill>
                <a:latin typeface="Times New Roman" panose="02020603050405020304" pitchFamily="18" charset="0"/>
              </a:rPr>
              <a:t>of Public Sector Banks </a:t>
            </a:r>
            <a:r>
              <a:rPr lang="en-IN" b="1" dirty="0" smtClean="0">
                <a:solidFill>
                  <a:srgbClr val="000000"/>
                </a:solidFill>
                <a:latin typeface="Times New Roman" panose="02020603050405020304" pitchFamily="18" charset="0"/>
              </a:rPr>
              <a:t>:</a:t>
            </a:r>
          </a:p>
          <a:p>
            <a:r>
              <a:rPr lang="en-IN" b="1" dirty="0"/>
              <a:t>Responsibilities of Inspection Staff </a:t>
            </a:r>
            <a:endParaRPr lang="en-IN" dirty="0"/>
          </a:p>
          <a:p>
            <a:r>
              <a:rPr lang="en-IN" dirty="0"/>
              <a:t>6.3.4 The Inspecting staff are responsible to ensure that: </a:t>
            </a:r>
          </a:p>
          <a:p>
            <a:r>
              <a:rPr lang="en-IN" dirty="0"/>
              <a:t>(</a:t>
            </a:r>
            <a:r>
              <a:rPr lang="en-IN" dirty="0" err="1"/>
              <a:t>i</a:t>
            </a:r>
            <a:r>
              <a:rPr lang="en-IN" dirty="0"/>
              <a:t>) the procedures followed by the banks transacting Government business meet all requirements of audit and that the accounts are properly maintained; </a:t>
            </a:r>
          </a:p>
          <a:p>
            <a:r>
              <a:rPr lang="en-IN" dirty="0"/>
              <a:t>(ii) the scrolls and </a:t>
            </a:r>
            <a:r>
              <a:rPr lang="en-IN" dirty="0" err="1"/>
              <a:t>challans</a:t>
            </a:r>
            <a:r>
              <a:rPr lang="en-IN" dirty="0"/>
              <a:t> are being despatched in time and credits are being afforded to the Ministry, Department or Office of Government concerned without delay; </a:t>
            </a:r>
          </a:p>
          <a:p>
            <a:r>
              <a:rPr lang="en-IN" dirty="0"/>
              <a:t>(iii) the specimen signatures of all drawing officers are properly recorded and are referred to by the bank officials before they make payments; and </a:t>
            </a:r>
          </a:p>
          <a:p>
            <a:r>
              <a:rPr lang="en-IN" dirty="0"/>
              <a:t>(iv) the procedure followed in dealing with cheques, the encashment of which is subject to the limitations of assignments, letters of credit, etc., is in accordance with the prescribed rules. </a:t>
            </a:r>
          </a:p>
          <a:p>
            <a:endParaRPr lang="en-IN" dirty="0"/>
          </a:p>
        </p:txBody>
      </p:sp>
    </p:spTree>
    <p:extLst>
      <p:ext uri="{BB962C8B-B14F-4D97-AF65-F5344CB8AC3E}">
        <p14:creationId xmlns:p14="http://schemas.microsoft.com/office/powerpoint/2010/main" val="28337710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720840"/>
            <a:ext cx="6096000" cy="3416320"/>
          </a:xfrm>
          <a:prstGeom prst="rect">
            <a:avLst/>
          </a:prstGeom>
        </p:spPr>
        <p:txBody>
          <a:bodyPr>
            <a:spAutoFit/>
          </a:bodyPr>
          <a:lstStyle/>
          <a:p>
            <a:pPr marR="0" algn="ctr"/>
            <a:r>
              <a:rPr lang="en-IN" b="1" dirty="0">
                <a:solidFill>
                  <a:srgbClr val="000000"/>
                </a:solidFill>
                <a:latin typeface="Times New Roman" panose="02020603050405020304" pitchFamily="18" charset="0"/>
              </a:rPr>
              <a:t>Chapter–4 </a:t>
            </a:r>
            <a:endParaRPr lang="en-IN" dirty="0">
              <a:solidFill>
                <a:srgbClr val="000000"/>
              </a:solidFill>
              <a:latin typeface="Times New Roman" panose="02020603050405020304" pitchFamily="18" charset="0"/>
            </a:endParaRPr>
          </a:p>
          <a:p>
            <a:pPr marR="0" algn="ctr"/>
            <a:r>
              <a:rPr lang="en-IN" b="1" dirty="0">
                <a:solidFill>
                  <a:srgbClr val="000000"/>
                </a:solidFill>
                <a:latin typeface="Times New Roman" panose="02020603050405020304" pitchFamily="18" charset="0"/>
              </a:rPr>
              <a:t>Inspection of Public Debt Offices </a:t>
            </a:r>
            <a:endParaRPr lang="en-IN" dirty="0">
              <a:solidFill>
                <a:srgbClr val="000000"/>
              </a:solidFill>
              <a:latin typeface="Times New Roman" panose="02020603050405020304" pitchFamily="18" charset="0"/>
            </a:endParaRPr>
          </a:p>
          <a:p>
            <a:pPr marR="0" algn="just"/>
            <a:r>
              <a:rPr lang="en-IN" b="1" dirty="0">
                <a:solidFill>
                  <a:srgbClr val="000000"/>
                </a:solidFill>
                <a:latin typeface="Times New Roman" panose="02020603050405020304" pitchFamily="18" charset="0"/>
              </a:rPr>
              <a:t>Scope of Audit </a:t>
            </a:r>
            <a:endParaRPr lang="en-IN" dirty="0">
              <a:solidFill>
                <a:srgbClr val="000000"/>
              </a:solidFill>
              <a:latin typeface="Times New Roman" panose="02020603050405020304" pitchFamily="18" charset="0"/>
            </a:endParaRPr>
          </a:p>
          <a:p>
            <a:pPr marR="0" algn="just"/>
            <a:r>
              <a:rPr lang="en-IN" b="1" dirty="0" smtClean="0">
                <a:solidFill>
                  <a:srgbClr val="000000"/>
                </a:solidFill>
                <a:latin typeface="Times New Roman" panose="02020603050405020304" pitchFamily="18" charset="0"/>
              </a:rPr>
              <a:t>Except </a:t>
            </a:r>
            <a:r>
              <a:rPr lang="en-IN" b="1" dirty="0">
                <a:solidFill>
                  <a:srgbClr val="000000"/>
                </a:solidFill>
                <a:latin typeface="Times New Roman" panose="02020603050405020304" pitchFamily="18" charset="0"/>
              </a:rPr>
              <a:t>in regard to the issue and repayment of treasury bills </a:t>
            </a:r>
            <a:r>
              <a:rPr lang="en-IN" dirty="0">
                <a:solidFill>
                  <a:srgbClr val="000000"/>
                </a:solidFill>
                <a:latin typeface="Times New Roman" panose="02020603050405020304" pitchFamily="18" charset="0"/>
              </a:rPr>
              <a:t>of all Central and State Governments, which are dealt with by the </a:t>
            </a:r>
            <a:r>
              <a:rPr lang="en-IN" b="1" dirty="0">
                <a:solidFill>
                  <a:srgbClr val="000000"/>
                </a:solidFill>
                <a:latin typeface="Times New Roman" panose="02020603050405020304" pitchFamily="18" charset="0"/>
              </a:rPr>
              <a:t>Banking Department of the Offices of the Reserve Bank of India,</a:t>
            </a:r>
            <a:r>
              <a:rPr lang="en-IN" dirty="0">
                <a:solidFill>
                  <a:srgbClr val="000000"/>
                </a:solidFill>
                <a:latin typeface="Times New Roman" panose="02020603050405020304" pitchFamily="18" charset="0"/>
              </a:rPr>
              <a:t> the </a:t>
            </a:r>
            <a:r>
              <a:rPr lang="en-IN" b="1" dirty="0">
                <a:solidFill>
                  <a:srgbClr val="000000"/>
                </a:solidFill>
                <a:latin typeface="Times New Roman" panose="02020603050405020304" pitchFamily="18" charset="0"/>
              </a:rPr>
              <a:t>open market borrowings of Government are managed by the Public Debt Offices of the Bank.</a:t>
            </a:r>
            <a:r>
              <a:rPr lang="en-IN" dirty="0">
                <a:solidFill>
                  <a:srgbClr val="000000"/>
                </a:solidFill>
                <a:latin typeface="Times New Roman" panose="02020603050405020304" pitchFamily="18" charset="0"/>
              </a:rPr>
              <a:t> The work done in the Public Debt Offices in respect of the transactions connected with these borrowings is to be test checked by an inspection of the relevant records maintained in those offices by the local Accountants General (Audit). </a:t>
            </a:r>
            <a:endParaRPr lang="en-IN" dirty="0"/>
          </a:p>
        </p:txBody>
      </p:sp>
    </p:spTree>
    <p:extLst>
      <p:ext uri="{BB962C8B-B14F-4D97-AF65-F5344CB8AC3E}">
        <p14:creationId xmlns:p14="http://schemas.microsoft.com/office/powerpoint/2010/main" val="2527850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859340"/>
            <a:ext cx="6096000" cy="2585323"/>
          </a:xfrm>
          <a:prstGeom prst="rect">
            <a:avLst/>
          </a:prstGeom>
        </p:spPr>
        <p:txBody>
          <a:bodyPr>
            <a:spAutoFit/>
          </a:bodyPr>
          <a:lstStyle/>
          <a:p>
            <a:pPr marR="0"/>
            <a:r>
              <a:rPr lang="en-IN" b="1" dirty="0" smtClean="0">
                <a:solidFill>
                  <a:srgbClr val="000000"/>
                </a:solidFill>
                <a:latin typeface="Times New Roman" panose="02020603050405020304" pitchFamily="18" charset="0"/>
              </a:rPr>
              <a:t>SECTION–VII:  </a:t>
            </a:r>
            <a:r>
              <a:rPr lang="en-IN" b="1" dirty="0">
                <a:solidFill>
                  <a:srgbClr val="000000"/>
                </a:solidFill>
                <a:latin typeface="Times New Roman" panose="02020603050405020304" pitchFamily="18" charset="0"/>
              </a:rPr>
              <a:t>Results of Audit </a:t>
            </a:r>
            <a:endParaRPr lang="en-IN" dirty="0">
              <a:solidFill>
                <a:srgbClr val="000000"/>
              </a:solidFill>
              <a:latin typeface="Times New Roman" panose="02020603050405020304" pitchFamily="18" charset="0"/>
            </a:endParaRPr>
          </a:p>
          <a:p>
            <a:pPr marR="0"/>
            <a:r>
              <a:rPr lang="en-IN" b="1" dirty="0">
                <a:solidFill>
                  <a:srgbClr val="000000"/>
                </a:solidFill>
                <a:latin typeface="Times New Roman" panose="02020603050405020304" pitchFamily="18" charset="0"/>
              </a:rPr>
              <a:t>Chapter–1 </a:t>
            </a:r>
            <a:r>
              <a:rPr lang="en-IN" b="1" dirty="0" smtClean="0">
                <a:solidFill>
                  <a:srgbClr val="000000"/>
                </a:solidFill>
                <a:latin typeface="Times New Roman" panose="02020603050405020304" pitchFamily="18" charset="0"/>
              </a:rPr>
              <a:t>:</a:t>
            </a:r>
            <a:r>
              <a:rPr lang="en-IN" dirty="0" smtClean="0">
                <a:solidFill>
                  <a:srgbClr val="000000"/>
                </a:solidFill>
                <a:latin typeface="Times New Roman" panose="02020603050405020304" pitchFamily="18" charset="0"/>
              </a:rPr>
              <a:t> </a:t>
            </a:r>
            <a:r>
              <a:rPr lang="en-IN" b="1" dirty="0" smtClean="0">
                <a:solidFill>
                  <a:srgbClr val="000000"/>
                </a:solidFill>
                <a:latin typeface="Times New Roman" panose="02020603050405020304" pitchFamily="18" charset="0"/>
              </a:rPr>
              <a:t>Raising </a:t>
            </a:r>
            <a:r>
              <a:rPr lang="en-IN" b="1" dirty="0">
                <a:solidFill>
                  <a:srgbClr val="000000"/>
                </a:solidFill>
                <a:latin typeface="Times New Roman" panose="02020603050405020304" pitchFamily="18" charset="0"/>
              </a:rPr>
              <a:t>and Pursuance of Objections </a:t>
            </a:r>
            <a:endParaRPr lang="en-IN" dirty="0">
              <a:solidFill>
                <a:srgbClr val="000000"/>
              </a:solidFill>
              <a:latin typeface="Times New Roman" panose="02020603050405020304" pitchFamily="18" charset="0"/>
            </a:endParaRPr>
          </a:p>
          <a:p>
            <a:pPr marR="0" algn="just"/>
            <a:r>
              <a:rPr lang="en-IN" dirty="0" smtClean="0">
                <a:solidFill>
                  <a:srgbClr val="000000"/>
                </a:solidFill>
                <a:latin typeface="Times New Roman" panose="02020603050405020304" pitchFamily="18" charset="0"/>
              </a:rPr>
              <a:t> </a:t>
            </a:r>
            <a:r>
              <a:rPr lang="en-IN" dirty="0">
                <a:solidFill>
                  <a:srgbClr val="000000"/>
                </a:solidFill>
                <a:latin typeface="Times New Roman" panose="02020603050405020304" pitchFamily="18" charset="0"/>
              </a:rPr>
              <a:t>Audit depends, for its effectiveness, on its right and duty to report the results of its scrutiny to the proper authority so that appropriate action may be taken where possible to rectify the irregularity or impropriety, or to prevent its recurrence. This authority may be a departmental authority, Government itself or, in the last resort, the Legislature, through the Public Accounts Committee and Committee on Public Undertakings </a:t>
            </a:r>
            <a:endParaRPr lang="en-IN" dirty="0"/>
          </a:p>
        </p:txBody>
      </p:sp>
    </p:spTree>
    <p:extLst>
      <p:ext uri="{BB962C8B-B14F-4D97-AF65-F5344CB8AC3E}">
        <p14:creationId xmlns:p14="http://schemas.microsoft.com/office/powerpoint/2010/main" val="10039047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0085" y="659563"/>
            <a:ext cx="6096000" cy="5632311"/>
          </a:xfrm>
          <a:prstGeom prst="rect">
            <a:avLst/>
          </a:prstGeom>
        </p:spPr>
        <p:txBody>
          <a:bodyPr>
            <a:spAutoFit/>
          </a:bodyPr>
          <a:lstStyle/>
          <a:p>
            <a:pPr marR="0"/>
            <a:r>
              <a:rPr lang="en-IN" b="1" dirty="0">
                <a:solidFill>
                  <a:srgbClr val="000000"/>
                </a:solidFill>
                <a:latin typeface="Times New Roman" panose="02020603050405020304" pitchFamily="18" charset="0"/>
              </a:rPr>
              <a:t>Chapter–2 </a:t>
            </a:r>
            <a:r>
              <a:rPr lang="en-IN" b="1" dirty="0" smtClean="0">
                <a:solidFill>
                  <a:srgbClr val="000000"/>
                </a:solidFill>
                <a:latin typeface="Times New Roman" panose="02020603050405020304" pitchFamily="18" charset="0"/>
              </a:rPr>
              <a:t>:</a:t>
            </a:r>
            <a:r>
              <a:rPr lang="en-IN" dirty="0" smtClean="0">
                <a:solidFill>
                  <a:srgbClr val="000000"/>
                </a:solidFill>
                <a:latin typeface="Times New Roman" panose="02020603050405020304" pitchFamily="18" charset="0"/>
              </a:rPr>
              <a:t> </a:t>
            </a:r>
          </a:p>
          <a:p>
            <a:pPr marR="0"/>
            <a:r>
              <a:rPr lang="en-IN" dirty="0" smtClean="0">
                <a:solidFill>
                  <a:srgbClr val="000000"/>
                </a:solidFill>
                <a:latin typeface="Times New Roman" panose="02020603050405020304" pitchFamily="18" charset="0"/>
              </a:rPr>
              <a:t>Detailed </a:t>
            </a:r>
            <a:r>
              <a:rPr lang="en-IN" dirty="0">
                <a:solidFill>
                  <a:srgbClr val="000000"/>
                </a:solidFill>
                <a:latin typeface="Times New Roman" panose="02020603050405020304" pitchFamily="18" charset="0"/>
              </a:rPr>
              <a:t>Procedure for </a:t>
            </a:r>
            <a:r>
              <a:rPr lang="en-IN" b="1" dirty="0">
                <a:solidFill>
                  <a:srgbClr val="000000"/>
                </a:solidFill>
                <a:latin typeface="Times New Roman" panose="02020603050405020304" pitchFamily="18" charset="0"/>
              </a:rPr>
              <a:t>Registration </a:t>
            </a:r>
            <a:r>
              <a:rPr lang="en-IN" dirty="0">
                <a:solidFill>
                  <a:srgbClr val="000000"/>
                </a:solidFill>
                <a:latin typeface="Times New Roman" panose="02020603050405020304" pitchFamily="18" charset="0"/>
              </a:rPr>
              <a:t>and</a:t>
            </a:r>
            <a:r>
              <a:rPr lang="en-IN" b="1" dirty="0">
                <a:solidFill>
                  <a:srgbClr val="000000"/>
                </a:solidFill>
                <a:latin typeface="Times New Roman" panose="02020603050405020304" pitchFamily="18" charset="0"/>
              </a:rPr>
              <a:t> Clearance </a:t>
            </a:r>
            <a:r>
              <a:rPr lang="en-IN" b="1" dirty="0" smtClean="0">
                <a:solidFill>
                  <a:srgbClr val="000000"/>
                </a:solidFill>
                <a:latin typeface="Times New Roman" panose="02020603050405020304" pitchFamily="18" charset="0"/>
              </a:rPr>
              <a:t>of Objections </a:t>
            </a:r>
          </a:p>
          <a:p>
            <a:pPr marR="0"/>
            <a:r>
              <a:rPr lang="en-IN" b="1" dirty="0">
                <a:solidFill>
                  <a:srgbClr val="000000"/>
                </a:solidFill>
                <a:latin typeface="Times New Roman" panose="02020603050405020304" pitchFamily="18" charset="0"/>
              </a:rPr>
              <a:t>CHAPTER–3 :</a:t>
            </a:r>
            <a:r>
              <a:rPr lang="en-IN" dirty="0">
                <a:solidFill>
                  <a:srgbClr val="000000"/>
                </a:solidFill>
                <a:latin typeface="Times New Roman" panose="02020603050405020304" pitchFamily="18" charset="0"/>
              </a:rPr>
              <a:t> </a:t>
            </a:r>
            <a:r>
              <a:rPr lang="en-IN" b="1" dirty="0">
                <a:solidFill>
                  <a:srgbClr val="000000"/>
                </a:solidFill>
                <a:latin typeface="Times New Roman" panose="02020603050405020304" pitchFamily="18" charset="0"/>
              </a:rPr>
              <a:t>Preparation of Audit Reports :</a:t>
            </a:r>
            <a:endParaRPr lang="en-IN" dirty="0">
              <a:solidFill>
                <a:srgbClr val="000000"/>
              </a:solidFill>
              <a:latin typeface="Times New Roman" panose="02020603050405020304" pitchFamily="18" charset="0"/>
            </a:endParaRPr>
          </a:p>
          <a:p>
            <a:pPr marR="0" algn="just"/>
            <a:r>
              <a:rPr lang="en-IN" b="1" dirty="0">
                <a:solidFill>
                  <a:srgbClr val="000000"/>
                </a:solidFill>
                <a:latin typeface="Times New Roman" panose="02020603050405020304" pitchFamily="18" charset="0"/>
              </a:rPr>
              <a:t>Mandate </a:t>
            </a:r>
            <a:endParaRPr lang="en-IN" dirty="0">
              <a:solidFill>
                <a:srgbClr val="000000"/>
              </a:solidFill>
              <a:latin typeface="Times New Roman" panose="02020603050405020304" pitchFamily="18" charset="0"/>
            </a:endParaRPr>
          </a:p>
          <a:p>
            <a:pPr marR="0" algn="just"/>
            <a:r>
              <a:rPr lang="en-IN" dirty="0">
                <a:solidFill>
                  <a:srgbClr val="000000"/>
                </a:solidFill>
                <a:latin typeface="Times New Roman" panose="02020603050405020304" pitchFamily="18" charset="0"/>
              </a:rPr>
              <a:t> According to Article 151(1) of the Constitution, the Reports of the Comptroller and Auditor General relating to the accounts of the Union shall be submitted to the President, who shall cause them to be laid before each House of Parliament. Under Clause (2) of the said Article, the Reports of the Comptroller and Auditor General relating to the accounts of a State shall be submitted to the Governor of the State, who shall cause them to be laid before the Legislature of the State. Similarly, Section 49 of the Government of the Union Territories Act, 1963, provides that his Reports relating to the accounts of a Union Territory having a Legislature shall be submitted to its Administrator, who shall cause them to be laid before the Legislature of the Territory.</a:t>
            </a:r>
          </a:p>
          <a:p>
            <a:pPr marR="0"/>
            <a:endParaRPr lang="en-IN" b="1" dirty="0" smtClean="0">
              <a:solidFill>
                <a:srgbClr val="000000"/>
              </a:solidFill>
              <a:latin typeface="Times New Roman" panose="02020603050405020304" pitchFamily="18" charset="0"/>
            </a:endParaRPr>
          </a:p>
          <a:p>
            <a:pPr marR="0"/>
            <a:endParaRPr lang="en-IN" dirty="0"/>
          </a:p>
        </p:txBody>
      </p:sp>
    </p:spTree>
    <p:extLst>
      <p:ext uri="{BB962C8B-B14F-4D97-AF65-F5344CB8AC3E}">
        <p14:creationId xmlns:p14="http://schemas.microsoft.com/office/powerpoint/2010/main" val="5801535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2057" y="1667585"/>
            <a:ext cx="6096000" cy="369332"/>
          </a:xfrm>
          <a:prstGeom prst="rect">
            <a:avLst/>
          </a:prstGeom>
        </p:spPr>
        <p:txBody>
          <a:bodyPr>
            <a:spAutoFit/>
          </a:bodyPr>
          <a:lstStyle/>
          <a:p>
            <a:pPr marR="0" algn="just"/>
            <a:r>
              <a:rPr lang="en-IN" dirty="0" smtClean="0">
                <a:solidFill>
                  <a:srgbClr val="000000"/>
                </a:solidFill>
                <a:latin typeface="Times New Roman" panose="02020603050405020304" pitchFamily="18" charset="0"/>
              </a:rPr>
              <a:t> </a:t>
            </a:r>
            <a:endParaRPr lang="en-IN" dirty="0"/>
          </a:p>
        </p:txBody>
      </p:sp>
      <p:sp>
        <p:nvSpPr>
          <p:cNvPr id="3" name="Rectangle 2"/>
          <p:cNvSpPr/>
          <p:nvPr/>
        </p:nvSpPr>
        <p:spPr>
          <a:xfrm>
            <a:off x="762000" y="1536175"/>
            <a:ext cx="8784771" cy="4247317"/>
          </a:xfrm>
          <a:prstGeom prst="rect">
            <a:avLst/>
          </a:prstGeom>
        </p:spPr>
        <p:txBody>
          <a:bodyPr wrap="square">
            <a:spAutoFit/>
          </a:bodyPr>
          <a:lstStyle/>
          <a:p>
            <a:pPr marR="0" algn="just"/>
            <a:r>
              <a:rPr lang="en-IN" b="1" dirty="0">
                <a:solidFill>
                  <a:srgbClr val="000000"/>
                </a:solidFill>
                <a:latin typeface="Times New Roman" panose="02020603050405020304" pitchFamily="18" charset="0"/>
              </a:rPr>
              <a:t>Scope and Content of Audit Reports </a:t>
            </a:r>
            <a:endParaRPr lang="en-IN" dirty="0">
              <a:solidFill>
                <a:srgbClr val="000000"/>
              </a:solidFill>
              <a:latin typeface="Times New Roman" panose="02020603050405020304" pitchFamily="18" charset="0"/>
            </a:endParaRPr>
          </a:p>
          <a:p>
            <a:pPr marR="0" algn="just"/>
            <a:r>
              <a:rPr lang="en-IN" dirty="0" smtClean="0">
                <a:solidFill>
                  <a:srgbClr val="000000"/>
                </a:solidFill>
                <a:latin typeface="Times New Roman" panose="02020603050405020304" pitchFamily="18" charset="0"/>
              </a:rPr>
              <a:t> </a:t>
            </a:r>
            <a:r>
              <a:rPr lang="en-IN" dirty="0">
                <a:solidFill>
                  <a:srgbClr val="000000"/>
                </a:solidFill>
                <a:latin typeface="Times New Roman" panose="02020603050405020304" pitchFamily="18" charset="0"/>
              </a:rPr>
              <a:t>Generally, the Reports of the </a:t>
            </a:r>
            <a:r>
              <a:rPr lang="en-IN" dirty="0" smtClean="0">
                <a:solidFill>
                  <a:srgbClr val="000000"/>
                </a:solidFill>
                <a:latin typeface="Times New Roman" panose="02020603050405020304" pitchFamily="18" charset="0"/>
              </a:rPr>
              <a:t>C&amp;AG  of </a:t>
            </a:r>
            <a:r>
              <a:rPr lang="en-IN" dirty="0">
                <a:solidFill>
                  <a:srgbClr val="000000"/>
                </a:solidFill>
                <a:latin typeface="Times New Roman" panose="02020603050405020304" pitchFamily="18" charset="0"/>
              </a:rPr>
              <a:t>India </a:t>
            </a:r>
            <a:r>
              <a:rPr lang="en-IN" dirty="0" smtClean="0">
                <a:solidFill>
                  <a:srgbClr val="000000"/>
                </a:solidFill>
                <a:latin typeface="Times New Roman" panose="02020603050405020304" pitchFamily="18" charset="0"/>
              </a:rPr>
              <a:t>draws </a:t>
            </a:r>
            <a:r>
              <a:rPr lang="en-IN" dirty="0">
                <a:solidFill>
                  <a:srgbClr val="000000"/>
                </a:solidFill>
                <a:latin typeface="Times New Roman" panose="02020603050405020304" pitchFamily="18" charset="0"/>
              </a:rPr>
              <a:t>attention to the following: </a:t>
            </a:r>
          </a:p>
          <a:p>
            <a:pPr marR="0" algn="just"/>
            <a:r>
              <a:rPr lang="en-IN" dirty="0">
                <a:solidFill>
                  <a:srgbClr val="000000"/>
                </a:solidFill>
                <a:latin typeface="Times New Roman" panose="02020603050405020304" pitchFamily="18" charset="0"/>
              </a:rPr>
              <a:t>(</a:t>
            </a:r>
            <a:r>
              <a:rPr lang="en-IN" dirty="0" err="1">
                <a:solidFill>
                  <a:srgbClr val="000000"/>
                </a:solidFill>
                <a:latin typeface="Times New Roman" panose="02020603050405020304" pitchFamily="18" charset="0"/>
              </a:rPr>
              <a:t>i</a:t>
            </a:r>
            <a:r>
              <a:rPr lang="en-IN" dirty="0">
                <a:solidFill>
                  <a:srgbClr val="000000"/>
                </a:solidFill>
                <a:latin typeface="Times New Roman" panose="02020603050405020304" pitchFamily="18" charset="0"/>
              </a:rPr>
              <a:t>) Matters arising from the Appropriation Accounts, the more important among them being: </a:t>
            </a:r>
          </a:p>
          <a:p>
            <a:pPr marR="5670" lvl="1" algn="just"/>
            <a:r>
              <a:rPr lang="en-IN" dirty="0">
                <a:solidFill>
                  <a:srgbClr val="000000"/>
                </a:solidFill>
                <a:latin typeface="Times New Roman" panose="02020603050405020304" pitchFamily="18" charset="0"/>
              </a:rPr>
              <a:t>(a) instances of expenditure incurred in excess of voted grants and charged appropriations, requiring regularisation; </a:t>
            </a:r>
          </a:p>
          <a:p>
            <a:pPr marR="5670" lvl="1" algn="just"/>
            <a:r>
              <a:rPr lang="en-IN" dirty="0">
                <a:solidFill>
                  <a:srgbClr val="000000"/>
                </a:solidFill>
                <a:latin typeface="Times New Roman" panose="02020603050405020304" pitchFamily="18" charset="0"/>
              </a:rPr>
              <a:t>(b) cases of expenditure incurred on a ‘New Service’ or ‘New Instrument of Service’ without the specific authority of the Parliament/Legislature; </a:t>
            </a:r>
          </a:p>
          <a:p>
            <a:pPr marR="5670" lvl="1" algn="just"/>
            <a:r>
              <a:rPr lang="en-IN" dirty="0">
                <a:solidFill>
                  <a:srgbClr val="000000"/>
                </a:solidFill>
                <a:latin typeface="Times New Roman" panose="02020603050405020304" pitchFamily="18" charset="0"/>
              </a:rPr>
              <a:t>(c) observations relating to efficiency of budgeting and control over expenditure; and </a:t>
            </a:r>
          </a:p>
          <a:p>
            <a:pPr marR="5670" lvl="1" algn="just"/>
            <a:r>
              <a:rPr lang="en-IN" dirty="0">
                <a:solidFill>
                  <a:srgbClr val="000000"/>
                </a:solidFill>
                <a:latin typeface="Times New Roman" panose="02020603050405020304" pitchFamily="18" charset="0"/>
              </a:rPr>
              <a:t>(d) recurring instances of major savings and excesses. </a:t>
            </a:r>
          </a:p>
          <a:p>
            <a:pPr marR="0" algn="just"/>
            <a:r>
              <a:rPr lang="en-IN" dirty="0">
                <a:solidFill>
                  <a:srgbClr val="000000"/>
                </a:solidFill>
                <a:latin typeface="Times New Roman" panose="02020603050405020304" pitchFamily="18" charset="0"/>
              </a:rPr>
              <a:t>(ii) Points of interest concerning the Finance Accounts. The Reports will also include comprehensive review(s) on one or more of the following topics: </a:t>
            </a:r>
          </a:p>
          <a:p>
            <a:pPr marR="5670" lvl="1" algn="just"/>
            <a:r>
              <a:rPr lang="en-IN" dirty="0">
                <a:solidFill>
                  <a:srgbClr val="000000"/>
                </a:solidFill>
                <a:latin typeface="Times New Roman" panose="02020603050405020304" pitchFamily="18" charset="0"/>
              </a:rPr>
              <a:t>(a) Budgetary deficit. </a:t>
            </a:r>
          </a:p>
          <a:p>
            <a:pPr marR="5670" lvl="1" algn="just"/>
            <a:r>
              <a:rPr lang="en-IN" dirty="0">
                <a:solidFill>
                  <a:srgbClr val="000000"/>
                </a:solidFill>
                <a:latin typeface="Times New Roman" panose="02020603050405020304" pitchFamily="18" charset="0"/>
              </a:rPr>
              <a:t>(b) Public debt. </a:t>
            </a:r>
          </a:p>
          <a:p>
            <a:pPr marR="5670" lvl="1" algn="just"/>
            <a:r>
              <a:rPr lang="en-IN" dirty="0">
                <a:solidFill>
                  <a:srgbClr val="000000"/>
                </a:solidFill>
                <a:latin typeface="Times New Roman" panose="02020603050405020304" pitchFamily="18" charset="0"/>
              </a:rPr>
              <a:t>(c) Investments by Government. </a:t>
            </a:r>
          </a:p>
          <a:p>
            <a:pPr marR="5670" algn="just"/>
            <a:r>
              <a:rPr lang="en-IN" dirty="0">
                <a:solidFill>
                  <a:srgbClr val="000000"/>
                </a:solidFill>
                <a:latin typeface="Times New Roman" panose="02020603050405020304" pitchFamily="18" charset="0"/>
              </a:rPr>
              <a:t> </a:t>
            </a:r>
            <a:r>
              <a:rPr lang="en-IN" dirty="0" smtClean="0">
                <a:solidFill>
                  <a:srgbClr val="000000"/>
                </a:solidFill>
                <a:latin typeface="Times New Roman" panose="02020603050405020304" pitchFamily="18" charset="0"/>
              </a:rPr>
              <a:t>       (</a:t>
            </a:r>
            <a:r>
              <a:rPr lang="en-IN" dirty="0">
                <a:solidFill>
                  <a:srgbClr val="000000"/>
                </a:solidFill>
                <a:latin typeface="Times New Roman" panose="02020603050405020304" pitchFamily="18" charset="0"/>
              </a:rPr>
              <a:t>d) Cash management. </a:t>
            </a:r>
            <a:endParaRPr lang="en-IN" dirty="0"/>
          </a:p>
        </p:txBody>
      </p:sp>
    </p:spTree>
    <p:extLst>
      <p:ext uri="{BB962C8B-B14F-4D97-AF65-F5344CB8AC3E}">
        <p14:creationId xmlns:p14="http://schemas.microsoft.com/office/powerpoint/2010/main" val="21637549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770" y="721863"/>
            <a:ext cx="8512629" cy="5632311"/>
          </a:xfrm>
          <a:prstGeom prst="rect">
            <a:avLst/>
          </a:prstGeom>
        </p:spPr>
        <p:txBody>
          <a:bodyPr wrap="square">
            <a:spAutoFit/>
          </a:bodyPr>
          <a:lstStyle/>
          <a:p>
            <a:pPr marR="0" algn="ctr"/>
            <a:r>
              <a:rPr lang="en-IN" b="1" dirty="0">
                <a:solidFill>
                  <a:srgbClr val="000000"/>
                </a:solidFill>
                <a:latin typeface="Times New Roman" panose="02020603050405020304" pitchFamily="18" charset="0"/>
              </a:rPr>
              <a:t>CHAPTER–4 </a:t>
            </a:r>
            <a:endParaRPr lang="en-IN" dirty="0">
              <a:solidFill>
                <a:srgbClr val="000000"/>
              </a:solidFill>
              <a:latin typeface="Times New Roman" panose="02020603050405020304" pitchFamily="18" charset="0"/>
            </a:endParaRPr>
          </a:p>
          <a:p>
            <a:pPr marR="0" algn="ctr"/>
            <a:r>
              <a:rPr lang="en-IN" b="1" dirty="0">
                <a:solidFill>
                  <a:srgbClr val="000000"/>
                </a:solidFill>
                <a:latin typeface="Times New Roman" panose="02020603050405020304" pitchFamily="18" charset="0"/>
              </a:rPr>
              <a:t>Submission of Audit Reports and Subsequent </a:t>
            </a:r>
            <a:r>
              <a:rPr lang="en-IN" b="1" dirty="0" smtClean="0">
                <a:solidFill>
                  <a:srgbClr val="000000"/>
                </a:solidFill>
                <a:latin typeface="Times New Roman" panose="02020603050405020304" pitchFamily="18" charset="0"/>
              </a:rPr>
              <a:t>Action</a:t>
            </a:r>
          </a:p>
          <a:p>
            <a:r>
              <a:rPr lang="en-IN" b="1" dirty="0"/>
              <a:t>Submission of Reports to Government </a:t>
            </a:r>
            <a:endParaRPr lang="en-IN" dirty="0"/>
          </a:p>
          <a:p>
            <a:r>
              <a:rPr lang="en-IN" dirty="0" smtClean="0"/>
              <a:t> </a:t>
            </a:r>
            <a:r>
              <a:rPr lang="en-IN" dirty="0"/>
              <a:t>The Finance Accounts and Appropriation Accounts which are prepared by the various Accountants General (A&amp;E) are duly certified and signed by the Comptroller and Auditor General. These accounts prepared by other authorities (vide paragraphs 3.16.2 and 3.16.3) are signed/countersigned by the accounting authorities and certified by the Comptroller and Auditor General. The Audit Reports are signed by the Principal Auditors, </a:t>
            </a:r>
            <a:r>
              <a:rPr lang="en-IN" i="1" dirty="0"/>
              <a:t>viz</a:t>
            </a:r>
            <a:r>
              <a:rPr lang="en-IN" dirty="0"/>
              <a:t>. the Director General of Audit/Accountants General (Audit)/Principal Directors of Audit, etc. and countersigned by the Comptroller and Auditor General. Two copies of the State Accounts and Reports, and three copies of the Central Accounts and Reports bearing the signature of the Comptroller and Auditor General, are forwarded to the respective Governments for submission to the Governor/President in compliance with Article 151 of the Constitution. Two copies of each of the documents relating to the Union Territories are forwarded to the respective Governments of the respective for submission to the Administrator of the Union Territory in compliance with Section 49 of the Government of Union Territories Act, 1963. </a:t>
            </a:r>
          </a:p>
          <a:p>
            <a:r>
              <a:rPr lang="en-IN" dirty="0"/>
              <a:t>7.4.2 One copy each of the documents signed by the Comptroller and Auditor General is returned to the Accountant General (A&amp;E) or the Accountant General (Audit) or Director General of Audit concerned, as the case may be, for record in his office. </a:t>
            </a:r>
            <a:r>
              <a:rPr lang="en-IN" dirty="0" smtClean="0"/>
              <a:t> </a:t>
            </a:r>
            <a:r>
              <a:rPr lang="en-IN" b="1" dirty="0" smtClean="0">
                <a:solidFill>
                  <a:srgbClr val="000000"/>
                </a:solidFill>
                <a:latin typeface="Times New Roman" panose="02020603050405020304" pitchFamily="18" charset="0"/>
              </a:rPr>
              <a:t> </a:t>
            </a:r>
            <a:endParaRPr lang="en-IN" dirty="0"/>
          </a:p>
        </p:txBody>
      </p:sp>
    </p:spTree>
    <p:extLst>
      <p:ext uri="{BB962C8B-B14F-4D97-AF65-F5344CB8AC3E}">
        <p14:creationId xmlns:p14="http://schemas.microsoft.com/office/powerpoint/2010/main" val="1047095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4458" y="402771"/>
            <a:ext cx="6313714" cy="4493538"/>
          </a:xfrm>
          <a:prstGeom prst="rect">
            <a:avLst/>
          </a:prstGeom>
        </p:spPr>
        <p:txBody>
          <a:bodyPr wrap="square">
            <a:spAutoFit/>
          </a:bodyPr>
          <a:lstStyle/>
          <a:p>
            <a:pPr marR="0"/>
            <a:r>
              <a:rPr lang="en-IN" b="1" i="0" u="none" strike="noStrike" baseline="0" dirty="0" smtClean="0">
                <a:solidFill>
                  <a:srgbClr val="000000"/>
                </a:solidFill>
                <a:latin typeface="Times New Roman" panose="02020603050405020304" pitchFamily="18" charset="0"/>
              </a:rPr>
              <a:t>Sec-II:  Chapter–1</a:t>
            </a:r>
            <a:r>
              <a:rPr lang="en-IN" b="1" i="0" u="none" strike="noStrike" baseline="0" dirty="0" smtClean="0">
                <a:solidFill>
                  <a:srgbClr val="000000"/>
                </a:solidFill>
                <a:latin typeface="Times New Roman" panose="02020603050405020304" pitchFamily="18" charset="0"/>
              </a:rPr>
              <a:t>: General Principles and Practices : </a:t>
            </a:r>
            <a:r>
              <a:rPr lang="en-IN" b="1" dirty="0" smtClean="0"/>
              <a:t>Auditing Standards : Audit </a:t>
            </a:r>
            <a:r>
              <a:rPr lang="en-IN" b="1" dirty="0"/>
              <a:t>Objectives and Scope </a:t>
            </a:r>
            <a:endParaRPr lang="en-IN" dirty="0"/>
          </a:p>
          <a:p>
            <a:r>
              <a:rPr lang="en-IN" dirty="0"/>
              <a:t>2.1.3 The broad objectives of audit </a:t>
            </a:r>
            <a:r>
              <a:rPr lang="en-IN" dirty="0" smtClean="0"/>
              <a:t>are</a:t>
            </a:r>
            <a:r>
              <a:rPr lang="en-IN" dirty="0"/>
              <a:t> to provide </a:t>
            </a:r>
            <a:r>
              <a:rPr lang="en-IN" dirty="0" smtClean="0"/>
              <a:t>: </a:t>
            </a:r>
            <a:endParaRPr lang="en-IN" dirty="0"/>
          </a:p>
          <a:p>
            <a:r>
              <a:rPr lang="en-IN" dirty="0"/>
              <a:t>(</a:t>
            </a:r>
            <a:r>
              <a:rPr lang="en-IN" dirty="0" err="1"/>
              <a:t>i</a:t>
            </a:r>
            <a:r>
              <a:rPr lang="en-IN" dirty="0"/>
              <a:t>) </a:t>
            </a:r>
            <a:r>
              <a:rPr lang="en-IN" dirty="0" smtClean="0"/>
              <a:t> </a:t>
            </a:r>
            <a:r>
              <a:rPr lang="en-IN" dirty="0"/>
              <a:t>unbiased, impartial and objective assessment of the reliability and fair presentation of the financial activities </a:t>
            </a:r>
            <a:r>
              <a:rPr lang="en-IN" dirty="0" smtClean="0"/>
              <a:t> </a:t>
            </a:r>
            <a:endParaRPr lang="en-IN" dirty="0"/>
          </a:p>
          <a:p>
            <a:r>
              <a:rPr lang="en-IN" dirty="0"/>
              <a:t>(ii) </a:t>
            </a:r>
            <a:r>
              <a:rPr lang="en-IN" dirty="0" smtClean="0"/>
              <a:t> </a:t>
            </a:r>
            <a:r>
              <a:rPr lang="en-IN" dirty="0"/>
              <a:t>assessment of the due observance of the laws, rules, procedures and systems in keeping with the financial interests </a:t>
            </a:r>
            <a:r>
              <a:rPr lang="en-IN" dirty="0" smtClean="0"/>
              <a:t> </a:t>
            </a:r>
            <a:endParaRPr lang="en-IN" dirty="0"/>
          </a:p>
          <a:p>
            <a:r>
              <a:rPr lang="en-IN" dirty="0"/>
              <a:t>(iii</a:t>
            </a:r>
            <a:r>
              <a:rPr lang="en-IN" dirty="0" smtClean="0"/>
              <a:t>) </a:t>
            </a:r>
            <a:r>
              <a:rPr lang="en-IN" dirty="0"/>
              <a:t>assessment of the achievement of economy, efficiency and effectiveness (value for </a:t>
            </a:r>
            <a:r>
              <a:rPr lang="en-IN" dirty="0" smtClean="0"/>
              <a:t>money) </a:t>
            </a:r>
            <a:r>
              <a:rPr lang="en-IN" dirty="0" err="1" smtClean="0"/>
              <a:t>i.e</a:t>
            </a:r>
            <a:r>
              <a:rPr lang="en-IN" dirty="0" smtClean="0"/>
              <a:t> </a:t>
            </a:r>
            <a:r>
              <a:rPr lang="en-IN" b="1" dirty="0" smtClean="0"/>
              <a:t>three </a:t>
            </a:r>
            <a:r>
              <a:rPr lang="en-IN" b="1" dirty="0" err="1" smtClean="0"/>
              <a:t>Es</a:t>
            </a:r>
            <a:r>
              <a:rPr lang="en-IN" b="1" dirty="0" smtClean="0"/>
              <a:t> </a:t>
            </a:r>
            <a:endParaRPr lang="en-IN" b="1" dirty="0"/>
          </a:p>
          <a:p>
            <a:r>
              <a:rPr lang="en-IN" dirty="0"/>
              <a:t>In the process, audit aims to: </a:t>
            </a:r>
          </a:p>
          <a:p>
            <a:r>
              <a:rPr lang="en-IN" dirty="0"/>
              <a:t>(a) safeguard the financial interests of the taxpayer; </a:t>
            </a:r>
          </a:p>
          <a:p>
            <a:r>
              <a:rPr lang="en-IN" dirty="0"/>
              <a:t>(b) assist the Parliament or State/Union Territory Legislature in exercising financial control over the Executive; and </a:t>
            </a:r>
          </a:p>
          <a:p>
            <a:r>
              <a:rPr lang="en-IN" dirty="0"/>
              <a:t>(c) watch that various authorities of the State set up </a:t>
            </a:r>
            <a:endParaRPr lang="en-IN" dirty="0" smtClean="0"/>
          </a:p>
          <a:p>
            <a:r>
              <a:rPr lang="en-IN" b="1" dirty="0" smtClean="0"/>
              <a:t>Audit Evidence:-Physical, Documentary, Testimonial &amp; </a:t>
            </a:r>
            <a:r>
              <a:rPr lang="en-IN" b="1" dirty="0" err="1" smtClean="0"/>
              <a:t>Analysiis</a:t>
            </a:r>
            <a:r>
              <a:rPr lang="en-IN" dirty="0" smtClean="0"/>
              <a:t> </a:t>
            </a:r>
            <a:endParaRPr lang="en-IN" dirty="0"/>
          </a:p>
          <a:p>
            <a:pPr marR="0"/>
            <a:r>
              <a:rPr lang="en-IN" sz="1600" b="1" dirty="0" smtClean="0"/>
              <a:t>Commonly used audit procedure:-Compliance, Review &amp; Test-check</a:t>
            </a:r>
            <a:endParaRPr lang="en-IN" sz="1600" b="1" dirty="0"/>
          </a:p>
        </p:txBody>
      </p:sp>
    </p:spTree>
    <p:extLst>
      <p:ext uri="{BB962C8B-B14F-4D97-AF65-F5344CB8AC3E}">
        <p14:creationId xmlns:p14="http://schemas.microsoft.com/office/powerpoint/2010/main" val="36136824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7429" y="-79653"/>
            <a:ext cx="7946571" cy="4801314"/>
          </a:xfrm>
          <a:prstGeom prst="rect">
            <a:avLst/>
          </a:prstGeom>
        </p:spPr>
        <p:txBody>
          <a:bodyPr wrap="square">
            <a:spAutoFit/>
          </a:bodyPr>
          <a:lstStyle/>
          <a:p>
            <a:pPr marR="0" algn="just"/>
            <a:r>
              <a:rPr lang="en-IN" dirty="0">
                <a:solidFill>
                  <a:srgbClr val="000000"/>
                </a:solidFill>
                <a:latin typeface="Times New Roman" panose="02020603050405020304" pitchFamily="18" charset="0"/>
              </a:rPr>
              <a:t>On the Reports and Accounts being signed by the Comptroller and Auditor General, the Additional Deputy Comptroller and Auditor General in charge of the Reports relating to the Union Government will forward to the Ministry of Finance all Reports of the Union Government, including those relating to Revenue Receipts but excluding those relating to the Central public undertakings audit observations in respect of which are included in the Commercial Reports. He will simultaneously keep the Secretary to the President informed </a:t>
            </a:r>
            <a:r>
              <a:rPr lang="en-IN" dirty="0" err="1">
                <a:solidFill>
                  <a:srgbClr val="000000"/>
                </a:solidFill>
                <a:latin typeface="Times New Roman" panose="02020603050405020304" pitchFamily="18" charset="0"/>
              </a:rPr>
              <a:t>demiofficially</a:t>
            </a:r>
            <a:r>
              <a:rPr lang="en-IN" dirty="0">
                <a:solidFill>
                  <a:srgbClr val="000000"/>
                </a:solidFill>
                <a:latin typeface="Times New Roman" panose="02020603050405020304" pitchFamily="18" charset="0"/>
              </a:rPr>
              <a:t> by sending to him an unsigned copy of each of the Reports. The Deputy Comptroller and Auditor General or the Additional Deputy Comptroller and Auditor General, as the case may be, responsible for Railway Audit will take similar action to keep the Secretary to the President informed of the Reports relating to Railways. The Chairman, Audit Board, will, on the other hand, forward the Commercial Reports to Government and the Secretary to the President. </a:t>
            </a:r>
          </a:p>
          <a:p>
            <a:pPr marR="0" algn="just"/>
            <a:r>
              <a:rPr lang="en-IN" dirty="0">
                <a:solidFill>
                  <a:srgbClr val="000000"/>
                </a:solidFill>
                <a:latin typeface="Times New Roman" panose="02020603050405020304" pitchFamily="18" charset="0"/>
              </a:rPr>
              <a:t>7.4.4 Similarly, the Additional Deputy Comptroller and Auditor General in charge of Reports relating to State Governments will forward them to the Finance Department of the State Government concerned and also keep the Secretary to the Governor informed </a:t>
            </a:r>
            <a:r>
              <a:rPr lang="en-IN" dirty="0" smtClean="0">
                <a:solidFill>
                  <a:srgbClr val="000000"/>
                </a:solidFill>
                <a:latin typeface="Times New Roman" panose="02020603050405020304" pitchFamily="18" charset="0"/>
              </a:rPr>
              <a:t>demi-officially </a:t>
            </a:r>
            <a:r>
              <a:rPr lang="en-IN" dirty="0">
                <a:solidFill>
                  <a:srgbClr val="000000"/>
                </a:solidFill>
                <a:latin typeface="Times New Roman" panose="02020603050405020304" pitchFamily="18" charset="0"/>
              </a:rPr>
              <a:t>by forwarding to him an unsigned copy of the Reports. </a:t>
            </a:r>
            <a:r>
              <a:rPr lang="en-IN" dirty="0" smtClean="0">
                <a:solidFill>
                  <a:srgbClr val="000000"/>
                </a:solidFill>
                <a:latin typeface="Times New Roman" panose="02020603050405020304" pitchFamily="18" charset="0"/>
              </a:rPr>
              <a:t> </a:t>
            </a:r>
            <a:endParaRPr lang="en-IN" dirty="0"/>
          </a:p>
        </p:txBody>
      </p:sp>
    </p:spTree>
    <p:extLst>
      <p:ext uri="{BB962C8B-B14F-4D97-AF65-F5344CB8AC3E}">
        <p14:creationId xmlns:p14="http://schemas.microsoft.com/office/powerpoint/2010/main" val="29783273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85257" y="889844"/>
            <a:ext cx="7358743" cy="4247317"/>
          </a:xfrm>
          <a:prstGeom prst="rect">
            <a:avLst/>
          </a:prstGeom>
        </p:spPr>
        <p:txBody>
          <a:bodyPr wrap="square">
            <a:spAutoFit/>
          </a:bodyPr>
          <a:lstStyle/>
          <a:p>
            <a:pPr marR="0" algn="just"/>
            <a:r>
              <a:rPr lang="en-IN" dirty="0">
                <a:solidFill>
                  <a:srgbClr val="000000"/>
                </a:solidFill>
                <a:latin typeface="Times New Roman" panose="02020603050405020304" pitchFamily="18" charset="0"/>
              </a:rPr>
              <a:t>Similarly, the Additional Deputy Comptroller and Auditor General in charge of Reports relating to State Governments will forward them to the Finance Department of the State Government concerned and also keep the Secretary to the Governor informed </a:t>
            </a:r>
            <a:r>
              <a:rPr lang="en-IN" dirty="0" smtClean="0">
                <a:solidFill>
                  <a:srgbClr val="000000"/>
                </a:solidFill>
                <a:latin typeface="Times New Roman" panose="02020603050405020304" pitchFamily="18" charset="0"/>
              </a:rPr>
              <a:t>demi-officially </a:t>
            </a:r>
            <a:r>
              <a:rPr lang="en-IN" dirty="0">
                <a:solidFill>
                  <a:srgbClr val="000000"/>
                </a:solidFill>
                <a:latin typeface="Times New Roman" panose="02020603050405020304" pitchFamily="18" charset="0"/>
              </a:rPr>
              <a:t>by forwarding to him an unsigned copy of the Reports. </a:t>
            </a:r>
          </a:p>
          <a:p>
            <a:pPr marR="0" algn="just"/>
            <a:r>
              <a:rPr lang="en-IN" dirty="0">
                <a:solidFill>
                  <a:srgbClr val="000000"/>
                </a:solidFill>
                <a:latin typeface="Times New Roman" panose="02020603050405020304" pitchFamily="18" charset="0"/>
              </a:rPr>
              <a:t>7.4.5 Requisite number of copies of the Union, State and Union Territory Finance Accounts, Appropriation Accounts and Audit Reports may be supplied to the Finance Ministry/Department after these documents are formally submitted by the Comptroller and Auditor General to the president/Governor/Administrator as the case may be. While doing so, it should, however, be clearly stipulated that these copies should be used for purely departmental purposes and neither published nor made available to the members of the Parliament or Legislature or to others until the documents are presented to the Parliament or the State /Union Territory Legislature. Copies of the Reports and Accounts </a:t>
            </a:r>
            <a:endParaRPr lang="en-IN" dirty="0"/>
          </a:p>
        </p:txBody>
      </p:sp>
    </p:spTree>
    <p:extLst>
      <p:ext uri="{BB962C8B-B14F-4D97-AF65-F5344CB8AC3E}">
        <p14:creationId xmlns:p14="http://schemas.microsoft.com/office/powerpoint/2010/main" val="11175688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7400" y="1166843"/>
            <a:ext cx="7086600" cy="3970318"/>
          </a:xfrm>
          <a:prstGeom prst="rect">
            <a:avLst/>
          </a:prstGeom>
        </p:spPr>
        <p:txBody>
          <a:bodyPr wrap="square">
            <a:spAutoFit/>
          </a:bodyPr>
          <a:lstStyle/>
          <a:p>
            <a:pPr marR="0" algn="just"/>
            <a:r>
              <a:rPr lang="en-IN" b="1" dirty="0">
                <a:solidFill>
                  <a:srgbClr val="000000"/>
                </a:solidFill>
                <a:latin typeface="Times New Roman" panose="02020603050405020304" pitchFamily="18" charset="0"/>
              </a:rPr>
              <a:t>Action taken on the Reports by Government </a:t>
            </a:r>
            <a:endParaRPr lang="en-IN" dirty="0">
              <a:solidFill>
                <a:srgbClr val="000000"/>
              </a:solidFill>
              <a:latin typeface="Times New Roman" panose="02020603050405020304" pitchFamily="18" charset="0"/>
            </a:endParaRPr>
          </a:p>
          <a:p>
            <a:pPr marR="0" algn="just"/>
            <a:r>
              <a:rPr lang="en-IN" dirty="0">
                <a:solidFill>
                  <a:srgbClr val="000000"/>
                </a:solidFill>
                <a:latin typeface="Times New Roman" panose="02020603050405020304" pitchFamily="18" charset="0"/>
              </a:rPr>
              <a:t>7.4.6 Soon after the Accounts and Reports relating to a State or Union Territory are presented to the Legislature, the Accountant General concerned will send a report to the Comptroller and Auditor General. If there is undue delay in presentation of the documents, the Accountant General will send a report to the Comptroller and Auditor General and also take such action locally as may be found appropriate for securing their early presentation to the Legislature. The Accountant General will also advise the State Government to take appropriate action immediately to complete the process for placing individually before the Legislature each of the Reports submitted to them without linking this with the receipt or presentation of other Audit Reports. </a:t>
            </a:r>
          </a:p>
          <a:p>
            <a:pPr marR="0" algn="just"/>
            <a:r>
              <a:rPr lang="en-IN" dirty="0">
                <a:solidFill>
                  <a:srgbClr val="000000"/>
                </a:solidFill>
                <a:latin typeface="Times New Roman" panose="02020603050405020304" pitchFamily="18" charset="0"/>
              </a:rPr>
              <a:t>7.4.7 The procedures that the Parliament and Legislatures follow in dealing with these </a:t>
            </a:r>
            <a:endParaRPr lang="en-IN" dirty="0"/>
          </a:p>
        </p:txBody>
      </p:sp>
    </p:spTree>
    <p:extLst>
      <p:ext uri="{BB962C8B-B14F-4D97-AF65-F5344CB8AC3E}">
        <p14:creationId xmlns:p14="http://schemas.microsoft.com/office/powerpoint/2010/main" val="432639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629" y="609601"/>
            <a:ext cx="7489371" cy="6186309"/>
          </a:xfrm>
          <a:prstGeom prst="rect">
            <a:avLst/>
          </a:prstGeom>
        </p:spPr>
        <p:txBody>
          <a:bodyPr wrap="square">
            <a:spAutoFit/>
          </a:bodyPr>
          <a:lstStyle/>
          <a:p>
            <a:r>
              <a:rPr lang="en-IN" b="1" dirty="0" smtClean="0"/>
              <a:t>Chapter–2: Audit </a:t>
            </a:r>
            <a:r>
              <a:rPr lang="en-IN" b="1" dirty="0"/>
              <a:t>of </a:t>
            </a:r>
            <a:r>
              <a:rPr lang="en-IN" b="1" dirty="0" smtClean="0"/>
              <a:t>Expenditure</a:t>
            </a:r>
            <a:r>
              <a:rPr lang="en-IN" dirty="0"/>
              <a:t> </a:t>
            </a:r>
            <a:r>
              <a:rPr lang="en-IN" dirty="0" smtClean="0"/>
              <a:t>(Sec </a:t>
            </a:r>
            <a:r>
              <a:rPr lang="en-IN" b="1" dirty="0" smtClean="0"/>
              <a:t>13</a:t>
            </a:r>
            <a:r>
              <a:rPr lang="en-IN" dirty="0" smtClean="0"/>
              <a:t>)</a:t>
            </a:r>
          </a:p>
          <a:p>
            <a:r>
              <a:rPr lang="en-IN" dirty="0" smtClean="0"/>
              <a:t> </a:t>
            </a:r>
            <a:r>
              <a:rPr lang="en-IN" b="1" dirty="0"/>
              <a:t>Audit </a:t>
            </a:r>
            <a:r>
              <a:rPr lang="en-IN" b="1" dirty="0" smtClean="0"/>
              <a:t>Objectives: </a:t>
            </a:r>
            <a:r>
              <a:rPr lang="en-IN" dirty="0" smtClean="0"/>
              <a:t> Primary objectives: </a:t>
            </a:r>
            <a:endParaRPr lang="en-IN" dirty="0"/>
          </a:p>
          <a:p>
            <a:r>
              <a:rPr lang="en-IN" dirty="0"/>
              <a:t>(</a:t>
            </a:r>
            <a:r>
              <a:rPr lang="en-IN" dirty="0" err="1"/>
              <a:t>i</a:t>
            </a:r>
            <a:r>
              <a:rPr lang="en-IN" dirty="0"/>
              <a:t>) funds have been authorised by the competent authority </a:t>
            </a:r>
            <a:r>
              <a:rPr lang="en-IN" dirty="0" smtClean="0"/>
              <a:t> </a:t>
            </a:r>
            <a:endParaRPr lang="en-IN" dirty="0"/>
          </a:p>
          <a:p>
            <a:r>
              <a:rPr lang="en-IN" dirty="0"/>
              <a:t>(ii) the expenditure conforms to the relevant provisions of the </a:t>
            </a:r>
            <a:r>
              <a:rPr lang="en-IN" dirty="0" smtClean="0"/>
              <a:t>Act/Rule </a:t>
            </a:r>
            <a:endParaRPr lang="en-IN" dirty="0"/>
          </a:p>
          <a:p>
            <a:r>
              <a:rPr lang="en-IN" dirty="0"/>
              <a:t>(iii) either a special or general sanction of the competent authority authorising the expenditure is </a:t>
            </a:r>
            <a:r>
              <a:rPr lang="en-IN" dirty="0" smtClean="0"/>
              <a:t>available</a:t>
            </a:r>
            <a:r>
              <a:rPr lang="en-IN" dirty="0"/>
              <a:t> </a:t>
            </a:r>
            <a:r>
              <a:rPr lang="en-IN" dirty="0" smtClean="0"/>
              <a:t>&amp;</a:t>
            </a:r>
            <a:endParaRPr lang="en-IN" dirty="0"/>
          </a:p>
          <a:p>
            <a:r>
              <a:rPr lang="en-IN" dirty="0"/>
              <a:t>(iv) all financial transactions have been correctly recorded in the </a:t>
            </a:r>
            <a:r>
              <a:rPr lang="en-IN" dirty="0" smtClean="0"/>
              <a:t>accounts &amp; </a:t>
            </a:r>
            <a:r>
              <a:rPr lang="en-IN" dirty="0"/>
              <a:t>allocated to the appropriate heads of account. </a:t>
            </a:r>
            <a:endParaRPr lang="en-IN" dirty="0" smtClean="0"/>
          </a:p>
          <a:p>
            <a:r>
              <a:rPr lang="en-IN" b="1" dirty="0"/>
              <a:t>Audit against Rules and Orders (Audit against regularity</a:t>
            </a:r>
            <a:r>
              <a:rPr lang="en-IN" b="1" dirty="0" smtClean="0"/>
              <a:t>):</a:t>
            </a:r>
            <a:r>
              <a:rPr lang="en-IN" dirty="0"/>
              <a:t> </a:t>
            </a:r>
            <a:r>
              <a:rPr lang="en-IN" dirty="0" smtClean="0"/>
              <a:t>Rules </a:t>
            </a:r>
            <a:r>
              <a:rPr lang="en-IN" dirty="0"/>
              <a:t>&amp; orders</a:t>
            </a:r>
            <a:endParaRPr lang="en-IN" b="1" dirty="0" smtClean="0"/>
          </a:p>
          <a:p>
            <a:r>
              <a:rPr lang="en-IN" dirty="0"/>
              <a:t>(</a:t>
            </a:r>
            <a:r>
              <a:rPr lang="en-IN" dirty="0" err="1"/>
              <a:t>i</a:t>
            </a:r>
            <a:r>
              <a:rPr lang="en-IN" dirty="0" smtClean="0"/>
              <a:t>) </a:t>
            </a:r>
            <a:r>
              <a:rPr lang="en-IN" dirty="0"/>
              <a:t>regulating the powers to incur and sanction expenditure &amp;</a:t>
            </a:r>
            <a:r>
              <a:rPr lang="en-IN" dirty="0" smtClean="0"/>
              <a:t> </a:t>
            </a:r>
            <a:r>
              <a:rPr lang="en-IN" dirty="0"/>
              <a:t>delegation of powers to incur and sanction expenditure </a:t>
            </a:r>
            <a:r>
              <a:rPr lang="en-IN" dirty="0" smtClean="0"/>
              <a:t>from Consolidated, </a:t>
            </a:r>
            <a:r>
              <a:rPr lang="en-IN" dirty="0"/>
              <a:t>Contingency Fund of </a:t>
            </a:r>
            <a:r>
              <a:rPr lang="en-IN" dirty="0" smtClean="0"/>
              <a:t>India/State </a:t>
            </a:r>
            <a:r>
              <a:rPr lang="en-IN" dirty="0"/>
              <a:t>or of a Union Territory having a Legislative Assembly; </a:t>
            </a:r>
          </a:p>
          <a:p>
            <a:r>
              <a:rPr lang="en-IN" dirty="0"/>
              <a:t>(ii</a:t>
            </a:r>
            <a:r>
              <a:rPr lang="en-IN" dirty="0" smtClean="0"/>
              <a:t>) </a:t>
            </a:r>
            <a:r>
              <a:rPr lang="en-IN" dirty="0"/>
              <a:t>dealing with the mode of presentation of claims against Government, withdrawing moneys </a:t>
            </a:r>
            <a:r>
              <a:rPr lang="en-IN" dirty="0" smtClean="0"/>
              <a:t>from Consolidated/Contingency </a:t>
            </a:r>
            <a:r>
              <a:rPr lang="en-IN" dirty="0"/>
              <a:t>Funds and Public Accounts </a:t>
            </a:r>
            <a:r>
              <a:rPr lang="en-IN" dirty="0" smtClean="0"/>
              <a:t>and general </a:t>
            </a:r>
            <a:r>
              <a:rPr lang="en-IN" dirty="0"/>
              <a:t>financial </a:t>
            </a:r>
            <a:r>
              <a:rPr lang="en-IN" dirty="0" smtClean="0"/>
              <a:t>rules followed by Govt.</a:t>
            </a:r>
            <a:endParaRPr lang="en-IN" dirty="0"/>
          </a:p>
          <a:p>
            <a:r>
              <a:rPr lang="en-IN" dirty="0"/>
              <a:t>(iii) </a:t>
            </a:r>
            <a:r>
              <a:rPr lang="en-IN" dirty="0" smtClean="0"/>
              <a:t>regulating </a:t>
            </a:r>
            <a:r>
              <a:rPr lang="en-IN" dirty="0"/>
              <a:t>the conditions of </a:t>
            </a:r>
            <a:r>
              <a:rPr lang="en-IN" dirty="0" smtClean="0"/>
              <a:t>service, </a:t>
            </a:r>
            <a:r>
              <a:rPr lang="en-IN" dirty="0"/>
              <a:t>pay &amp;</a:t>
            </a:r>
            <a:r>
              <a:rPr lang="en-IN" dirty="0" smtClean="0"/>
              <a:t> </a:t>
            </a:r>
            <a:r>
              <a:rPr lang="en-IN" dirty="0"/>
              <a:t>allowances and pensions of Government servants</a:t>
            </a:r>
            <a:r>
              <a:rPr lang="en-IN" dirty="0" smtClean="0"/>
              <a:t>.</a:t>
            </a:r>
          </a:p>
          <a:p>
            <a:r>
              <a:rPr lang="en-IN" dirty="0" smtClean="0"/>
              <a:t>Above are consistence with Constitutional provision, requirement of C&amp;AG, not conflicting rules/orders framed by higher authority &amp; not separately approved by the authority vested with power to frame them</a:t>
            </a:r>
            <a:endParaRPr lang="en-IN" dirty="0"/>
          </a:p>
          <a:p>
            <a:endParaRPr lang="en-IN" b="1" dirty="0" smtClean="0"/>
          </a:p>
          <a:p>
            <a:endParaRPr lang="en-IN" b="1" dirty="0"/>
          </a:p>
        </p:txBody>
      </p:sp>
    </p:spTree>
    <p:extLst>
      <p:ext uri="{BB962C8B-B14F-4D97-AF65-F5344CB8AC3E}">
        <p14:creationId xmlns:p14="http://schemas.microsoft.com/office/powerpoint/2010/main" val="165176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26030" y="1099848"/>
            <a:ext cx="8077199" cy="4247317"/>
          </a:xfrm>
          <a:prstGeom prst="rect">
            <a:avLst/>
          </a:prstGeom>
        </p:spPr>
        <p:txBody>
          <a:bodyPr wrap="square">
            <a:spAutoFit/>
          </a:bodyPr>
          <a:lstStyle/>
          <a:p>
            <a:r>
              <a:rPr lang="en-IN" b="1" dirty="0">
                <a:solidFill>
                  <a:srgbClr val="000000"/>
                </a:solidFill>
                <a:latin typeface="Times New Roman" panose="02020603050405020304" pitchFamily="18" charset="0"/>
              </a:rPr>
              <a:t>Audit against Propriety </a:t>
            </a:r>
            <a:r>
              <a:rPr lang="en-IN" b="1" dirty="0" smtClean="0">
                <a:solidFill>
                  <a:srgbClr val="000000"/>
                </a:solidFill>
                <a:latin typeface="Times New Roman" panose="02020603050405020304" pitchFamily="18" charset="0"/>
              </a:rPr>
              <a:t>:</a:t>
            </a:r>
          </a:p>
          <a:p>
            <a:r>
              <a:rPr lang="en-IN" dirty="0"/>
              <a:t>The expenditure should not </a:t>
            </a:r>
            <a:r>
              <a:rPr lang="en-IN" i="1" dirty="0"/>
              <a:t>prima facie </a:t>
            </a:r>
            <a:r>
              <a:rPr lang="en-IN" dirty="0"/>
              <a:t>be more than what the occasion demands. Every public officer is expected to exercise the same vigilance in respect of expenditure incurred from public moneys as a person of ordinary prudence would exercise in respect of expenditure of his own money. </a:t>
            </a:r>
          </a:p>
          <a:p>
            <a:r>
              <a:rPr lang="en-IN" dirty="0"/>
              <a:t>(ii) No authority should exercise its powers of sanctioning expenditure to pass an order that will be, directly or indirectly, to its own advantage. </a:t>
            </a:r>
          </a:p>
          <a:p>
            <a:r>
              <a:rPr lang="en-IN" dirty="0"/>
              <a:t>(iii) Public moneys should not be utilised for the benefit of a particular individual or section of the community unless: </a:t>
            </a:r>
            <a:r>
              <a:rPr lang="en-IN" dirty="0" smtClean="0"/>
              <a:t>(</a:t>
            </a:r>
            <a:r>
              <a:rPr lang="en-IN" dirty="0"/>
              <a:t>a) the expenditure involved is insignificant; or </a:t>
            </a:r>
            <a:r>
              <a:rPr lang="en-IN" dirty="0" smtClean="0"/>
              <a:t>(</a:t>
            </a:r>
            <a:r>
              <a:rPr lang="en-IN" dirty="0"/>
              <a:t>b) a claim for the amount could be enforced in a court of </a:t>
            </a:r>
            <a:r>
              <a:rPr lang="en-IN" dirty="0" smtClean="0"/>
              <a:t>law; or (c</a:t>
            </a:r>
            <a:r>
              <a:rPr lang="en-IN" dirty="0"/>
              <a:t>) the expenditure is in pursuance of a recognised policy or custom. </a:t>
            </a:r>
          </a:p>
          <a:p>
            <a:r>
              <a:rPr lang="en-IN" dirty="0"/>
              <a:t>(iv) the amount of allowances, such as travelling allowances granted to meet expenditure of a particular type, should be so regulated that the allowances are not, on the whole, sources of profit to the recipients. </a:t>
            </a:r>
            <a:endParaRPr lang="en-IN" b="1" dirty="0" smtClean="0">
              <a:solidFill>
                <a:srgbClr val="000000"/>
              </a:solidFill>
              <a:latin typeface="Times New Roman" panose="02020603050405020304" pitchFamily="18" charset="0"/>
            </a:endParaRPr>
          </a:p>
          <a:p>
            <a:endParaRPr lang="en-IN" dirty="0"/>
          </a:p>
        </p:txBody>
      </p:sp>
    </p:spTree>
    <p:extLst>
      <p:ext uri="{BB962C8B-B14F-4D97-AF65-F5344CB8AC3E}">
        <p14:creationId xmlns:p14="http://schemas.microsoft.com/office/powerpoint/2010/main" val="4092101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6913" y="990600"/>
            <a:ext cx="8893629" cy="3970318"/>
          </a:xfrm>
          <a:prstGeom prst="rect">
            <a:avLst/>
          </a:prstGeom>
        </p:spPr>
        <p:txBody>
          <a:bodyPr wrap="square">
            <a:spAutoFit/>
          </a:bodyPr>
          <a:lstStyle/>
          <a:p>
            <a:pPr marR="0"/>
            <a:r>
              <a:rPr lang="en-IN" b="1" dirty="0" err="1" smtClean="0">
                <a:solidFill>
                  <a:srgbClr val="000000"/>
                </a:solidFill>
                <a:latin typeface="Times New Roman" panose="02020603050405020304" pitchFamily="18" charset="0"/>
              </a:rPr>
              <a:t>Ch</a:t>
            </a:r>
            <a:r>
              <a:rPr lang="en-IN" b="1" dirty="0" smtClean="0">
                <a:solidFill>
                  <a:srgbClr val="000000"/>
                </a:solidFill>
                <a:latin typeface="Times New Roman" panose="02020603050405020304" pitchFamily="18" charset="0"/>
              </a:rPr>
              <a:t>–3 Audit </a:t>
            </a:r>
            <a:r>
              <a:rPr lang="en-IN" b="1" dirty="0">
                <a:solidFill>
                  <a:srgbClr val="000000"/>
                </a:solidFill>
                <a:latin typeface="Times New Roman" panose="02020603050405020304" pitchFamily="18" charset="0"/>
              </a:rPr>
              <a:t>of Receipts </a:t>
            </a:r>
            <a:r>
              <a:rPr lang="en-IN" dirty="0" smtClean="0">
                <a:solidFill>
                  <a:srgbClr val="000000"/>
                </a:solidFill>
                <a:latin typeface="Times New Roman" panose="02020603050405020304" pitchFamily="18" charset="0"/>
              </a:rPr>
              <a:t>(Sec 16) </a:t>
            </a:r>
            <a:endParaRPr lang="en-IN" dirty="0">
              <a:solidFill>
                <a:srgbClr val="000000"/>
              </a:solidFill>
              <a:latin typeface="Times New Roman" panose="02020603050405020304" pitchFamily="18" charset="0"/>
            </a:endParaRPr>
          </a:p>
          <a:p>
            <a:r>
              <a:rPr lang="en-IN" b="1" dirty="0"/>
              <a:t>Audit Objectives and Scope </a:t>
            </a:r>
            <a:endParaRPr lang="en-IN" dirty="0"/>
          </a:p>
          <a:p>
            <a:r>
              <a:rPr lang="en-IN" dirty="0" smtClean="0"/>
              <a:t>(1) Audit </a:t>
            </a:r>
            <a:r>
              <a:rPr lang="en-IN" dirty="0"/>
              <a:t>of all tax and non-tax receipts of the Central and the State Governments and Union Territories. </a:t>
            </a:r>
            <a:r>
              <a:rPr lang="en-IN" dirty="0" smtClean="0"/>
              <a:t> </a:t>
            </a:r>
            <a:r>
              <a:rPr lang="en-IN" dirty="0"/>
              <a:t>T</a:t>
            </a:r>
            <a:r>
              <a:rPr lang="en-IN" dirty="0" smtClean="0"/>
              <a:t>o </a:t>
            </a:r>
            <a:r>
              <a:rPr lang="en-IN" dirty="0"/>
              <a:t>secure an effective check on the assessment, collection and proper allocation of revenues and </a:t>
            </a:r>
            <a:r>
              <a:rPr lang="en-IN" dirty="0" smtClean="0"/>
              <a:t> </a:t>
            </a:r>
            <a:r>
              <a:rPr lang="en-IN" dirty="0"/>
              <a:t>such examination of the accounts as </a:t>
            </a:r>
            <a:r>
              <a:rPr lang="en-IN" dirty="0" smtClean="0"/>
              <a:t>he (C&amp;AG) </a:t>
            </a:r>
            <a:r>
              <a:rPr lang="en-IN" dirty="0"/>
              <a:t>thinks fit and report </a:t>
            </a:r>
            <a:r>
              <a:rPr lang="en-IN" dirty="0" err="1" smtClean="0"/>
              <a:t>therin</a:t>
            </a:r>
            <a:r>
              <a:rPr lang="en-IN" dirty="0" smtClean="0"/>
              <a:t> </a:t>
            </a:r>
            <a:endParaRPr lang="en-IN" dirty="0"/>
          </a:p>
          <a:p>
            <a:r>
              <a:rPr lang="en-IN" dirty="0" smtClean="0"/>
              <a:t>(2) </a:t>
            </a:r>
            <a:r>
              <a:rPr lang="en-IN" dirty="0"/>
              <a:t>The Audit Department should not in any way substitute itself for the revenue authorities in the performance of statutory duties. However, Audit should satisfy itself that the requirements of legality and regularity are observed in individual assessments and in general that the departmental machinery is sufficiently safeguarded against error and fraud and that so far as can be judged, the procedures are calculated to give effect to the requirements of law. </a:t>
            </a:r>
          </a:p>
          <a:p>
            <a:r>
              <a:rPr lang="en-IN" dirty="0" smtClean="0"/>
              <a:t>(3) </a:t>
            </a:r>
            <a:r>
              <a:rPr lang="en-IN" dirty="0"/>
              <a:t>It is not the duty of Audit to review a judicial decision </a:t>
            </a:r>
            <a:r>
              <a:rPr lang="en-IN" dirty="0" smtClean="0"/>
              <a:t>or </a:t>
            </a:r>
            <a:r>
              <a:rPr lang="en-IN" dirty="0"/>
              <a:t>judgment </a:t>
            </a:r>
            <a:r>
              <a:rPr lang="en-IN" dirty="0" smtClean="0"/>
              <a:t> </a:t>
            </a:r>
            <a:r>
              <a:rPr lang="en-IN" dirty="0"/>
              <a:t>purely falling in their discretion. </a:t>
            </a:r>
            <a:r>
              <a:rPr lang="en-IN" dirty="0" smtClean="0"/>
              <a:t> </a:t>
            </a:r>
            <a:endParaRPr lang="en-IN" dirty="0"/>
          </a:p>
          <a:p>
            <a:r>
              <a:rPr lang="en-IN" dirty="0" smtClean="0"/>
              <a:t>(4) </a:t>
            </a:r>
            <a:r>
              <a:rPr lang="en-IN" dirty="0"/>
              <a:t>Any obvious errors in assessment, computation, etc. can be pointed out in </a:t>
            </a:r>
            <a:r>
              <a:rPr lang="en-IN" dirty="0" smtClean="0"/>
              <a:t>audit</a:t>
            </a:r>
            <a:endParaRPr lang="en-IN" dirty="0"/>
          </a:p>
        </p:txBody>
      </p:sp>
    </p:spTree>
    <p:extLst>
      <p:ext uri="{BB962C8B-B14F-4D97-AF65-F5344CB8AC3E}">
        <p14:creationId xmlns:p14="http://schemas.microsoft.com/office/powerpoint/2010/main" val="3254610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2229" y="674914"/>
            <a:ext cx="7641771" cy="2308324"/>
          </a:xfrm>
          <a:prstGeom prst="rect">
            <a:avLst/>
          </a:prstGeom>
        </p:spPr>
        <p:txBody>
          <a:bodyPr wrap="square">
            <a:spAutoFit/>
          </a:bodyPr>
          <a:lstStyle/>
          <a:p>
            <a:pPr marR="0" algn="just"/>
            <a:r>
              <a:rPr lang="en-IN" b="1" dirty="0">
                <a:solidFill>
                  <a:srgbClr val="000000"/>
                </a:solidFill>
                <a:latin typeface="Times New Roman" panose="02020603050405020304" pitchFamily="18" charset="0"/>
              </a:rPr>
              <a:t>Audit of internal controls </a:t>
            </a:r>
            <a:r>
              <a:rPr lang="en-IN" b="1" dirty="0" smtClean="0">
                <a:solidFill>
                  <a:srgbClr val="000000"/>
                </a:solidFill>
                <a:latin typeface="Times New Roman" panose="02020603050405020304" pitchFamily="18" charset="0"/>
              </a:rPr>
              <a:t>in r/o Receipt Audit</a:t>
            </a:r>
            <a:endParaRPr lang="en-IN" dirty="0">
              <a:solidFill>
                <a:srgbClr val="000000"/>
              </a:solidFill>
              <a:latin typeface="Times New Roman" panose="02020603050405020304" pitchFamily="18" charset="0"/>
            </a:endParaRPr>
          </a:p>
          <a:p>
            <a:pPr marR="0" algn="just"/>
            <a:r>
              <a:rPr lang="en-IN" dirty="0">
                <a:solidFill>
                  <a:srgbClr val="000000"/>
                </a:solidFill>
                <a:latin typeface="Times New Roman" panose="02020603050405020304" pitchFamily="18" charset="0"/>
              </a:rPr>
              <a:t>2.3.12 Ordinarily, Audit will see that the internal procedures adequately secure correct and regular accounting of demands, collections and refunds, that no amounts due to Government remain outstanding in its books without sufficient reason and that the claims are pursued with due diligence and are not abandoned or reduced except with adequate justification and with proper </a:t>
            </a:r>
            <a:r>
              <a:rPr lang="en-IN" dirty="0" smtClean="0">
                <a:solidFill>
                  <a:srgbClr val="000000"/>
                </a:solidFill>
                <a:latin typeface="Times New Roman" panose="02020603050405020304" pitchFamily="18" charset="0"/>
              </a:rPr>
              <a:t>authority. To sum up:</a:t>
            </a:r>
          </a:p>
          <a:p>
            <a:pPr marR="0" algn="just"/>
            <a:r>
              <a:rPr lang="en-IN" dirty="0" smtClean="0">
                <a:solidFill>
                  <a:srgbClr val="000000"/>
                </a:solidFill>
                <a:latin typeface="Times New Roman" panose="02020603050405020304" pitchFamily="18" charset="0"/>
              </a:rPr>
              <a:t> </a:t>
            </a:r>
            <a:endParaRPr lang="en-IN" dirty="0"/>
          </a:p>
        </p:txBody>
      </p:sp>
    </p:spTree>
    <p:extLst>
      <p:ext uri="{BB962C8B-B14F-4D97-AF65-F5344CB8AC3E}">
        <p14:creationId xmlns:p14="http://schemas.microsoft.com/office/powerpoint/2010/main" val="35582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4143" y="1436147"/>
            <a:ext cx="9111343" cy="5078313"/>
          </a:xfrm>
          <a:prstGeom prst="rect">
            <a:avLst/>
          </a:prstGeom>
        </p:spPr>
        <p:txBody>
          <a:bodyPr wrap="square">
            <a:spAutoFit/>
          </a:bodyPr>
          <a:lstStyle/>
          <a:p>
            <a:pPr marR="0" algn="just"/>
            <a:r>
              <a:rPr lang="en-IN" dirty="0">
                <a:solidFill>
                  <a:srgbClr val="000000"/>
                </a:solidFill>
                <a:latin typeface="Times New Roman" panose="02020603050405020304" pitchFamily="18" charset="0"/>
              </a:rPr>
              <a:t>(</a:t>
            </a:r>
            <a:r>
              <a:rPr lang="en-IN" dirty="0" err="1">
                <a:solidFill>
                  <a:srgbClr val="000000"/>
                </a:solidFill>
                <a:latin typeface="Times New Roman" panose="02020603050405020304" pitchFamily="18" charset="0"/>
              </a:rPr>
              <a:t>i</a:t>
            </a:r>
            <a:r>
              <a:rPr lang="en-IN" dirty="0">
                <a:solidFill>
                  <a:srgbClr val="000000"/>
                </a:solidFill>
                <a:latin typeface="Times New Roman" panose="02020603050405020304" pitchFamily="18" charset="0"/>
              </a:rPr>
              <a:t>) the collection and utilisation of data necessary for the computation of the demand or refund under law; </a:t>
            </a:r>
            <a:r>
              <a:rPr lang="en-IN" dirty="0" smtClean="0">
                <a:solidFill>
                  <a:srgbClr val="000000"/>
                </a:solidFill>
                <a:latin typeface="Times New Roman" panose="02020603050405020304" pitchFamily="18" charset="0"/>
              </a:rPr>
              <a:t>(</a:t>
            </a:r>
            <a:r>
              <a:rPr lang="en-IN" dirty="0">
                <a:solidFill>
                  <a:srgbClr val="000000"/>
                </a:solidFill>
                <a:latin typeface="Times New Roman" panose="02020603050405020304" pitchFamily="18" charset="0"/>
              </a:rPr>
              <a:t>ii) that the computation and realisation of various taxes, fees, rents, royalty, etc. </a:t>
            </a:r>
            <a:r>
              <a:rPr lang="en-IN" dirty="0" smtClean="0">
                <a:solidFill>
                  <a:srgbClr val="000000"/>
                </a:solidFill>
                <a:latin typeface="Times New Roman" panose="02020603050405020304" pitchFamily="18" charset="0"/>
              </a:rPr>
              <a:t>as per </a:t>
            </a:r>
            <a:r>
              <a:rPr lang="en-IN" dirty="0">
                <a:solidFill>
                  <a:srgbClr val="000000"/>
                </a:solidFill>
                <a:latin typeface="Times New Roman" panose="02020603050405020304" pitchFamily="18" charset="0"/>
              </a:rPr>
              <a:t>applicable tax laws; </a:t>
            </a:r>
            <a:r>
              <a:rPr lang="en-IN" dirty="0" smtClean="0">
                <a:solidFill>
                  <a:srgbClr val="000000"/>
                </a:solidFill>
                <a:latin typeface="Times New Roman" panose="02020603050405020304" pitchFamily="18" charset="0"/>
              </a:rPr>
              <a:t>(</a:t>
            </a:r>
            <a:r>
              <a:rPr lang="en-IN" dirty="0">
                <a:solidFill>
                  <a:srgbClr val="000000"/>
                </a:solidFill>
                <a:latin typeface="Times New Roman" panose="02020603050405020304" pitchFamily="18" charset="0"/>
              </a:rPr>
              <a:t>iii) the prompt raising of demands on tax payers in the manner required by law; </a:t>
            </a:r>
            <a:r>
              <a:rPr lang="en-IN" dirty="0" smtClean="0">
                <a:solidFill>
                  <a:srgbClr val="000000"/>
                </a:solidFill>
                <a:latin typeface="Times New Roman" panose="02020603050405020304" pitchFamily="18" charset="0"/>
              </a:rPr>
              <a:t>(</a:t>
            </a:r>
            <a:r>
              <a:rPr lang="en-IN" dirty="0">
                <a:solidFill>
                  <a:srgbClr val="000000"/>
                </a:solidFill>
                <a:latin typeface="Times New Roman" panose="02020603050405020304" pitchFamily="18" charset="0"/>
              </a:rPr>
              <a:t>iv) the regular accounting of demands, collections and refunds; </a:t>
            </a:r>
            <a:endParaRPr lang="en-IN" dirty="0" smtClean="0">
              <a:solidFill>
                <a:srgbClr val="000000"/>
              </a:solidFill>
              <a:latin typeface="Times New Roman" panose="02020603050405020304" pitchFamily="18" charset="0"/>
            </a:endParaRPr>
          </a:p>
          <a:p>
            <a:pPr marR="0" algn="just"/>
            <a:r>
              <a:rPr lang="en-IN" dirty="0" smtClean="0">
                <a:solidFill>
                  <a:srgbClr val="000000"/>
                </a:solidFill>
                <a:latin typeface="Times New Roman" panose="02020603050405020304" pitchFamily="18" charset="0"/>
              </a:rPr>
              <a:t>(</a:t>
            </a:r>
            <a:r>
              <a:rPr lang="en-IN" dirty="0">
                <a:solidFill>
                  <a:srgbClr val="000000"/>
                </a:solidFill>
                <a:latin typeface="Times New Roman" panose="02020603050405020304" pitchFamily="18" charset="0"/>
              </a:rPr>
              <a:t>v) the correct accounting and allocation of collections and their credit to the Consolidated Fund; </a:t>
            </a:r>
            <a:r>
              <a:rPr lang="en-IN" dirty="0" smtClean="0">
                <a:solidFill>
                  <a:srgbClr val="000000"/>
                </a:solidFill>
                <a:latin typeface="Times New Roman" panose="02020603050405020304" pitchFamily="18" charset="0"/>
              </a:rPr>
              <a:t>(</a:t>
            </a:r>
            <a:r>
              <a:rPr lang="en-IN" dirty="0">
                <a:solidFill>
                  <a:srgbClr val="000000"/>
                </a:solidFill>
                <a:latin typeface="Times New Roman" panose="02020603050405020304" pitchFamily="18" charset="0"/>
              </a:rPr>
              <a:t>vi) that the relevant and requisite records are being maintained properly; </a:t>
            </a:r>
            <a:r>
              <a:rPr lang="en-IN" dirty="0" smtClean="0">
                <a:solidFill>
                  <a:srgbClr val="000000"/>
                </a:solidFill>
                <a:latin typeface="Times New Roman" panose="02020603050405020304" pitchFamily="18" charset="0"/>
              </a:rPr>
              <a:t>(</a:t>
            </a:r>
            <a:r>
              <a:rPr lang="en-IN" dirty="0">
                <a:solidFill>
                  <a:srgbClr val="000000"/>
                </a:solidFill>
                <a:latin typeface="Times New Roman" panose="02020603050405020304" pitchFamily="18" charset="0"/>
              </a:rPr>
              <a:t>vii) that proper arrangements are in place to safeguard against negligence or omission to levy or collect taxes or to authorise refunds; </a:t>
            </a:r>
            <a:r>
              <a:rPr lang="en-IN" dirty="0" smtClean="0">
                <a:solidFill>
                  <a:srgbClr val="000000"/>
                </a:solidFill>
                <a:latin typeface="Times New Roman" panose="02020603050405020304" pitchFamily="18" charset="0"/>
              </a:rPr>
              <a:t>(</a:t>
            </a:r>
            <a:r>
              <a:rPr lang="en-IN" dirty="0">
                <a:solidFill>
                  <a:srgbClr val="000000"/>
                </a:solidFill>
                <a:latin typeface="Times New Roman" panose="02020603050405020304" pitchFamily="18" charset="0"/>
              </a:rPr>
              <a:t>viii) that adequate control and monitoring mechanisms have been devised to prevent loss or leakage of revenue</a:t>
            </a:r>
            <a:r>
              <a:rPr lang="en-IN">
                <a:solidFill>
                  <a:srgbClr val="000000"/>
                </a:solidFill>
                <a:latin typeface="Times New Roman" panose="02020603050405020304" pitchFamily="18" charset="0"/>
              </a:rPr>
              <a:t>; </a:t>
            </a:r>
            <a:r>
              <a:rPr lang="en-IN" smtClean="0">
                <a:solidFill>
                  <a:srgbClr val="000000"/>
                </a:solidFill>
                <a:latin typeface="Times New Roman" panose="02020603050405020304" pitchFamily="18" charset="0"/>
              </a:rPr>
              <a:t>(</a:t>
            </a:r>
            <a:r>
              <a:rPr lang="en-IN" dirty="0">
                <a:solidFill>
                  <a:srgbClr val="000000"/>
                </a:solidFill>
                <a:latin typeface="Times New Roman" panose="02020603050405020304" pitchFamily="18" charset="0"/>
              </a:rPr>
              <a:t>ix) that there has not been any loss or leakage of revenue on account of lacunae or loopholes in the rules framed for the purpose or on account of avoidable delays in the issue of the necessary notifications and orders</a:t>
            </a:r>
            <a:r>
              <a:rPr lang="en-IN">
                <a:solidFill>
                  <a:srgbClr val="000000"/>
                </a:solidFill>
                <a:latin typeface="Times New Roman" panose="02020603050405020304" pitchFamily="18" charset="0"/>
              </a:rPr>
              <a:t>; </a:t>
            </a:r>
            <a:r>
              <a:rPr lang="en-IN" smtClean="0">
                <a:solidFill>
                  <a:srgbClr val="000000"/>
                </a:solidFill>
                <a:latin typeface="Times New Roman" panose="02020603050405020304" pitchFamily="18" charset="0"/>
              </a:rPr>
              <a:t>(</a:t>
            </a:r>
            <a:r>
              <a:rPr lang="en-IN" dirty="0">
                <a:solidFill>
                  <a:srgbClr val="000000"/>
                </a:solidFill>
                <a:latin typeface="Times New Roman" panose="02020603050405020304" pitchFamily="18" charset="0"/>
              </a:rPr>
              <a:t>x) that the machinery for detection of cases of evasion is adequate; </a:t>
            </a:r>
            <a:r>
              <a:rPr lang="en-IN" dirty="0" smtClean="0">
                <a:solidFill>
                  <a:srgbClr val="000000"/>
                </a:solidFill>
                <a:latin typeface="Times New Roman" panose="02020603050405020304" pitchFamily="18" charset="0"/>
              </a:rPr>
              <a:t>(</a:t>
            </a:r>
            <a:r>
              <a:rPr lang="en-IN" dirty="0">
                <a:solidFill>
                  <a:srgbClr val="000000"/>
                </a:solidFill>
                <a:latin typeface="Times New Roman" panose="02020603050405020304" pitchFamily="18" charset="0"/>
              </a:rPr>
              <a:t>xi) that double refunds, fraudulent or forged refund orders or other losses of revenue through fraud, default or errors are promptly brought to light and investigated; </a:t>
            </a:r>
            <a:r>
              <a:rPr lang="en-IN" dirty="0" smtClean="0">
                <a:solidFill>
                  <a:srgbClr val="000000"/>
                </a:solidFill>
                <a:latin typeface="Times New Roman" panose="02020603050405020304" pitchFamily="18" charset="0"/>
              </a:rPr>
              <a:t>(</a:t>
            </a:r>
            <a:r>
              <a:rPr lang="en-IN" dirty="0">
                <a:solidFill>
                  <a:srgbClr val="000000"/>
                </a:solidFill>
                <a:latin typeface="Times New Roman" panose="02020603050405020304" pitchFamily="18" charset="0"/>
              </a:rPr>
              <a:t>xii) that claims of tax payers are pursued with due diligence and are not abandoned or reduced except with adequate justification and proper authority; </a:t>
            </a:r>
            <a:r>
              <a:rPr lang="en-IN" dirty="0" smtClean="0">
                <a:solidFill>
                  <a:srgbClr val="000000"/>
                </a:solidFill>
                <a:latin typeface="Times New Roman" panose="02020603050405020304" pitchFamily="18" charset="0"/>
              </a:rPr>
              <a:t>(</a:t>
            </a:r>
            <a:r>
              <a:rPr lang="en-IN" dirty="0">
                <a:solidFill>
                  <a:srgbClr val="000000"/>
                </a:solidFill>
                <a:latin typeface="Times New Roman" panose="02020603050405020304" pitchFamily="18" charset="0"/>
              </a:rPr>
              <a:t>xiii) that cases pending in courts of law or before appellate authorities have been pursued adequately and appeals, wherever justified or considered necessary, have been filed within the period of limitation; and </a:t>
            </a:r>
          </a:p>
          <a:p>
            <a:pPr marR="0" algn="just"/>
            <a:r>
              <a:rPr lang="en-IN" dirty="0">
                <a:solidFill>
                  <a:srgbClr val="000000"/>
                </a:solidFill>
                <a:latin typeface="Times New Roman" panose="02020603050405020304" pitchFamily="18" charset="0"/>
              </a:rPr>
              <a:t>(xiv) that the estimates of revenue have been realized at the end of the financial year. </a:t>
            </a:r>
            <a:endParaRPr lang="en-IN" dirty="0"/>
          </a:p>
        </p:txBody>
      </p:sp>
    </p:spTree>
    <p:extLst>
      <p:ext uri="{BB962C8B-B14F-4D97-AF65-F5344CB8AC3E}">
        <p14:creationId xmlns:p14="http://schemas.microsoft.com/office/powerpoint/2010/main" val="1591940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789</TotalTime>
  <Words>5381</Words>
  <Application>Microsoft Office PowerPoint</Application>
  <PresentationFormat>Widescreen</PresentationFormat>
  <Paragraphs>267</Paragraphs>
  <Slides>42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Arial Black</vt:lpstr>
      <vt:lpstr>Calibri</vt:lpstr>
      <vt:lpstr>Calibri Light</vt:lpstr>
      <vt:lpstr>Narkisim</vt:lpstr>
      <vt:lpstr>Tahoma</vt:lpstr>
      <vt:lpstr>Times New Roman</vt:lpstr>
      <vt:lpstr>Office Theme</vt:lpstr>
      <vt:lpstr>Authority and functions of the Comptroller and Auditor General of India are mandated under the provisions of Articles 149 to 151 of the Constitution of India.  Parliament passed  legislation: Comptroller and Auditor General’s (Duties, Powers and Conditions of Service) Act, in 1971 and came into force w.e.f 15th December 1971.  </vt:lpstr>
      <vt:lpstr>MSO (Audit) : Seven Sections and 44 Chapters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Authority and functions of the Comptroller and Auditor General of India are mandated under the provisions of Articles 149 to 151 of the Constitution of India.  Parliament passed  legislation: Comptroller and Auditor General’s (Duties, Powers and Conditions of Service) Act, in 1971 and came into force w.e.f 15th December 1971.  </dc:title>
  <dc:creator>SAO_IC4</dc:creator>
  <cp:lastModifiedBy>SAO_IC4</cp:lastModifiedBy>
  <cp:revision>96</cp:revision>
  <dcterms:created xsi:type="dcterms:W3CDTF">2018-06-27T06:51:29Z</dcterms:created>
  <dcterms:modified xsi:type="dcterms:W3CDTF">2018-06-28T12:59:39Z</dcterms:modified>
</cp:coreProperties>
</file>