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9"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6" autoAdjust="0"/>
    <p:restoredTop sz="86355" autoAdjust="0"/>
  </p:normalViewPr>
  <p:slideViewPr>
    <p:cSldViewPr>
      <p:cViewPr varScale="1">
        <p:scale>
          <a:sx n="60" d="100"/>
          <a:sy n="60" d="100"/>
        </p:scale>
        <p:origin x="-14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1T20:38:56.552" idx="1">
    <p:pos x="10" y="10"/>
    <p:text/>
  </p:cm>
  <p:cm authorId="0" dt="2017-11-11T20:38:56.662" idx="2">
    <p:pos x="106" y="106"/>
    <p:text/>
  </p:cm>
  <p:cm authorId="0" dt="2017-11-11T20:38:58.440" idx="3">
    <p:pos x="168" y="151"/>
    <p:text/>
  </p:cm>
  <p:cm authorId="0" dt="2017-11-11T20:38:58.518" idx="4">
    <p:pos x="298" y="298"/>
    <p:text/>
  </p:cm>
  <p:cm authorId="0" dt="2017-11-11T20:38:59.220" idx="5">
    <p:pos x="394" y="394"/>
    <p:text/>
  </p:cm>
  <p:cm authorId="0" dt="2017-11-11T20:38:59.251" idx="6">
    <p:pos x="490" y="490"/>
    <p:text/>
  </p:cm>
  <p:cm authorId="0" dt="2017-11-11T20:38:59.282" idx="7">
    <p:pos x="586" y="586"/>
    <p:text/>
  </p:cm>
  <p:cm authorId="0" dt="2017-11-11T20:38:59.766" idx="8">
    <p:pos x="682" y="682"/>
    <p:text/>
  </p:cm>
  <p:cm authorId="0" dt="2017-11-11T20:38:59.782" idx="9">
    <p:pos x="778" y="778"/>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5336F-9B38-4B83-AE28-D4C62BB9C290}" type="datetimeFigureOut">
              <a:rPr lang="en-US" smtClean="0"/>
              <a:pPr/>
              <a:t>11/21/2017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AC156-40A2-4106-8F68-BBC7B5FBA3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CAC156-40A2-4106-8F68-BBC7B5FBA30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CAC156-40A2-4106-8F68-BBC7B5FBA30A}"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 &amp; </a:t>
            </a:r>
            <a:endParaRPr lang="en-US" dirty="0"/>
          </a:p>
        </p:txBody>
      </p:sp>
      <p:sp>
        <p:nvSpPr>
          <p:cNvPr id="4" name="Slide Number Placeholder 3"/>
          <p:cNvSpPr>
            <a:spLocks noGrp="1"/>
          </p:cNvSpPr>
          <p:nvPr>
            <p:ph type="sldNum" sz="quarter" idx="10"/>
          </p:nvPr>
        </p:nvSpPr>
        <p:spPr/>
        <p:txBody>
          <a:bodyPr/>
          <a:lstStyle/>
          <a:p>
            <a:fld id="{69CAC156-40A2-4106-8F68-BBC7B5FBA30A}"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11/21/2017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en-US" dirty="0" smtClean="0"/>
              <a:t>Examination of system of detection &amp; prevention of fraud &amp; corruption </a:t>
            </a:r>
            <a:r>
              <a:rPr lang="en-US" dirty="0" err="1" smtClean="0"/>
              <a:t>vis</a:t>
            </a:r>
            <a:r>
              <a:rPr lang="en-US" dirty="0" smtClean="0"/>
              <a:t>-a-</a:t>
            </a:r>
            <a:r>
              <a:rPr lang="en-US" dirty="0" err="1" smtClean="0"/>
              <a:t>vis</a:t>
            </a:r>
            <a:r>
              <a:rPr lang="en-US" dirty="0" smtClean="0"/>
              <a:t> inter-relation. Red Flag. </a:t>
            </a:r>
            <a:endParaRPr lang="en-US" dirty="0"/>
          </a:p>
        </p:txBody>
      </p:sp>
      <p:sp>
        <p:nvSpPr>
          <p:cNvPr id="2" name="Title 1"/>
          <p:cNvSpPr>
            <a:spLocks noGrp="1"/>
          </p:cNvSpPr>
          <p:nvPr>
            <p:ph type="ctrTitle"/>
          </p:nvPr>
        </p:nvSpPr>
        <p:spPr/>
        <p:txBody>
          <a:bodyPr>
            <a:normAutofit/>
          </a:bodyPr>
          <a:lstStyle/>
          <a:p>
            <a:r>
              <a:rPr lang="en-US" sz="2800" dirty="0" smtClean="0"/>
              <a:t>CAG’s Standing Order 2006</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b="1" dirty="0" smtClean="0"/>
              <a:t>33(6)</a:t>
            </a:r>
            <a:r>
              <a:rPr lang="en-US" dirty="0" smtClean="0"/>
              <a:t>: In case of loss due to culpability of Govt. servant the loss should be borne by the Central/State Govt. concerned. Similarly, if loss is made good by person responsible the amount to be deposited to the Central/State Govt. concerned.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33(7): All cases involving loss of Govt., assessment of responsibility for the loss shall be conducted according to the instruction issued by the Ministry of Personnel from time to time (Appendix-1)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Rule 34: Loss of Govt. property due to fire, theft, fraud involving money value above Rs. fifty thousand shall be invariably reported to Police and Police Report to be obtained.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Rule 35: Loss of Govt. property </a:t>
            </a:r>
            <a:r>
              <a:rPr lang="en-US" b="1" dirty="0" smtClean="0"/>
              <a:t>except defalcation related</a:t>
            </a:r>
            <a:r>
              <a:rPr lang="en-US" dirty="0" smtClean="0"/>
              <a:t> to be reported to the higher authorities on usual channel.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Rule 36: After completion of enquiry report to be sent through proper to the Government with copy to Audit and P&amp;AO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Rule 37: Responsibility to be fixed on the person concerned for fraud or defalcation. He should also be held responsible for any fraud of defalcation of other person(s) to the extent contributed by him.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Rule 38: Prompt disposal of </a:t>
            </a:r>
            <a:r>
              <a:rPr lang="en-US" smtClean="0"/>
              <a:t>cases of loss etc.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of defalcation</a:t>
            </a:r>
            <a:endParaRPr lang="en-US" dirty="0"/>
          </a:p>
        </p:txBody>
      </p:sp>
      <p:sp>
        <p:nvSpPr>
          <p:cNvPr id="3" name="Content Placeholder 2"/>
          <p:cNvSpPr>
            <a:spLocks noGrp="1"/>
          </p:cNvSpPr>
          <p:nvPr>
            <p:ph sz="quarter" idx="1"/>
          </p:nvPr>
        </p:nvSpPr>
        <p:spPr/>
        <p:txBody>
          <a:bodyPr/>
          <a:lstStyle/>
          <a:p>
            <a:r>
              <a:rPr lang="en-US" dirty="0" smtClean="0"/>
              <a:t>Audit should refrain from making any judgment regarding existence of any fraud or corruption.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Specific certificate in report</a:t>
            </a:r>
            <a:endParaRPr lang="en-US" dirty="0"/>
          </a:p>
        </p:txBody>
      </p:sp>
      <p:sp>
        <p:nvSpPr>
          <p:cNvPr id="3" name="Content Placeholder 2"/>
          <p:cNvSpPr>
            <a:spLocks noGrp="1"/>
          </p:cNvSpPr>
          <p:nvPr>
            <p:ph sz="quarter" idx="1"/>
          </p:nvPr>
        </p:nvSpPr>
        <p:spPr/>
        <p:txBody>
          <a:bodyPr/>
          <a:lstStyle/>
          <a:p>
            <a:r>
              <a:rPr lang="en-US" dirty="0" smtClean="0"/>
              <a:t>Audit team should provide a certificate of assurance which will include inter-alia examination of issues relating to fraud &amp; corruption.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t>Circumstances indicative of irregularities requiring substantive testing</a:t>
            </a:r>
            <a:br>
              <a:rPr lang="en-US" sz="2000" dirty="0" smtClean="0"/>
            </a:br>
            <a:endParaRPr lang="en-US" sz="2000" dirty="0"/>
          </a:p>
        </p:txBody>
      </p:sp>
      <p:sp>
        <p:nvSpPr>
          <p:cNvPr id="4" name="Footer Placeholder 4"/>
          <p:cNvSpPr>
            <a:spLocks noGrp="1"/>
          </p:cNvSpPr>
          <p:nvPr>
            <p:ph type="ftr" sz="quarter" idx="11"/>
          </p:nvPr>
        </p:nvSpPr>
        <p:spPr>
          <a:xfrm>
            <a:off x="3124200" y="6248400"/>
            <a:ext cx="2895600" cy="457200"/>
          </a:xfrm>
        </p:spPr>
        <p:txBody>
          <a:bodyPr/>
          <a:lstStyle/>
          <a:p>
            <a:r>
              <a:rPr lang="en-US"/>
              <a:t>RTI, Nagpur</a:t>
            </a:r>
          </a:p>
        </p:txBody>
      </p:sp>
      <p:sp>
        <p:nvSpPr>
          <p:cNvPr id="5" name="Slide Number Placeholder 5"/>
          <p:cNvSpPr>
            <a:spLocks noGrp="1"/>
          </p:cNvSpPr>
          <p:nvPr>
            <p:ph type="sldNum" sz="quarter" idx="12"/>
          </p:nvPr>
        </p:nvSpPr>
        <p:spPr>
          <a:xfrm>
            <a:off x="6553200" y="6243638"/>
            <a:ext cx="2133600" cy="457200"/>
          </a:xfrm>
        </p:spPr>
        <p:txBody>
          <a:bodyPr/>
          <a:lstStyle/>
          <a:p>
            <a:fld id="{DCD37788-19A4-4592-B2A5-57C4D8CC88CC}" type="slidenum">
              <a:rPr lang="en-US"/>
              <a:pPr/>
              <a:t>19</a:t>
            </a:fld>
            <a:endParaRPr lang="en-US"/>
          </a:p>
        </p:txBody>
      </p:sp>
      <p:sp>
        <p:nvSpPr>
          <p:cNvPr id="3" name="Content Placeholder 2"/>
          <p:cNvSpPr>
            <a:spLocks noGrp="1"/>
          </p:cNvSpPr>
          <p:nvPr>
            <p:ph sz="quarter" idx="1"/>
          </p:nvPr>
        </p:nvSpPr>
        <p:spPr/>
        <p:txBody>
          <a:bodyPr>
            <a:normAutofit/>
          </a:bodyPr>
          <a:lstStyle/>
          <a:p>
            <a:pPr lvl="0">
              <a:lnSpc>
                <a:spcPct val="90000"/>
              </a:lnSpc>
              <a:spcBef>
                <a:spcPts val="300"/>
              </a:spcBef>
              <a:spcAft>
                <a:spcPts val="100"/>
              </a:spcAft>
              <a:defRPr/>
            </a:pPr>
            <a:r>
              <a:rPr lang="en-US" sz="2800" i="1" dirty="0" smtClean="0"/>
              <a:t>Missing Evidence  </a:t>
            </a:r>
          </a:p>
          <a:p>
            <a:pPr lvl="0">
              <a:lnSpc>
                <a:spcPct val="90000"/>
              </a:lnSpc>
              <a:spcBef>
                <a:spcPts val="300"/>
              </a:spcBef>
              <a:spcAft>
                <a:spcPts val="100"/>
              </a:spcAft>
              <a:defRPr/>
            </a:pPr>
            <a:r>
              <a:rPr lang="en-US" sz="2800" i="1" dirty="0" smtClean="0"/>
              <a:t> Falsified documents</a:t>
            </a:r>
          </a:p>
          <a:p>
            <a:pPr lvl="0">
              <a:lnSpc>
                <a:spcPct val="90000"/>
              </a:lnSpc>
              <a:spcBef>
                <a:spcPts val="300"/>
              </a:spcBef>
              <a:spcAft>
                <a:spcPts val="100"/>
              </a:spcAft>
              <a:defRPr/>
            </a:pPr>
            <a:r>
              <a:rPr lang="en-US" sz="2800" i="1" dirty="0" smtClean="0"/>
              <a:t>Unsatisfactory explanations</a:t>
            </a:r>
          </a:p>
          <a:p>
            <a:pPr lvl="0">
              <a:lnSpc>
                <a:spcPct val="90000"/>
              </a:lnSpc>
              <a:spcBef>
                <a:spcPts val="300"/>
              </a:spcBef>
              <a:spcAft>
                <a:spcPts val="100"/>
              </a:spcAft>
              <a:defRPr/>
            </a:pPr>
            <a:r>
              <a:rPr lang="en-US" sz="2800" i="1" dirty="0" smtClean="0"/>
              <a:t>Unexplained items on reconciliation/suspense accounts</a:t>
            </a:r>
          </a:p>
          <a:p>
            <a:pPr lvl="0">
              <a:lnSpc>
                <a:spcPct val="90000"/>
              </a:lnSpc>
              <a:spcBef>
                <a:spcPts val="300"/>
              </a:spcBef>
              <a:spcAft>
                <a:spcPts val="100"/>
              </a:spcAft>
              <a:defRPr/>
            </a:pPr>
            <a:r>
              <a:rPr lang="en-US" sz="2800" i="1" dirty="0" smtClean="0"/>
              <a:t>Evidence of disputes</a:t>
            </a:r>
          </a:p>
          <a:p>
            <a:pPr lvl="0">
              <a:lnSpc>
                <a:spcPct val="90000"/>
              </a:lnSpc>
              <a:spcBef>
                <a:spcPts val="300"/>
              </a:spcBef>
              <a:spcAft>
                <a:spcPts val="100"/>
              </a:spcAft>
              <a:defRPr/>
            </a:pPr>
            <a:r>
              <a:rPr lang="en-US" sz="2800" i="1" dirty="0" smtClean="0"/>
              <a:t>Unduly lavish lifestyles by officers &amp; employees</a:t>
            </a:r>
          </a:p>
          <a:p>
            <a:pPr lvl="0">
              <a:lnSpc>
                <a:spcPct val="90000"/>
              </a:lnSpc>
              <a:spcBef>
                <a:spcPts val="300"/>
              </a:spcBef>
              <a:spcAft>
                <a:spcPts val="100"/>
              </a:spcAft>
              <a:defRPr/>
            </a:pPr>
            <a:r>
              <a:rPr lang="en-US" sz="2800" i="1" dirty="0" smtClean="0"/>
              <a:t>Evidence of weak internal controls</a:t>
            </a:r>
          </a:p>
          <a:p>
            <a:pPr lvl="0">
              <a:lnSpc>
                <a:spcPct val="90000"/>
              </a:lnSpc>
              <a:spcBef>
                <a:spcPts val="300"/>
              </a:spcBef>
              <a:spcAft>
                <a:spcPts val="100"/>
              </a:spcAft>
              <a:defRPr/>
            </a:pPr>
            <a:r>
              <a:rPr lang="en-US" sz="2800" i="1" dirty="0" smtClean="0"/>
              <a:t>Unauthorized access to computerized data</a:t>
            </a:r>
          </a:p>
          <a:p>
            <a:endParaRPr lang="en-US" dirty="0"/>
          </a:p>
        </p:txBody>
      </p:sp>
      <p:sp>
        <p:nvSpPr>
          <p:cNvPr id="6" name="Rectangle 2"/>
          <p:cNvSpPr txBox="1">
            <a:spLocks noChangeArrowheads="1"/>
          </p:cNvSpPr>
          <p:nvPr/>
        </p:nvSpPr>
        <p:spPr>
          <a:xfrm>
            <a:off x="457200" y="0"/>
            <a:ext cx="8686800" cy="1139825"/>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Rectangle 3"/>
          <p:cNvSpPr txBox="1">
            <a:spLocks noChangeArrowheads="1"/>
          </p:cNvSpPr>
          <p:nvPr/>
        </p:nvSpPr>
        <p:spPr>
          <a:xfrm>
            <a:off x="457200" y="1295400"/>
            <a:ext cx="8686800" cy="5105400"/>
          </a:xfrm>
          <a:prstGeom prst="rect">
            <a:avLst/>
          </a:prstGeom>
        </p:spPr>
        <p:txBody>
          <a:bodyPr vert="horz">
            <a:normAutofit/>
          </a:bodyPr>
          <a:lstStyle/>
          <a:p>
            <a:pPr marL="274320" marR="0" lvl="0" indent="-274320" algn="l" defTabSz="914400" rtl="0" eaLnBrk="1" fontAlgn="auto" latinLnBrk="0" hangingPunct="1">
              <a:lnSpc>
                <a:spcPct val="90000"/>
              </a:lnSpc>
              <a:spcBef>
                <a:spcPts val="300"/>
              </a:spcBef>
              <a:spcAft>
                <a:spcPts val="100"/>
              </a:spcAft>
              <a:buClr>
                <a:schemeClr val="tx2"/>
              </a:buClr>
              <a:buSzPct val="73000"/>
              <a:buFont typeface="Wingdings 2"/>
              <a:buChar char=""/>
              <a:tabLst/>
              <a:defRPr/>
            </a:pPr>
            <a:endParaRPr kumimoji="0" lang="en-US" sz="31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2390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cap="none" dirty="0" smtClean="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latin typeface="Calibri" pitchFamily="34" charset="0"/>
                <a:cs typeface="Calibri" pitchFamily="34" charset="0"/>
              </a:rPr>
              <a:t>Responsibility of Management &amp; Audit</a:t>
            </a:r>
            <a:endParaRPr lang="en-US" sz="2400" cap="none" dirty="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Content Placeholder 2"/>
          <p:cNvSpPr>
            <a:spLocks noGrp="1"/>
          </p:cNvSpPr>
          <p:nvPr>
            <p:ph sz="quarter" idx="1"/>
          </p:nvPr>
        </p:nvSpPr>
        <p:spPr>
          <a:xfrm>
            <a:off x="457200" y="2011680"/>
            <a:ext cx="7239000" cy="4846320"/>
          </a:xfrm>
        </p:spPr>
        <p:style>
          <a:lnRef idx="3">
            <a:schemeClr val="lt1"/>
          </a:lnRef>
          <a:fillRef idx="1">
            <a:schemeClr val="accent3"/>
          </a:fillRef>
          <a:effectRef idx="1">
            <a:schemeClr val="accent3"/>
          </a:effectRef>
          <a:fontRef idx="minor">
            <a:schemeClr val="lt1"/>
          </a:fontRef>
        </p:style>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Management to frame system to detect/prevent fraud. Audit has to check </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haroni" pitchFamily="2" charset="-79"/>
                <a:cs typeface="Aharoni" pitchFamily="2" charset="-79"/>
              </a:rPr>
              <a:t>adequacy</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Audit</a:t>
            </a:r>
            <a:endParaRPr lang="en-US" dirty="0"/>
          </a:p>
        </p:txBody>
      </p:sp>
      <p:sp>
        <p:nvSpPr>
          <p:cNvPr id="3" name="Content Placeholder 2"/>
          <p:cNvSpPr>
            <a:spLocks noGrp="1"/>
          </p:cNvSpPr>
          <p:nvPr>
            <p:ph sz="quarter" idx="1"/>
          </p:nvPr>
        </p:nvSpPr>
        <p:spPr/>
        <p:txBody>
          <a:bodyPr/>
          <a:lstStyle/>
          <a:p>
            <a:r>
              <a:rPr lang="en-US" dirty="0" smtClean="0"/>
              <a:t>To be included in objective &amp; sub-objective</a:t>
            </a:r>
          </a:p>
          <a:p>
            <a:r>
              <a:rPr lang="en-US" dirty="0" smtClean="0"/>
              <a:t>Judgment of effectiveness in internal control</a:t>
            </a:r>
          </a:p>
          <a:p>
            <a:r>
              <a:rPr lang="en-US" dirty="0" smtClean="0"/>
              <a:t>In case of indication of fraud it is to be </a:t>
            </a:r>
            <a:r>
              <a:rPr lang="en-US" smtClean="0"/>
              <a:t>further probed</a:t>
            </a:r>
            <a:endParaRPr lang="en-US" dirty="0" smtClean="0"/>
          </a:p>
          <a:p>
            <a:pPr>
              <a:buNone/>
            </a:pP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Receipt Audit</a:t>
            </a:r>
            <a:endParaRPr lang="en-US" dirty="0"/>
          </a:p>
        </p:txBody>
      </p:sp>
      <p:sp>
        <p:nvSpPr>
          <p:cNvPr id="3" name="Content Placeholder 2"/>
          <p:cNvSpPr>
            <a:spLocks noGrp="1"/>
          </p:cNvSpPr>
          <p:nvPr>
            <p:ph sz="quarter" idx="1"/>
          </p:nvPr>
        </p:nvSpPr>
        <p:spPr/>
        <p:txBody>
          <a:bodyPr/>
          <a:lstStyle/>
          <a:p>
            <a:r>
              <a:rPr lang="en-US" dirty="0" smtClean="0"/>
              <a:t>Audit should not substitute itself for the revenue authorities</a:t>
            </a:r>
          </a:p>
          <a:p>
            <a:r>
              <a:rPr lang="en-US" dirty="0" smtClean="0"/>
              <a:t>Requirement of legality &amp; regularity are observed in individual assessment</a:t>
            </a:r>
          </a:p>
          <a:p>
            <a:r>
              <a:rPr lang="en-US" dirty="0" smtClean="0"/>
              <a:t>To see that the departmental machinery is sufficiently safeguarded against error, corruption &amp; fraud</a:t>
            </a:r>
          </a:p>
          <a:p>
            <a:r>
              <a:rPr lang="en-US" dirty="0" smtClean="0"/>
              <a:t>Loss of revenue</a:t>
            </a:r>
          </a:p>
          <a:p>
            <a:r>
              <a:rPr lang="en-US" dirty="0" smtClean="0"/>
              <a:t>Fraudulent, forged &amp; double refund</a:t>
            </a:r>
          </a:p>
          <a:p>
            <a:r>
              <a:rPr lang="en-US" dirty="0" smtClean="0"/>
              <a:t>To suggest appropriate improvement in system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Externally Assisted Project</a:t>
            </a:r>
            <a:endParaRPr lang="en-US" dirty="0"/>
          </a:p>
        </p:txBody>
      </p:sp>
      <p:sp>
        <p:nvSpPr>
          <p:cNvPr id="3" name="Content Placeholder 2"/>
          <p:cNvSpPr>
            <a:spLocks noGrp="1"/>
          </p:cNvSpPr>
          <p:nvPr>
            <p:ph sz="quarter" idx="1"/>
          </p:nvPr>
        </p:nvSpPr>
        <p:spPr/>
        <p:txBody>
          <a:bodyPr/>
          <a:lstStyle/>
          <a:p>
            <a:r>
              <a:rPr lang="en-US" dirty="0" smtClean="0"/>
              <a:t>Implementation of scheme according to project appraisal report</a:t>
            </a:r>
          </a:p>
          <a:p>
            <a:r>
              <a:rPr lang="en-US" dirty="0" smtClean="0"/>
              <a:t>Responsibility to funding agency &amp; </a:t>
            </a:r>
            <a:r>
              <a:rPr lang="en-US" dirty="0" err="1" smtClean="0"/>
              <a:t>GoI</a:t>
            </a:r>
            <a:endParaRPr lang="en-US" dirty="0" smtClean="0"/>
          </a:p>
          <a:p>
            <a:r>
              <a:rPr lang="en-US" dirty="0" smtClean="0"/>
              <a:t>To report on failure of administration to take appropriate action on earlier observation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Professional skepticism</a:t>
            </a:r>
            <a:endParaRPr lang="en-US" dirty="0"/>
          </a:p>
        </p:txBody>
      </p:sp>
      <p:sp>
        <p:nvSpPr>
          <p:cNvPr id="2" name="Content Placeholder 1"/>
          <p:cNvSpPr>
            <a:spLocks noGrp="1"/>
          </p:cNvSpPr>
          <p:nvPr>
            <p:ph sz="quarter" idx="1"/>
          </p:nvPr>
        </p:nvSpPr>
        <p:spPr/>
        <p:txBody>
          <a:bodyPr/>
          <a:lstStyle/>
          <a:p>
            <a:r>
              <a:rPr lang="en-US" dirty="0" smtClean="0"/>
              <a:t>Questioning mind and assessment of  audit evidence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risk assessment</a:t>
            </a:r>
            <a:endParaRPr lang="en-US" dirty="0"/>
          </a:p>
        </p:txBody>
      </p:sp>
      <p:sp>
        <p:nvSpPr>
          <p:cNvPr id="3" name="Content Placeholder 2"/>
          <p:cNvSpPr>
            <a:spLocks noGrp="1"/>
          </p:cNvSpPr>
          <p:nvPr>
            <p:ph sz="quarter" idx="1"/>
          </p:nvPr>
        </p:nvSpPr>
        <p:spPr/>
        <p:txBody>
          <a:bodyPr/>
          <a:lstStyle/>
          <a:p>
            <a:r>
              <a:rPr lang="en-US" dirty="0" smtClean="0"/>
              <a:t>Planning (PA)</a:t>
            </a:r>
          </a:p>
          <a:p>
            <a:r>
              <a:rPr lang="en-US" dirty="0" smtClean="0"/>
              <a:t>Execution</a:t>
            </a:r>
          </a:p>
          <a:p>
            <a:r>
              <a:rPr lang="en-US" dirty="0" smtClean="0"/>
              <a:t>Documentation</a:t>
            </a:r>
          </a:p>
          <a:p>
            <a:r>
              <a:rPr lang="en-US" dirty="0" smtClean="0"/>
              <a:t>Reporting</a:t>
            </a:r>
          </a:p>
          <a:p>
            <a:r>
              <a:rPr lang="en-US" dirty="0" smtClean="0"/>
              <a:t>Follow-up</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pPr>
              <a:buNone/>
            </a:pPr>
            <a:r>
              <a:rPr lang="en-US" dirty="0" smtClean="0"/>
              <a:t> Rule 33(1): Report of losses of any type to next higher authority(s) including Internal Audit Officer. Few cases may not be reported </a:t>
            </a:r>
            <a:r>
              <a:rPr lang="en-US" dirty="0" err="1" smtClean="0"/>
              <a:t>eg</a:t>
            </a:r>
            <a:r>
              <a:rPr lang="en-US" dirty="0" smtClean="0"/>
              <a:t>  mistake in assessment of revenue which became time-barred etc.</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33(2): Serious irregularities to be reported to FA&amp;CAO and CGA under Finance Ministry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33(3): Report to be made in two stages i.e. initial and final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dirty="0" smtClean="0"/>
              <a:t>33(4): Finally report to be submitted for disposal to the HOD as power delegated, otherwise to Ministry of Finance for disposal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GRF 2017: Defalcation &amp; Losses Rule 33 to 38</a:t>
            </a:r>
            <a:endParaRPr lang="en-US" dirty="0"/>
          </a:p>
        </p:txBody>
      </p:sp>
      <p:sp>
        <p:nvSpPr>
          <p:cNvPr id="3" name="Content Placeholder 2"/>
          <p:cNvSpPr>
            <a:spLocks noGrp="1"/>
          </p:cNvSpPr>
          <p:nvPr>
            <p:ph sz="quarter" idx="1"/>
          </p:nvPr>
        </p:nvSpPr>
        <p:spPr/>
        <p:txBody>
          <a:bodyPr/>
          <a:lstStyle/>
          <a:p>
            <a:r>
              <a:rPr lang="en-US" b="1" dirty="0" smtClean="0"/>
              <a:t>33(5)</a:t>
            </a:r>
            <a:r>
              <a:rPr lang="en-US" dirty="0" smtClean="0"/>
              <a:t>: Amount lost through misappropriation, defalcation embezzlement etc  may be redrawn on a simple receipt pending investigation, recovery or write off with the approval of the authority  competent to write off the loss in question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367</TotalTime>
  <Words>719</Words>
  <Application>Microsoft Office PowerPoint</Application>
  <PresentationFormat>On-screen Show (4:3)</PresentationFormat>
  <Paragraphs>72</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CAG’s Standing Order 2006</vt:lpstr>
      <vt:lpstr>Responsibility of Management &amp; Audit</vt:lpstr>
      <vt:lpstr>Professional skepticism</vt:lpstr>
      <vt:lpstr>Stages of risk assessment</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GRF 2017: Defalcation &amp; Losses Rule 33 to 38</vt:lpstr>
      <vt:lpstr>Reporting of defalcation</vt:lpstr>
      <vt:lpstr>Specific certificate in report</vt:lpstr>
      <vt:lpstr>Circumstances indicative of irregularities requiring substantive testing </vt:lpstr>
      <vt:lpstr>Performance Audit</vt:lpstr>
      <vt:lpstr>Receipt Audit</vt:lpstr>
      <vt:lpstr>Externally Assisted Project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63</cp:revision>
  <dcterms:created xsi:type="dcterms:W3CDTF">2006-08-16T00:00:00Z</dcterms:created>
  <dcterms:modified xsi:type="dcterms:W3CDTF">2017-11-21T15:33:31Z</dcterms:modified>
</cp:coreProperties>
</file>