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9"/>
  </p:notesMasterIdLst>
  <p:sldIdLst>
    <p:sldId id="270" r:id="rId2"/>
    <p:sldId id="256" r:id="rId3"/>
    <p:sldId id="258" r:id="rId4"/>
    <p:sldId id="259" r:id="rId5"/>
    <p:sldId id="260" r:id="rId6"/>
    <p:sldId id="261" r:id="rId7"/>
    <p:sldId id="276" r:id="rId8"/>
    <p:sldId id="257" r:id="rId9"/>
    <p:sldId id="271" r:id="rId10"/>
    <p:sldId id="262" r:id="rId11"/>
    <p:sldId id="265" r:id="rId12"/>
    <p:sldId id="266" r:id="rId13"/>
    <p:sldId id="267" r:id="rId14"/>
    <p:sldId id="272" r:id="rId15"/>
    <p:sldId id="273" r:id="rId16"/>
    <p:sldId id="27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4"/>
    <p:restoredTop sz="94609"/>
  </p:normalViewPr>
  <p:slideViewPr>
    <p:cSldViewPr snapToGrid="0" snapToObjects="1">
      <p:cViewPr varScale="1">
        <p:scale>
          <a:sx n="104" d="100"/>
          <a:sy n="104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github.com/sdac-vt/Ranking-Workshop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github.com/sdac-vt/Ranking-Workshop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masseyratings.com/scores" TargetMode="External"/><Relationship Id="rId1" Type="http://schemas.openxmlformats.org/officeDocument/2006/relationships/hyperlink" Target="https://github.com/sdac-vt/Ranking-Workshop" TargetMode="Externa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ac-vt/Ranking-Workshop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ac-vt/Ranking-Workshop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ac-vt/Ranking-Workshop" TargetMode="External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hyperlink" Target="https://www.masseyratings.com/scores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2A709-F89C-45C3-A5D0-B7203368BC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58305-B241-4E8B-B0D7-256B13C11C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Follow this link: </a:t>
          </a:r>
        </a:p>
      </dgm:t>
    </dgm:pt>
    <dgm:pt modelId="{CD4017BF-91BB-4608-88D9-BEF8F3C05378}" type="parTrans" cxnId="{E08A2F5C-5331-4F7F-9298-7A4AA5048CF0}">
      <dgm:prSet/>
      <dgm:spPr/>
      <dgm:t>
        <a:bodyPr/>
        <a:lstStyle/>
        <a:p>
          <a:endParaRPr lang="en-US"/>
        </a:p>
      </dgm:t>
    </dgm:pt>
    <dgm:pt modelId="{2646249F-15D8-40FF-9BDB-F43B933DA053}" type="sibTrans" cxnId="{E08A2F5C-5331-4F7F-9298-7A4AA5048CF0}">
      <dgm:prSet/>
      <dgm:spPr/>
      <dgm:t>
        <a:bodyPr/>
        <a:lstStyle/>
        <a:p>
          <a:endParaRPr lang="en-US"/>
        </a:p>
      </dgm:t>
    </dgm:pt>
    <dgm:pt modelId="{AFF138EC-4029-4FAF-9826-2C10353CA4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hlinkClick xmlns:r="http://schemas.openxmlformats.org/officeDocument/2006/relationships" r:id="rId1"/>
            </a:rPr>
            <a:t>https://github.com/sdac-vt/Ranking-Workshop-2021</a:t>
          </a:r>
          <a:endParaRPr lang="en-US" sz="1800" dirty="0"/>
        </a:p>
      </dgm:t>
    </dgm:pt>
    <dgm:pt modelId="{53AAFA81-4817-41CA-9B0A-F1EE3B7DAED2}" type="parTrans" cxnId="{EDF9A9A0-1F70-4BE9-B065-62A237F5E764}">
      <dgm:prSet/>
      <dgm:spPr/>
      <dgm:t>
        <a:bodyPr/>
        <a:lstStyle/>
        <a:p>
          <a:endParaRPr lang="en-US"/>
        </a:p>
      </dgm:t>
    </dgm:pt>
    <dgm:pt modelId="{85F68743-6DE1-4D3A-B1A8-F5395D3FC71B}" type="sibTrans" cxnId="{EDF9A9A0-1F70-4BE9-B065-62A237F5E764}">
      <dgm:prSet/>
      <dgm:spPr/>
      <dgm:t>
        <a:bodyPr/>
        <a:lstStyle/>
        <a:p>
          <a:endParaRPr lang="en-US"/>
        </a:p>
      </dgm:t>
    </dgm:pt>
    <dgm:pt modelId="{EBA2161E-1DD8-4702-98CA-BC35880FFE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the notebook to follow along</a:t>
          </a:r>
        </a:p>
      </dgm:t>
    </dgm:pt>
    <dgm:pt modelId="{0186614F-6B84-4104-8BB9-B468788C3C56}" type="parTrans" cxnId="{B8061DB8-26BF-4AE1-A376-B5B1C6E10AA5}">
      <dgm:prSet/>
      <dgm:spPr/>
      <dgm:t>
        <a:bodyPr/>
        <a:lstStyle/>
        <a:p>
          <a:endParaRPr lang="en-US"/>
        </a:p>
      </dgm:t>
    </dgm:pt>
    <dgm:pt modelId="{8097D7BC-E23E-4129-8E5F-E2EBA9D21155}" type="sibTrans" cxnId="{B8061DB8-26BF-4AE1-A376-B5B1C6E10AA5}">
      <dgm:prSet/>
      <dgm:spPr/>
      <dgm:t>
        <a:bodyPr/>
        <a:lstStyle/>
        <a:p>
          <a:endParaRPr lang="en-US"/>
        </a:p>
      </dgm:t>
    </dgm:pt>
    <dgm:pt modelId="{A8547844-C0E1-4A6F-93ED-75D8B95C004F}" type="pres">
      <dgm:prSet presAssocID="{8D92A709-F89C-45C3-A5D0-B7203368BCE8}" presName="root" presStyleCnt="0">
        <dgm:presLayoutVars>
          <dgm:dir/>
          <dgm:resizeHandles val="exact"/>
        </dgm:presLayoutVars>
      </dgm:prSet>
      <dgm:spPr/>
    </dgm:pt>
    <dgm:pt modelId="{3D7D2E38-30A6-4B63-8717-58A3DF6413D5}" type="pres">
      <dgm:prSet presAssocID="{4CD58305-B241-4E8B-B0D7-256B13C11CCC}" presName="compNode" presStyleCnt="0"/>
      <dgm:spPr/>
    </dgm:pt>
    <dgm:pt modelId="{A3160894-ADCB-4AE8-8FCE-CCD2ABF1B25A}" type="pres">
      <dgm:prSet presAssocID="{4CD58305-B241-4E8B-B0D7-256B13C11CCC}" presName="bgRect" presStyleLbl="bgShp" presStyleIdx="0" presStyleCnt="2"/>
      <dgm:spPr/>
    </dgm:pt>
    <dgm:pt modelId="{60E2E0C5-AC9C-455C-A9BF-4F68D628EDD1}" type="pres">
      <dgm:prSet presAssocID="{4CD58305-B241-4E8B-B0D7-256B13C11CCC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94253AE7-91F7-4A91-8B85-BDA7E0098E1A}" type="pres">
      <dgm:prSet presAssocID="{4CD58305-B241-4E8B-B0D7-256B13C11CCC}" presName="spaceRect" presStyleCnt="0"/>
      <dgm:spPr/>
    </dgm:pt>
    <dgm:pt modelId="{21DBD9E5-FB1C-4F79-BD12-6DF6E7F93C93}" type="pres">
      <dgm:prSet presAssocID="{4CD58305-B241-4E8B-B0D7-256B13C11CCC}" presName="parTx" presStyleLbl="revTx" presStyleIdx="0" presStyleCnt="3">
        <dgm:presLayoutVars>
          <dgm:chMax val="0"/>
          <dgm:chPref val="0"/>
        </dgm:presLayoutVars>
      </dgm:prSet>
      <dgm:spPr/>
    </dgm:pt>
    <dgm:pt modelId="{83DD4511-F0A8-497F-8E5F-FF40864D8F73}" type="pres">
      <dgm:prSet presAssocID="{4CD58305-B241-4E8B-B0D7-256B13C11CCC}" presName="desTx" presStyleLbl="revTx" presStyleIdx="1" presStyleCnt="3" custScaleX="134084" custLinFactNeighborX="-11303" custLinFactNeighborY="2797">
        <dgm:presLayoutVars/>
      </dgm:prSet>
      <dgm:spPr/>
    </dgm:pt>
    <dgm:pt modelId="{695F94F4-8861-4990-A0D5-A9804A61E7A0}" type="pres">
      <dgm:prSet presAssocID="{2646249F-15D8-40FF-9BDB-F43B933DA053}" presName="sibTrans" presStyleCnt="0"/>
      <dgm:spPr/>
    </dgm:pt>
    <dgm:pt modelId="{406024C1-344A-479B-9EB8-4BA2C87786D6}" type="pres">
      <dgm:prSet presAssocID="{EBA2161E-1DD8-4702-98CA-BC35880FFE19}" presName="compNode" presStyleCnt="0"/>
      <dgm:spPr/>
    </dgm:pt>
    <dgm:pt modelId="{44B3837A-4038-48F9-B567-5C4482B1501C}" type="pres">
      <dgm:prSet presAssocID="{EBA2161E-1DD8-4702-98CA-BC35880FFE19}" presName="bgRect" presStyleLbl="bgShp" presStyleIdx="1" presStyleCnt="2"/>
      <dgm:spPr/>
    </dgm:pt>
    <dgm:pt modelId="{DCE0DDDD-5DF7-48F8-BFBB-F903C97184FE}" type="pres">
      <dgm:prSet presAssocID="{EBA2161E-1DD8-4702-98CA-BC35880FFE19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4443B92-0200-44A1-807B-7992B046F12C}" type="pres">
      <dgm:prSet presAssocID="{EBA2161E-1DD8-4702-98CA-BC35880FFE19}" presName="spaceRect" presStyleCnt="0"/>
      <dgm:spPr/>
    </dgm:pt>
    <dgm:pt modelId="{1CB3FA77-6A03-4B6F-A251-6936C1E3724A}" type="pres">
      <dgm:prSet presAssocID="{EBA2161E-1DD8-4702-98CA-BC35880FFE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89B200-9B7E-4FD4-A170-B96DD380962E}" type="presOf" srcId="{EBA2161E-1DD8-4702-98CA-BC35880FFE19}" destId="{1CB3FA77-6A03-4B6F-A251-6936C1E3724A}" srcOrd="0" destOrd="0" presId="urn:microsoft.com/office/officeart/2018/2/layout/IconVerticalSolidList"/>
    <dgm:cxn modelId="{ACF4CA35-795B-4B76-95A9-395484E78197}" type="presOf" srcId="{4CD58305-B241-4E8B-B0D7-256B13C11CCC}" destId="{21DBD9E5-FB1C-4F79-BD12-6DF6E7F93C93}" srcOrd="0" destOrd="0" presId="urn:microsoft.com/office/officeart/2018/2/layout/IconVerticalSolidList"/>
    <dgm:cxn modelId="{E08A2F5C-5331-4F7F-9298-7A4AA5048CF0}" srcId="{8D92A709-F89C-45C3-A5D0-B7203368BCE8}" destId="{4CD58305-B241-4E8B-B0D7-256B13C11CCC}" srcOrd="0" destOrd="0" parTransId="{CD4017BF-91BB-4608-88D9-BEF8F3C05378}" sibTransId="{2646249F-15D8-40FF-9BDB-F43B933DA053}"/>
    <dgm:cxn modelId="{EDF9A9A0-1F70-4BE9-B065-62A237F5E764}" srcId="{4CD58305-B241-4E8B-B0D7-256B13C11CCC}" destId="{AFF138EC-4029-4FAF-9826-2C10353CA49C}" srcOrd="0" destOrd="0" parTransId="{53AAFA81-4817-41CA-9B0A-F1EE3B7DAED2}" sibTransId="{85F68743-6DE1-4D3A-B1A8-F5395D3FC71B}"/>
    <dgm:cxn modelId="{B8061DB8-26BF-4AE1-A376-B5B1C6E10AA5}" srcId="{8D92A709-F89C-45C3-A5D0-B7203368BCE8}" destId="{EBA2161E-1DD8-4702-98CA-BC35880FFE19}" srcOrd="1" destOrd="0" parTransId="{0186614F-6B84-4104-8BB9-B468788C3C56}" sibTransId="{8097D7BC-E23E-4129-8E5F-E2EBA9D21155}"/>
    <dgm:cxn modelId="{76E296C9-10B5-4F1F-8F66-3596DB2C3C34}" type="presOf" srcId="{8D92A709-F89C-45C3-A5D0-B7203368BCE8}" destId="{A8547844-C0E1-4A6F-93ED-75D8B95C004F}" srcOrd="0" destOrd="0" presId="urn:microsoft.com/office/officeart/2018/2/layout/IconVerticalSolidList"/>
    <dgm:cxn modelId="{7E4BC8DF-45AA-4955-852C-B18A5166F523}" type="presOf" srcId="{AFF138EC-4029-4FAF-9826-2C10353CA49C}" destId="{83DD4511-F0A8-497F-8E5F-FF40864D8F73}" srcOrd="0" destOrd="0" presId="urn:microsoft.com/office/officeart/2018/2/layout/IconVerticalSolidList"/>
    <dgm:cxn modelId="{3407415E-7725-4EFB-807D-7B1E170912AA}" type="presParOf" srcId="{A8547844-C0E1-4A6F-93ED-75D8B95C004F}" destId="{3D7D2E38-30A6-4B63-8717-58A3DF6413D5}" srcOrd="0" destOrd="0" presId="urn:microsoft.com/office/officeart/2018/2/layout/IconVerticalSolidList"/>
    <dgm:cxn modelId="{996A1B06-B6A6-42FC-BF16-175AD2DC714E}" type="presParOf" srcId="{3D7D2E38-30A6-4B63-8717-58A3DF6413D5}" destId="{A3160894-ADCB-4AE8-8FCE-CCD2ABF1B25A}" srcOrd="0" destOrd="0" presId="urn:microsoft.com/office/officeart/2018/2/layout/IconVerticalSolidList"/>
    <dgm:cxn modelId="{787A931F-FFD4-4783-864A-17F19BC70BDB}" type="presParOf" srcId="{3D7D2E38-30A6-4B63-8717-58A3DF6413D5}" destId="{60E2E0C5-AC9C-455C-A9BF-4F68D628EDD1}" srcOrd="1" destOrd="0" presId="urn:microsoft.com/office/officeart/2018/2/layout/IconVerticalSolidList"/>
    <dgm:cxn modelId="{7B9BC94B-C131-4E41-B53A-9DF58D98AC9D}" type="presParOf" srcId="{3D7D2E38-30A6-4B63-8717-58A3DF6413D5}" destId="{94253AE7-91F7-4A91-8B85-BDA7E0098E1A}" srcOrd="2" destOrd="0" presId="urn:microsoft.com/office/officeart/2018/2/layout/IconVerticalSolidList"/>
    <dgm:cxn modelId="{21E89B9B-949E-4ED5-9D4E-ACE691614F48}" type="presParOf" srcId="{3D7D2E38-30A6-4B63-8717-58A3DF6413D5}" destId="{21DBD9E5-FB1C-4F79-BD12-6DF6E7F93C93}" srcOrd="3" destOrd="0" presId="urn:microsoft.com/office/officeart/2018/2/layout/IconVerticalSolidList"/>
    <dgm:cxn modelId="{B8AE2A14-9489-4167-A24C-AD5F8DA22CAD}" type="presParOf" srcId="{3D7D2E38-30A6-4B63-8717-58A3DF6413D5}" destId="{83DD4511-F0A8-497F-8E5F-FF40864D8F73}" srcOrd="4" destOrd="0" presId="urn:microsoft.com/office/officeart/2018/2/layout/IconVerticalSolidList"/>
    <dgm:cxn modelId="{F9C0F586-D859-414E-BAAD-AE598628B066}" type="presParOf" srcId="{A8547844-C0E1-4A6F-93ED-75D8B95C004F}" destId="{695F94F4-8861-4990-A0D5-A9804A61E7A0}" srcOrd="1" destOrd="0" presId="urn:microsoft.com/office/officeart/2018/2/layout/IconVerticalSolidList"/>
    <dgm:cxn modelId="{32226BDB-953D-409A-9E3F-1AF8ABCB0E9C}" type="presParOf" srcId="{A8547844-C0E1-4A6F-93ED-75D8B95C004F}" destId="{406024C1-344A-479B-9EB8-4BA2C87786D6}" srcOrd="2" destOrd="0" presId="urn:microsoft.com/office/officeart/2018/2/layout/IconVerticalSolidList"/>
    <dgm:cxn modelId="{68E1D0E2-DB10-4057-92E8-F84F4784856A}" type="presParOf" srcId="{406024C1-344A-479B-9EB8-4BA2C87786D6}" destId="{44B3837A-4038-48F9-B567-5C4482B1501C}" srcOrd="0" destOrd="0" presId="urn:microsoft.com/office/officeart/2018/2/layout/IconVerticalSolidList"/>
    <dgm:cxn modelId="{473F2B67-1C67-47EB-9A1A-D93A6855B1E3}" type="presParOf" srcId="{406024C1-344A-479B-9EB8-4BA2C87786D6}" destId="{DCE0DDDD-5DF7-48F8-BFBB-F903C97184FE}" srcOrd="1" destOrd="0" presId="urn:microsoft.com/office/officeart/2018/2/layout/IconVerticalSolidList"/>
    <dgm:cxn modelId="{5E0B0D0D-0C3E-4AE9-8821-915B86128544}" type="presParOf" srcId="{406024C1-344A-479B-9EB8-4BA2C87786D6}" destId="{44443B92-0200-44A1-807B-7992B046F12C}" srcOrd="2" destOrd="0" presId="urn:microsoft.com/office/officeart/2018/2/layout/IconVerticalSolidList"/>
    <dgm:cxn modelId="{0D3D2D07-08D4-472B-B748-9550BA1562B4}" type="presParOf" srcId="{406024C1-344A-479B-9EB8-4BA2C87786D6}" destId="{1CB3FA77-6A03-4B6F-A251-6936C1E372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92A709-F89C-45C3-A5D0-B7203368BC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58305-B241-4E8B-B0D7-256B13C11C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Follow this link: </a:t>
          </a:r>
        </a:p>
      </dgm:t>
    </dgm:pt>
    <dgm:pt modelId="{CD4017BF-91BB-4608-88D9-BEF8F3C05378}" type="parTrans" cxnId="{E08A2F5C-5331-4F7F-9298-7A4AA5048CF0}">
      <dgm:prSet/>
      <dgm:spPr/>
      <dgm:t>
        <a:bodyPr/>
        <a:lstStyle/>
        <a:p>
          <a:endParaRPr lang="en-US"/>
        </a:p>
      </dgm:t>
    </dgm:pt>
    <dgm:pt modelId="{2646249F-15D8-40FF-9BDB-F43B933DA053}" type="sibTrans" cxnId="{E08A2F5C-5331-4F7F-9298-7A4AA5048CF0}">
      <dgm:prSet/>
      <dgm:spPr/>
      <dgm:t>
        <a:bodyPr/>
        <a:lstStyle/>
        <a:p>
          <a:endParaRPr lang="en-US"/>
        </a:p>
      </dgm:t>
    </dgm:pt>
    <dgm:pt modelId="{AFF138EC-4029-4FAF-9826-2C10353CA4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hlinkClick xmlns:r="http://schemas.openxmlformats.org/officeDocument/2006/relationships" r:id="rId1"/>
            </a:rPr>
            <a:t>https://github.com/sdac-vt/Ranking-Workshop-2021</a:t>
          </a:r>
          <a:endParaRPr lang="en-US" sz="1800" dirty="0"/>
        </a:p>
      </dgm:t>
    </dgm:pt>
    <dgm:pt modelId="{53AAFA81-4817-41CA-9B0A-F1EE3B7DAED2}" type="parTrans" cxnId="{EDF9A9A0-1F70-4BE9-B065-62A237F5E764}">
      <dgm:prSet/>
      <dgm:spPr/>
      <dgm:t>
        <a:bodyPr/>
        <a:lstStyle/>
        <a:p>
          <a:endParaRPr lang="en-US"/>
        </a:p>
      </dgm:t>
    </dgm:pt>
    <dgm:pt modelId="{85F68743-6DE1-4D3A-B1A8-F5395D3FC71B}" type="sibTrans" cxnId="{EDF9A9A0-1F70-4BE9-B065-62A237F5E764}">
      <dgm:prSet/>
      <dgm:spPr/>
      <dgm:t>
        <a:bodyPr/>
        <a:lstStyle/>
        <a:p>
          <a:endParaRPr lang="en-US"/>
        </a:p>
      </dgm:t>
    </dgm:pt>
    <dgm:pt modelId="{EBA2161E-1DD8-4702-98CA-BC35880FFE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the notebook to follow along</a:t>
          </a:r>
        </a:p>
      </dgm:t>
    </dgm:pt>
    <dgm:pt modelId="{0186614F-6B84-4104-8BB9-B468788C3C56}" type="parTrans" cxnId="{B8061DB8-26BF-4AE1-A376-B5B1C6E10AA5}">
      <dgm:prSet/>
      <dgm:spPr/>
      <dgm:t>
        <a:bodyPr/>
        <a:lstStyle/>
        <a:p>
          <a:endParaRPr lang="en-US"/>
        </a:p>
      </dgm:t>
    </dgm:pt>
    <dgm:pt modelId="{8097D7BC-E23E-4129-8E5F-E2EBA9D21155}" type="sibTrans" cxnId="{B8061DB8-26BF-4AE1-A376-B5B1C6E10AA5}">
      <dgm:prSet/>
      <dgm:spPr/>
      <dgm:t>
        <a:bodyPr/>
        <a:lstStyle/>
        <a:p>
          <a:endParaRPr lang="en-US"/>
        </a:p>
      </dgm:t>
    </dgm:pt>
    <dgm:pt modelId="{A8547844-C0E1-4A6F-93ED-75D8B95C004F}" type="pres">
      <dgm:prSet presAssocID="{8D92A709-F89C-45C3-A5D0-B7203368BCE8}" presName="root" presStyleCnt="0">
        <dgm:presLayoutVars>
          <dgm:dir/>
          <dgm:resizeHandles val="exact"/>
        </dgm:presLayoutVars>
      </dgm:prSet>
      <dgm:spPr/>
    </dgm:pt>
    <dgm:pt modelId="{3D7D2E38-30A6-4B63-8717-58A3DF6413D5}" type="pres">
      <dgm:prSet presAssocID="{4CD58305-B241-4E8B-B0D7-256B13C11CCC}" presName="compNode" presStyleCnt="0"/>
      <dgm:spPr/>
    </dgm:pt>
    <dgm:pt modelId="{A3160894-ADCB-4AE8-8FCE-CCD2ABF1B25A}" type="pres">
      <dgm:prSet presAssocID="{4CD58305-B241-4E8B-B0D7-256B13C11CCC}" presName="bgRect" presStyleLbl="bgShp" presStyleIdx="0" presStyleCnt="2"/>
      <dgm:spPr/>
    </dgm:pt>
    <dgm:pt modelId="{60E2E0C5-AC9C-455C-A9BF-4F68D628EDD1}" type="pres">
      <dgm:prSet presAssocID="{4CD58305-B241-4E8B-B0D7-256B13C11CCC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94253AE7-91F7-4A91-8B85-BDA7E0098E1A}" type="pres">
      <dgm:prSet presAssocID="{4CD58305-B241-4E8B-B0D7-256B13C11CCC}" presName="spaceRect" presStyleCnt="0"/>
      <dgm:spPr/>
    </dgm:pt>
    <dgm:pt modelId="{21DBD9E5-FB1C-4F79-BD12-6DF6E7F93C93}" type="pres">
      <dgm:prSet presAssocID="{4CD58305-B241-4E8B-B0D7-256B13C11CCC}" presName="parTx" presStyleLbl="revTx" presStyleIdx="0" presStyleCnt="3">
        <dgm:presLayoutVars>
          <dgm:chMax val="0"/>
          <dgm:chPref val="0"/>
        </dgm:presLayoutVars>
      </dgm:prSet>
      <dgm:spPr/>
    </dgm:pt>
    <dgm:pt modelId="{83DD4511-F0A8-497F-8E5F-FF40864D8F73}" type="pres">
      <dgm:prSet presAssocID="{4CD58305-B241-4E8B-B0D7-256B13C11CCC}" presName="desTx" presStyleLbl="revTx" presStyleIdx="1" presStyleCnt="3" custScaleX="134084" custLinFactNeighborX="-11303" custLinFactNeighborY="2797">
        <dgm:presLayoutVars/>
      </dgm:prSet>
      <dgm:spPr/>
    </dgm:pt>
    <dgm:pt modelId="{695F94F4-8861-4990-A0D5-A9804A61E7A0}" type="pres">
      <dgm:prSet presAssocID="{2646249F-15D8-40FF-9BDB-F43B933DA053}" presName="sibTrans" presStyleCnt="0"/>
      <dgm:spPr/>
    </dgm:pt>
    <dgm:pt modelId="{406024C1-344A-479B-9EB8-4BA2C87786D6}" type="pres">
      <dgm:prSet presAssocID="{EBA2161E-1DD8-4702-98CA-BC35880FFE19}" presName="compNode" presStyleCnt="0"/>
      <dgm:spPr/>
    </dgm:pt>
    <dgm:pt modelId="{44B3837A-4038-48F9-B567-5C4482B1501C}" type="pres">
      <dgm:prSet presAssocID="{EBA2161E-1DD8-4702-98CA-BC35880FFE19}" presName="bgRect" presStyleLbl="bgShp" presStyleIdx="1" presStyleCnt="2"/>
      <dgm:spPr/>
    </dgm:pt>
    <dgm:pt modelId="{DCE0DDDD-5DF7-48F8-BFBB-F903C97184FE}" type="pres">
      <dgm:prSet presAssocID="{EBA2161E-1DD8-4702-98CA-BC35880FFE19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4443B92-0200-44A1-807B-7992B046F12C}" type="pres">
      <dgm:prSet presAssocID="{EBA2161E-1DD8-4702-98CA-BC35880FFE19}" presName="spaceRect" presStyleCnt="0"/>
      <dgm:spPr/>
    </dgm:pt>
    <dgm:pt modelId="{1CB3FA77-6A03-4B6F-A251-6936C1E3724A}" type="pres">
      <dgm:prSet presAssocID="{EBA2161E-1DD8-4702-98CA-BC35880FFE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89B200-9B7E-4FD4-A170-B96DD380962E}" type="presOf" srcId="{EBA2161E-1DD8-4702-98CA-BC35880FFE19}" destId="{1CB3FA77-6A03-4B6F-A251-6936C1E3724A}" srcOrd="0" destOrd="0" presId="urn:microsoft.com/office/officeart/2018/2/layout/IconVerticalSolidList"/>
    <dgm:cxn modelId="{ACF4CA35-795B-4B76-95A9-395484E78197}" type="presOf" srcId="{4CD58305-B241-4E8B-B0D7-256B13C11CCC}" destId="{21DBD9E5-FB1C-4F79-BD12-6DF6E7F93C93}" srcOrd="0" destOrd="0" presId="urn:microsoft.com/office/officeart/2018/2/layout/IconVerticalSolidList"/>
    <dgm:cxn modelId="{E08A2F5C-5331-4F7F-9298-7A4AA5048CF0}" srcId="{8D92A709-F89C-45C3-A5D0-B7203368BCE8}" destId="{4CD58305-B241-4E8B-B0D7-256B13C11CCC}" srcOrd="0" destOrd="0" parTransId="{CD4017BF-91BB-4608-88D9-BEF8F3C05378}" sibTransId="{2646249F-15D8-40FF-9BDB-F43B933DA053}"/>
    <dgm:cxn modelId="{EDF9A9A0-1F70-4BE9-B065-62A237F5E764}" srcId="{4CD58305-B241-4E8B-B0D7-256B13C11CCC}" destId="{AFF138EC-4029-4FAF-9826-2C10353CA49C}" srcOrd="0" destOrd="0" parTransId="{53AAFA81-4817-41CA-9B0A-F1EE3B7DAED2}" sibTransId="{85F68743-6DE1-4D3A-B1A8-F5395D3FC71B}"/>
    <dgm:cxn modelId="{B8061DB8-26BF-4AE1-A376-B5B1C6E10AA5}" srcId="{8D92A709-F89C-45C3-A5D0-B7203368BCE8}" destId="{EBA2161E-1DD8-4702-98CA-BC35880FFE19}" srcOrd="1" destOrd="0" parTransId="{0186614F-6B84-4104-8BB9-B468788C3C56}" sibTransId="{8097D7BC-E23E-4129-8E5F-E2EBA9D21155}"/>
    <dgm:cxn modelId="{76E296C9-10B5-4F1F-8F66-3596DB2C3C34}" type="presOf" srcId="{8D92A709-F89C-45C3-A5D0-B7203368BCE8}" destId="{A8547844-C0E1-4A6F-93ED-75D8B95C004F}" srcOrd="0" destOrd="0" presId="urn:microsoft.com/office/officeart/2018/2/layout/IconVerticalSolidList"/>
    <dgm:cxn modelId="{7E4BC8DF-45AA-4955-852C-B18A5166F523}" type="presOf" srcId="{AFF138EC-4029-4FAF-9826-2C10353CA49C}" destId="{83DD4511-F0A8-497F-8E5F-FF40864D8F73}" srcOrd="0" destOrd="0" presId="urn:microsoft.com/office/officeart/2018/2/layout/IconVerticalSolidList"/>
    <dgm:cxn modelId="{3407415E-7725-4EFB-807D-7B1E170912AA}" type="presParOf" srcId="{A8547844-C0E1-4A6F-93ED-75D8B95C004F}" destId="{3D7D2E38-30A6-4B63-8717-58A3DF6413D5}" srcOrd="0" destOrd="0" presId="urn:microsoft.com/office/officeart/2018/2/layout/IconVerticalSolidList"/>
    <dgm:cxn modelId="{996A1B06-B6A6-42FC-BF16-175AD2DC714E}" type="presParOf" srcId="{3D7D2E38-30A6-4B63-8717-58A3DF6413D5}" destId="{A3160894-ADCB-4AE8-8FCE-CCD2ABF1B25A}" srcOrd="0" destOrd="0" presId="urn:microsoft.com/office/officeart/2018/2/layout/IconVerticalSolidList"/>
    <dgm:cxn modelId="{787A931F-FFD4-4783-864A-17F19BC70BDB}" type="presParOf" srcId="{3D7D2E38-30A6-4B63-8717-58A3DF6413D5}" destId="{60E2E0C5-AC9C-455C-A9BF-4F68D628EDD1}" srcOrd="1" destOrd="0" presId="urn:microsoft.com/office/officeart/2018/2/layout/IconVerticalSolidList"/>
    <dgm:cxn modelId="{7B9BC94B-C131-4E41-B53A-9DF58D98AC9D}" type="presParOf" srcId="{3D7D2E38-30A6-4B63-8717-58A3DF6413D5}" destId="{94253AE7-91F7-4A91-8B85-BDA7E0098E1A}" srcOrd="2" destOrd="0" presId="urn:microsoft.com/office/officeart/2018/2/layout/IconVerticalSolidList"/>
    <dgm:cxn modelId="{21E89B9B-949E-4ED5-9D4E-ACE691614F48}" type="presParOf" srcId="{3D7D2E38-30A6-4B63-8717-58A3DF6413D5}" destId="{21DBD9E5-FB1C-4F79-BD12-6DF6E7F93C93}" srcOrd="3" destOrd="0" presId="urn:microsoft.com/office/officeart/2018/2/layout/IconVerticalSolidList"/>
    <dgm:cxn modelId="{B8AE2A14-9489-4167-A24C-AD5F8DA22CAD}" type="presParOf" srcId="{3D7D2E38-30A6-4B63-8717-58A3DF6413D5}" destId="{83DD4511-F0A8-497F-8E5F-FF40864D8F73}" srcOrd="4" destOrd="0" presId="urn:microsoft.com/office/officeart/2018/2/layout/IconVerticalSolidList"/>
    <dgm:cxn modelId="{F9C0F586-D859-414E-BAAD-AE598628B066}" type="presParOf" srcId="{A8547844-C0E1-4A6F-93ED-75D8B95C004F}" destId="{695F94F4-8861-4990-A0D5-A9804A61E7A0}" srcOrd="1" destOrd="0" presId="urn:microsoft.com/office/officeart/2018/2/layout/IconVerticalSolidList"/>
    <dgm:cxn modelId="{32226BDB-953D-409A-9E3F-1AF8ABCB0E9C}" type="presParOf" srcId="{A8547844-C0E1-4A6F-93ED-75D8B95C004F}" destId="{406024C1-344A-479B-9EB8-4BA2C87786D6}" srcOrd="2" destOrd="0" presId="urn:microsoft.com/office/officeart/2018/2/layout/IconVerticalSolidList"/>
    <dgm:cxn modelId="{68E1D0E2-DB10-4057-92E8-F84F4784856A}" type="presParOf" srcId="{406024C1-344A-479B-9EB8-4BA2C87786D6}" destId="{44B3837A-4038-48F9-B567-5C4482B1501C}" srcOrd="0" destOrd="0" presId="urn:microsoft.com/office/officeart/2018/2/layout/IconVerticalSolidList"/>
    <dgm:cxn modelId="{473F2B67-1C67-47EB-9A1A-D93A6855B1E3}" type="presParOf" srcId="{406024C1-344A-479B-9EB8-4BA2C87786D6}" destId="{DCE0DDDD-5DF7-48F8-BFBB-F903C97184FE}" srcOrd="1" destOrd="0" presId="urn:microsoft.com/office/officeart/2018/2/layout/IconVerticalSolidList"/>
    <dgm:cxn modelId="{5E0B0D0D-0C3E-4AE9-8821-915B86128544}" type="presParOf" srcId="{406024C1-344A-479B-9EB8-4BA2C87786D6}" destId="{44443B92-0200-44A1-807B-7992B046F12C}" srcOrd="2" destOrd="0" presId="urn:microsoft.com/office/officeart/2018/2/layout/IconVerticalSolidList"/>
    <dgm:cxn modelId="{0D3D2D07-08D4-472B-B748-9550BA1562B4}" type="presParOf" srcId="{406024C1-344A-479B-9EB8-4BA2C87786D6}" destId="{1CB3FA77-6A03-4B6F-A251-6936C1E372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C45CC8-6371-4817-920D-4A6AE27B18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5694F0-43BB-48C2-9D53-9D969D3F7341}">
      <dgm:prSet/>
      <dgm:spPr/>
      <dgm:t>
        <a:bodyPr/>
        <a:lstStyle/>
        <a:p>
          <a:r>
            <a:rPr lang="en-US" dirty="0"/>
            <a:t>Code: </a:t>
          </a:r>
          <a:r>
            <a:rPr lang="en-US" dirty="0">
              <a:hlinkClick xmlns:r="http://schemas.openxmlformats.org/officeDocument/2006/relationships" r:id="rId1"/>
            </a:rPr>
            <a:t>https://github.com/sdac-vt/Ranking-Workshop-2021</a:t>
          </a:r>
          <a:endParaRPr lang="en-US" dirty="0"/>
        </a:p>
      </dgm:t>
    </dgm:pt>
    <dgm:pt modelId="{2400EB73-D469-4BD7-BF5C-476B73256EBA}" type="parTrans" cxnId="{9A1AE311-2D4A-43B1-8B0D-3624858E0928}">
      <dgm:prSet/>
      <dgm:spPr/>
      <dgm:t>
        <a:bodyPr/>
        <a:lstStyle/>
        <a:p>
          <a:endParaRPr lang="en-US"/>
        </a:p>
      </dgm:t>
    </dgm:pt>
    <dgm:pt modelId="{3B5CF7E0-AC93-42F2-9F95-901A477C1C3E}" type="sibTrans" cxnId="{9A1AE311-2D4A-43B1-8B0D-3624858E0928}">
      <dgm:prSet/>
      <dgm:spPr/>
      <dgm:t>
        <a:bodyPr/>
        <a:lstStyle/>
        <a:p>
          <a:endParaRPr lang="en-US"/>
        </a:p>
      </dgm:t>
    </dgm:pt>
    <dgm:pt modelId="{402422F2-E33C-4ED9-8536-5ACB012CD1E8}">
      <dgm:prSet/>
      <dgm:spPr/>
      <dgm:t>
        <a:bodyPr/>
        <a:lstStyle/>
        <a:p>
          <a:r>
            <a:rPr lang="en-US" dirty="0"/>
            <a:t>Data: </a:t>
          </a:r>
          <a:r>
            <a:rPr lang="en-US" dirty="0">
              <a:hlinkClick xmlns:r="http://schemas.openxmlformats.org/officeDocument/2006/relationships" r:id="rId2"/>
            </a:rPr>
            <a:t>https://www.masseyratings.com/scores</a:t>
          </a:r>
          <a:r>
            <a:rPr lang="en-US" dirty="0"/>
            <a:t> </a:t>
          </a:r>
        </a:p>
      </dgm:t>
    </dgm:pt>
    <dgm:pt modelId="{A2C52CD3-6BE9-48C7-8EFA-9DDBE588CDE6}" type="parTrans" cxnId="{2EBF6C21-9107-4341-8E98-B2EF908368FB}">
      <dgm:prSet/>
      <dgm:spPr/>
      <dgm:t>
        <a:bodyPr/>
        <a:lstStyle/>
        <a:p>
          <a:endParaRPr lang="en-US"/>
        </a:p>
      </dgm:t>
    </dgm:pt>
    <dgm:pt modelId="{0914AD0D-AAA4-4A7C-BBC6-472701EFF980}" type="sibTrans" cxnId="{2EBF6C21-9107-4341-8E98-B2EF908368FB}">
      <dgm:prSet/>
      <dgm:spPr/>
      <dgm:t>
        <a:bodyPr/>
        <a:lstStyle/>
        <a:p>
          <a:endParaRPr lang="en-US"/>
        </a:p>
      </dgm:t>
    </dgm:pt>
    <dgm:pt modelId="{B54D7F22-0D0F-4FC9-ADD2-4EDACD1E4ACD}" type="pres">
      <dgm:prSet presAssocID="{19C45CC8-6371-4817-920D-4A6AE27B18F9}" presName="root" presStyleCnt="0">
        <dgm:presLayoutVars>
          <dgm:dir/>
          <dgm:resizeHandles val="exact"/>
        </dgm:presLayoutVars>
      </dgm:prSet>
      <dgm:spPr/>
    </dgm:pt>
    <dgm:pt modelId="{88DCB45B-CDAB-461F-8D77-D8A4BBF070FD}" type="pres">
      <dgm:prSet presAssocID="{605694F0-43BB-48C2-9D53-9D969D3F7341}" presName="compNode" presStyleCnt="0"/>
      <dgm:spPr/>
    </dgm:pt>
    <dgm:pt modelId="{1DF1BD4A-566D-4051-923A-8B2B9DBD2B1A}" type="pres">
      <dgm:prSet presAssocID="{605694F0-43BB-48C2-9D53-9D969D3F7341}" presName="bgRect" presStyleLbl="bgShp" presStyleIdx="0" presStyleCnt="2"/>
      <dgm:spPr/>
    </dgm:pt>
    <dgm:pt modelId="{D5E46071-9A2C-4C68-B6E7-FBAF0ABDE5A9}" type="pres">
      <dgm:prSet presAssocID="{605694F0-43BB-48C2-9D53-9D969D3F7341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6F1036A3-F330-4DF0-95DD-E825DDDB2328}" type="pres">
      <dgm:prSet presAssocID="{605694F0-43BB-48C2-9D53-9D969D3F7341}" presName="spaceRect" presStyleCnt="0"/>
      <dgm:spPr/>
    </dgm:pt>
    <dgm:pt modelId="{E5D35CDE-5E91-45E3-88CB-2FD26B950F42}" type="pres">
      <dgm:prSet presAssocID="{605694F0-43BB-48C2-9D53-9D969D3F7341}" presName="parTx" presStyleLbl="revTx" presStyleIdx="0" presStyleCnt="2">
        <dgm:presLayoutVars>
          <dgm:chMax val="0"/>
          <dgm:chPref val="0"/>
        </dgm:presLayoutVars>
      </dgm:prSet>
      <dgm:spPr/>
    </dgm:pt>
    <dgm:pt modelId="{FEE9572D-891A-47F8-9121-F68ED4275D99}" type="pres">
      <dgm:prSet presAssocID="{3B5CF7E0-AC93-42F2-9F95-901A477C1C3E}" presName="sibTrans" presStyleCnt="0"/>
      <dgm:spPr/>
    </dgm:pt>
    <dgm:pt modelId="{45546654-6968-43E7-9632-95756C8A6497}" type="pres">
      <dgm:prSet presAssocID="{402422F2-E33C-4ED9-8536-5ACB012CD1E8}" presName="compNode" presStyleCnt="0"/>
      <dgm:spPr/>
    </dgm:pt>
    <dgm:pt modelId="{224E8A02-A83B-4300-B597-1EF7850812BF}" type="pres">
      <dgm:prSet presAssocID="{402422F2-E33C-4ED9-8536-5ACB012CD1E8}" presName="bgRect" presStyleLbl="bgShp" presStyleIdx="1" presStyleCnt="2"/>
      <dgm:spPr/>
    </dgm:pt>
    <dgm:pt modelId="{00A2B089-30D9-4578-97B7-C05299A4161B}" type="pres">
      <dgm:prSet presAssocID="{402422F2-E33C-4ED9-8536-5ACB012CD1E8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3D5FA7-5905-4786-A1C2-160B1C4221C3}" type="pres">
      <dgm:prSet presAssocID="{402422F2-E33C-4ED9-8536-5ACB012CD1E8}" presName="spaceRect" presStyleCnt="0"/>
      <dgm:spPr/>
    </dgm:pt>
    <dgm:pt modelId="{D1EF6248-ED17-405A-A0D7-589FEA1D7B78}" type="pres">
      <dgm:prSet presAssocID="{402422F2-E33C-4ED9-8536-5ACB012CD1E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A1AE311-2D4A-43B1-8B0D-3624858E0928}" srcId="{19C45CC8-6371-4817-920D-4A6AE27B18F9}" destId="{605694F0-43BB-48C2-9D53-9D969D3F7341}" srcOrd="0" destOrd="0" parTransId="{2400EB73-D469-4BD7-BF5C-476B73256EBA}" sibTransId="{3B5CF7E0-AC93-42F2-9F95-901A477C1C3E}"/>
    <dgm:cxn modelId="{174EF71A-0123-4EC4-9BD7-E5B852850D81}" type="presOf" srcId="{605694F0-43BB-48C2-9D53-9D969D3F7341}" destId="{E5D35CDE-5E91-45E3-88CB-2FD26B950F42}" srcOrd="0" destOrd="0" presId="urn:microsoft.com/office/officeart/2018/2/layout/IconVerticalSolidList"/>
    <dgm:cxn modelId="{2EBF6C21-9107-4341-8E98-B2EF908368FB}" srcId="{19C45CC8-6371-4817-920D-4A6AE27B18F9}" destId="{402422F2-E33C-4ED9-8536-5ACB012CD1E8}" srcOrd="1" destOrd="0" parTransId="{A2C52CD3-6BE9-48C7-8EFA-9DDBE588CDE6}" sibTransId="{0914AD0D-AAA4-4A7C-BBC6-472701EFF980}"/>
    <dgm:cxn modelId="{6712EA4D-B052-43A5-9372-4056BA28A21A}" type="presOf" srcId="{19C45CC8-6371-4817-920D-4A6AE27B18F9}" destId="{B54D7F22-0D0F-4FC9-ADD2-4EDACD1E4ACD}" srcOrd="0" destOrd="0" presId="urn:microsoft.com/office/officeart/2018/2/layout/IconVerticalSolidList"/>
    <dgm:cxn modelId="{61B2FEC9-10DA-4F52-9840-519B65D49FC0}" type="presOf" srcId="{402422F2-E33C-4ED9-8536-5ACB012CD1E8}" destId="{D1EF6248-ED17-405A-A0D7-589FEA1D7B78}" srcOrd="0" destOrd="0" presId="urn:microsoft.com/office/officeart/2018/2/layout/IconVerticalSolidList"/>
    <dgm:cxn modelId="{E5396A13-EB67-4D24-B25E-76345937EBF1}" type="presParOf" srcId="{B54D7F22-0D0F-4FC9-ADD2-4EDACD1E4ACD}" destId="{88DCB45B-CDAB-461F-8D77-D8A4BBF070FD}" srcOrd="0" destOrd="0" presId="urn:microsoft.com/office/officeart/2018/2/layout/IconVerticalSolidList"/>
    <dgm:cxn modelId="{9C88BB09-A44B-49CD-B72F-51F9944FA583}" type="presParOf" srcId="{88DCB45B-CDAB-461F-8D77-D8A4BBF070FD}" destId="{1DF1BD4A-566D-4051-923A-8B2B9DBD2B1A}" srcOrd="0" destOrd="0" presId="urn:microsoft.com/office/officeart/2018/2/layout/IconVerticalSolidList"/>
    <dgm:cxn modelId="{0CDD46C4-3C29-4AF1-8E20-4D02951361C8}" type="presParOf" srcId="{88DCB45B-CDAB-461F-8D77-D8A4BBF070FD}" destId="{D5E46071-9A2C-4C68-B6E7-FBAF0ABDE5A9}" srcOrd="1" destOrd="0" presId="urn:microsoft.com/office/officeart/2018/2/layout/IconVerticalSolidList"/>
    <dgm:cxn modelId="{72D3C600-0179-4584-BDA2-C929B8B32FB6}" type="presParOf" srcId="{88DCB45B-CDAB-461F-8D77-D8A4BBF070FD}" destId="{6F1036A3-F330-4DF0-95DD-E825DDDB2328}" srcOrd="2" destOrd="0" presId="urn:microsoft.com/office/officeart/2018/2/layout/IconVerticalSolidList"/>
    <dgm:cxn modelId="{75F8A433-ADA9-4A43-82CD-852EACE18888}" type="presParOf" srcId="{88DCB45B-CDAB-461F-8D77-D8A4BBF070FD}" destId="{E5D35CDE-5E91-45E3-88CB-2FD26B950F42}" srcOrd="3" destOrd="0" presId="urn:microsoft.com/office/officeart/2018/2/layout/IconVerticalSolidList"/>
    <dgm:cxn modelId="{BE7BB259-28A2-448F-8D0D-9246E53DD7B2}" type="presParOf" srcId="{B54D7F22-0D0F-4FC9-ADD2-4EDACD1E4ACD}" destId="{FEE9572D-891A-47F8-9121-F68ED4275D99}" srcOrd="1" destOrd="0" presId="urn:microsoft.com/office/officeart/2018/2/layout/IconVerticalSolidList"/>
    <dgm:cxn modelId="{647D95CA-E619-4F60-9A53-70F916A2A799}" type="presParOf" srcId="{B54D7F22-0D0F-4FC9-ADD2-4EDACD1E4ACD}" destId="{45546654-6968-43E7-9632-95756C8A6497}" srcOrd="2" destOrd="0" presId="urn:microsoft.com/office/officeart/2018/2/layout/IconVerticalSolidList"/>
    <dgm:cxn modelId="{2E48367E-DB5C-4768-B74E-DC82E5B20B66}" type="presParOf" srcId="{45546654-6968-43E7-9632-95756C8A6497}" destId="{224E8A02-A83B-4300-B597-1EF7850812BF}" srcOrd="0" destOrd="0" presId="urn:microsoft.com/office/officeart/2018/2/layout/IconVerticalSolidList"/>
    <dgm:cxn modelId="{6BFA4625-82CF-435F-8CE1-AB2860691FDD}" type="presParOf" srcId="{45546654-6968-43E7-9632-95756C8A6497}" destId="{00A2B089-30D9-4578-97B7-C05299A4161B}" srcOrd="1" destOrd="0" presId="urn:microsoft.com/office/officeart/2018/2/layout/IconVerticalSolidList"/>
    <dgm:cxn modelId="{BCF62D02-DFB1-481A-9EB5-052988691C73}" type="presParOf" srcId="{45546654-6968-43E7-9632-95756C8A6497}" destId="{623D5FA7-5905-4786-A1C2-160B1C4221C3}" srcOrd="2" destOrd="0" presId="urn:microsoft.com/office/officeart/2018/2/layout/IconVerticalSolidList"/>
    <dgm:cxn modelId="{E4E2CF4B-304E-4EA1-A717-19005F7581D9}" type="presParOf" srcId="{45546654-6968-43E7-9632-95756C8A6497}" destId="{D1EF6248-ED17-405A-A0D7-589FEA1D7B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60894-ADCB-4AE8-8FCE-CCD2ABF1B25A}">
      <dsp:nvSpPr>
        <dsp:cNvPr id="0" name=""/>
        <dsp:cNvSpPr/>
      </dsp:nvSpPr>
      <dsp:spPr>
        <a:xfrm>
          <a:off x="-122116" y="569299"/>
          <a:ext cx="4815840" cy="10385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2E0C5-AC9C-455C-A9BF-4F68D628EDD1}">
      <dsp:nvSpPr>
        <dsp:cNvPr id="0" name=""/>
        <dsp:cNvSpPr/>
      </dsp:nvSpPr>
      <dsp:spPr>
        <a:xfrm>
          <a:off x="192029" y="802962"/>
          <a:ext cx="571176" cy="57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BD9E5-FB1C-4F79-BD12-6DF6E7F93C93}">
      <dsp:nvSpPr>
        <dsp:cNvPr id="0" name=""/>
        <dsp:cNvSpPr/>
      </dsp:nvSpPr>
      <dsp:spPr>
        <a:xfrm>
          <a:off x="1077352" y="569299"/>
          <a:ext cx="2167128" cy="1038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08" tIns="109908" rIns="109908" bIns="1099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Follow this link: </a:t>
          </a:r>
        </a:p>
      </dsp:txBody>
      <dsp:txXfrm>
        <a:off x="1077352" y="569299"/>
        <a:ext cx="2167128" cy="1038501"/>
      </dsp:txXfrm>
    </dsp:sp>
    <dsp:sp modelId="{83DD4511-F0A8-497F-8E5F-FF40864D8F73}">
      <dsp:nvSpPr>
        <dsp:cNvPr id="0" name=""/>
        <dsp:cNvSpPr/>
      </dsp:nvSpPr>
      <dsp:spPr>
        <a:xfrm>
          <a:off x="2834357" y="598346"/>
          <a:ext cx="1940056" cy="1038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08" tIns="109908" rIns="109908" bIns="1099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rId3"/>
            </a:rPr>
            <a:t>https://github.com/sdac-vt/Ranking-Workshop-2021</a:t>
          </a:r>
          <a:endParaRPr lang="en-US" sz="1800" kern="1200" dirty="0"/>
        </a:p>
      </dsp:txBody>
      <dsp:txXfrm>
        <a:off x="2834357" y="598346"/>
        <a:ext cx="1940056" cy="1038501"/>
      </dsp:txXfrm>
    </dsp:sp>
    <dsp:sp modelId="{44B3837A-4038-48F9-B567-5C4482B1501C}">
      <dsp:nvSpPr>
        <dsp:cNvPr id="0" name=""/>
        <dsp:cNvSpPr/>
      </dsp:nvSpPr>
      <dsp:spPr>
        <a:xfrm>
          <a:off x="-122116" y="1867426"/>
          <a:ext cx="4815840" cy="10385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0DDDD-5DF7-48F8-BFBB-F903C97184FE}">
      <dsp:nvSpPr>
        <dsp:cNvPr id="0" name=""/>
        <dsp:cNvSpPr/>
      </dsp:nvSpPr>
      <dsp:spPr>
        <a:xfrm>
          <a:off x="192029" y="2101089"/>
          <a:ext cx="571176" cy="57117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3FA77-6A03-4B6F-A251-6936C1E3724A}">
      <dsp:nvSpPr>
        <dsp:cNvPr id="0" name=""/>
        <dsp:cNvSpPr/>
      </dsp:nvSpPr>
      <dsp:spPr>
        <a:xfrm>
          <a:off x="1077352" y="1867426"/>
          <a:ext cx="3614024" cy="1038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08" tIns="109908" rIns="109908" bIns="1099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the notebook to follow along</a:t>
          </a:r>
        </a:p>
      </dsp:txBody>
      <dsp:txXfrm>
        <a:off x="1077352" y="1867426"/>
        <a:ext cx="3614024" cy="1038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60894-ADCB-4AE8-8FCE-CCD2ABF1B25A}">
      <dsp:nvSpPr>
        <dsp:cNvPr id="0" name=""/>
        <dsp:cNvSpPr/>
      </dsp:nvSpPr>
      <dsp:spPr>
        <a:xfrm>
          <a:off x="-122116" y="569299"/>
          <a:ext cx="4815840" cy="10385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2E0C5-AC9C-455C-A9BF-4F68D628EDD1}">
      <dsp:nvSpPr>
        <dsp:cNvPr id="0" name=""/>
        <dsp:cNvSpPr/>
      </dsp:nvSpPr>
      <dsp:spPr>
        <a:xfrm>
          <a:off x="192029" y="802962"/>
          <a:ext cx="571176" cy="57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BD9E5-FB1C-4F79-BD12-6DF6E7F93C93}">
      <dsp:nvSpPr>
        <dsp:cNvPr id="0" name=""/>
        <dsp:cNvSpPr/>
      </dsp:nvSpPr>
      <dsp:spPr>
        <a:xfrm>
          <a:off x="1077352" y="569299"/>
          <a:ext cx="2167128" cy="1038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08" tIns="109908" rIns="109908" bIns="1099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Follow this link: </a:t>
          </a:r>
        </a:p>
      </dsp:txBody>
      <dsp:txXfrm>
        <a:off x="1077352" y="569299"/>
        <a:ext cx="2167128" cy="1038501"/>
      </dsp:txXfrm>
    </dsp:sp>
    <dsp:sp modelId="{83DD4511-F0A8-497F-8E5F-FF40864D8F73}">
      <dsp:nvSpPr>
        <dsp:cNvPr id="0" name=""/>
        <dsp:cNvSpPr/>
      </dsp:nvSpPr>
      <dsp:spPr>
        <a:xfrm>
          <a:off x="2834357" y="598346"/>
          <a:ext cx="1940056" cy="1038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08" tIns="109908" rIns="109908" bIns="1099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rId3"/>
            </a:rPr>
            <a:t>https://github.com/sdac-vt/Ranking-Workshop-2021</a:t>
          </a:r>
          <a:endParaRPr lang="en-US" sz="1800" kern="1200" dirty="0"/>
        </a:p>
      </dsp:txBody>
      <dsp:txXfrm>
        <a:off x="2834357" y="598346"/>
        <a:ext cx="1940056" cy="1038501"/>
      </dsp:txXfrm>
    </dsp:sp>
    <dsp:sp modelId="{44B3837A-4038-48F9-B567-5C4482B1501C}">
      <dsp:nvSpPr>
        <dsp:cNvPr id="0" name=""/>
        <dsp:cNvSpPr/>
      </dsp:nvSpPr>
      <dsp:spPr>
        <a:xfrm>
          <a:off x="-122116" y="1867426"/>
          <a:ext cx="4815840" cy="10385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0DDDD-5DF7-48F8-BFBB-F903C97184FE}">
      <dsp:nvSpPr>
        <dsp:cNvPr id="0" name=""/>
        <dsp:cNvSpPr/>
      </dsp:nvSpPr>
      <dsp:spPr>
        <a:xfrm>
          <a:off x="192029" y="2101089"/>
          <a:ext cx="571176" cy="57117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3FA77-6A03-4B6F-A251-6936C1E3724A}">
      <dsp:nvSpPr>
        <dsp:cNvPr id="0" name=""/>
        <dsp:cNvSpPr/>
      </dsp:nvSpPr>
      <dsp:spPr>
        <a:xfrm>
          <a:off x="1077352" y="1867426"/>
          <a:ext cx="3614024" cy="1038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08" tIns="109908" rIns="109908" bIns="1099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the notebook to follow along</a:t>
          </a:r>
        </a:p>
      </dsp:txBody>
      <dsp:txXfrm>
        <a:off x="1077352" y="1867426"/>
        <a:ext cx="3614024" cy="1038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1BD4A-566D-4051-923A-8B2B9DBD2B1A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46071-9A2C-4C68-B6E7-FBAF0ABDE5A9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5CDE-5E91-45E3-88CB-2FD26B950F42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Code: </a:t>
          </a:r>
          <a:r>
            <a:rPr lang="en-US" sz="1800" kern="1200" dirty="0">
              <a:hlinkClick xmlns:r="http://schemas.openxmlformats.org/officeDocument/2006/relationships" r:id="rId3"/>
            </a:rPr>
            <a:t>https://github.com/sdac-vt/Ranking-Workshop-2021</a:t>
          </a:r>
          <a:endParaRPr lang="en-US" sz="1800" kern="1200" dirty="0"/>
        </a:p>
      </dsp:txBody>
      <dsp:txXfrm>
        <a:off x="1707413" y="800734"/>
        <a:ext cx="3899636" cy="1478280"/>
      </dsp:txXfrm>
    </dsp:sp>
    <dsp:sp modelId="{224E8A02-A83B-4300-B597-1EF7850812BF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2B089-30D9-4578-97B7-C05299A4161B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F6248-ED17-405A-A0D7-589FEA1D7B78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Data: </a:t>
          </a:r>
          <a:r>
            <a:rPr lang="en-US" sz="1800" kern="1200" dirty="0">
              <a:hlinkClick xmlns:r="http://schemas.openxmlformats.org/officeDocument/2006/relationships" r:id="rId6"/>
            </a:rPr>
            <a:t>https://www.masseyratings.com/scores</a:t>
          </a:r>
          <a:r>
            <a:rPr lang="en-US" sz="1800" kern="1200" dirty="0"/>
            <a:t> </a:t>
          </a:r>
        </a:p>
      </dsp:txBody>
      <dsp:txXfrm>
        <a:off x="1707413" y="2648585"/>
        <a:ext cx="3899636" cy="1478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45C6B-F1D6-B743-98F3-78405E00EE2D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9388-D828-7946-94F0-CFF5F8EEA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/drive/196SL5nKPHkqhgM2UfmHMcoh56frDNQi5?usp=sharing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D9388-D828-7946-94F0-CFF5F8EEA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/drive/196SL5nKPHkqhgM2UfmHMcoh56frDNQi5?usp=sharing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D9388-D828-7946-94F0-CFF5F8EEA8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9495-0171-B14A-A763-CC3661C6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Set Up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53516CF-07A6-4D69-AFCC-C31402FBD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369876"/>
              </p:ext>
            </p:extLst>
          </p:nvPr>
        </p:nvGraphicFramePr>
        <p:xfrm>
          <a:off x="6736080" y="1647711"/>
          <a:ext cx="4815840" cy="3475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CF849-69F6-3D45-BA93-0204A25B5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Please open and set up a few things on your computer to follow along!</a:t>
            </a:r>
          </a:p>
        </p:txBody>
      </p:sp>
    </p:spTree>
    <p:extLst>
      <p:ext uri="{BB962C8B-B14F-4D97-AF65-F5344CB8AC3E}">
        <p14:creationId xmlns:p14="http://schemas.microsoft.com/office/powerpoint/2010/main" val="210117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7CC-6917-8B4D-920B-B90773B4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Offense and Defense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54A63-B32D-C245-916E-2514E0346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simple ranking leaves much to be desired, so we can add Offensive and Defensive ratings for each team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 We will first decompose </a:t>
                </a:r>
                <a:r>
                  <a:rPr lang="en-US" b="1" dirty="0"/>
                  <a:t>p </a:t>
                </a:r>
                <a:r>
                  <a:rPr lang="en-US" dirty="0"/>
                  <a:t>into </a:t>
                </a:r>
                <a:r>
                  <a:rPr lang="en-US" b="1" dirty="0"/>
                  <a:t>f </a:t>
                </a:r>
                <a:r>
                  <a:rPr lang="en-US" dirty="0"/>
                  <a:t>–</a:t>
                </a:r>
                <a:r>
                  <a:rPr lang="en-US" b="1" dirty="0"/>
                  <a:t> a</a:t>
                </a:r>
                <a:r>
                  <a:rPr lang="en-US" dirty="0"/>
                  <a:t>, where </a:t>
                </a:r>
                <a:r>
                  <a:rPr lang="en-US" b="1" dirty="0"/>
                  <a:t>f </a:t>
                </a:r>
                <a:r>
                  <a:rPr lang="en-US" dirty="0"/>
                  <a:t>is ”points for” and </a:t>
                </a:r>
                <a:r>
                  <a:rPr lang="en-US" b="1" dirty="0"/>
                  <a:t>a</a:t>
                </a:r>
                <a:r>
                  <a:rPr lang="en-US" dirty="0"/>
                  <a:t> is ”points against”</a:t>
                </a:r>
              </a:p>
              <a:p>
                <a:r>
                  <a:rPr lang="en-US" dirty="0"/>
                  <a:t>We will also decompose </a:t>
                </a:r>
                <a:r>
                  <a:rPr lang="en-US" b="1" dirty="0"/>
                  <a:t>M</a:t>
                </a:r>
                <a:r>
                  <a:rPr lang="en-US" dirty="0"/>
                  <a:t> into </a:t>
                </a:r>
                <a:r>
                  <a:rPr lang="en-US" b="1" dirty="0"/>
                  <a:t>T </a:t>
                </a:r>
                <a:r>
                  <a:rPr lang="en-US" dirty="0"/>
                  <a:t>– </a:t>
                </a:r>
                <a:r>
                  <a:rPr lang="en-US" b="1" dirty="0"/>
                  <a:t>P</a:t>
                </a:r>
                <a:r>
                  <a:rPr lang="en-US" dirty="0"/>
                  <a:t>, where </a:t>
                </a:r>
                <a:r>
                  <a:rPr lang="en-US" b="1" dirty="0"/>
                  <a:t>T</a:t>
                </a:r>
                <a:r>
                  <a:rPr lang="en-US" dirty="0"/>
                  <a:t> is a diagonal matrix of total number of games played, and </a:t>
                </a:r>
                <a:r>
                  <a:rPr lang="en-US" b="1" dirty="0"/>
                  <a:t>P</a:t>
                </a:r>
                <a:r>
                  <a:rPr lang="en-US" dirty="0"/>
                  <a:t> is an off-diagonal matrix for the number of pair-wise matchups</a:t>
                </a:r>
              </a:p>
              <a:p>
                <a:r>
                  <a:rPr lang="en-US" dirty="0"/>
                  <a:t>We can then derive some new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54A63-B32D-C245-916E-2514E0346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95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1BB3-574D-6644-BB64-E72AA5E0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Offense and Defense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7FA19-372F-0943-935A-512B1E0E2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Deriving a linear system to find </a:t>
                </a:r>
                <a:r>
                  <a:rPr lang="en-US" b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:r>
                  <a:rPr lang="en-US" b="1" dirty="0">
                    <a:latin typeface="Cambria Math" panose="02040503050406030204" pitchFamily="18" charset="0"/>
                  </a:rPr>
                  <a:t>d</a:t>
                </a:r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7FA19-372F-0943-935A-512B1E0E2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92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1BB3-574D-6644-BB64-E72AA5E0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Offense and Defense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7FA19-372F-0943-935A-512B1E0E2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We can notice that the right-hand side is a vector of constants, since </a:t>
                </a:r>
                <a:r>
                  <a:rPr lang="en-US" b="1" dirty="0"/>
                  <a:t>r</a:t>
                </a:r>
                <a:r>
                  <a:rPr lang="en-US" dirty="0"/>
                  <a:t> has already been computed, thus we can find </a:t>
                </a:r>
                <a:r>
                  <a:rPr lang="en-US" b="1" dirty="0"/>
                  <a:t>d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Once both </a:t>
                </a:r>
                <a:r>
                  <a:rPr lang="en-US" b="1" dirty="0"/>
                  <a:t>r </a:t>
                </a:r>
                <a:r>
                  <a:rPr lang="en-US" dirty="0"/>
                  <a:t>and </a:t>
                </a:r>
                <a:r>
                  <a:rPr lang="en-US" b="1" dirty="0"/>
                  <a:t>d </a:t>
                </a:r>
                <a:r>
                  <a:rPr lang="en-US" dirty="0"/>
                  <a:t>are available, </a:t>
                </a:r>
                <a:r>
                  <a:rPr lang="en-US" b="1" dirty="0"/>
                  <a:t>o</a:t>
                </a:r>
                <a:r>
                  <a:rPr lang="en-US" dirty="0"/>
                  <a:t> can be computed using </a:t>
                </a:r>
                <a:r>
                  <a:rPr lang="en-US" b="1" dirty="0"/>
                  <a:t>r </a:t>
                </a:r>
                <a:r>
                  <a:rPr lang="en-US" dirty="0"/>
                  <a:t>= </a:t>
                </a:r>
                <a:r>
                  <a:rPr lang="en-US" b="1" dirty="0"/>
                  <a:t>o</a:t>
                </a:r>
                <a:r>
                  <a:rPr lang="en-US" dirty="0"/>
                  <a:t> + </a:t>
                </a:r>
                <a:r>
                  <a:rPr lang="en-US" b="1" dirty="0"/>
                  <a:t>d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Let’s run through this in Python again.</a:t>
                </a: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7FA19-372F-0943-935A-512B1E0E2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21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7BA-CD03-964B-8BA7-134B4BE6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572008"/>
          </a:xfrm>
        </p:spPr>
        <p:txBody>
          <a:bodyPr>
            <a:normAutofit fontScale="90000"/>
          </a:bodyPr>
          <a:lstStyle/>
          <a:p>
            <a:r>
              <a:rPr lang="en-US" dirty="0"/>
              <a:t>Offensive and Defensive Ratings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2DBD8E1-2153-2E4D-BBEA-62FF36B5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43" y="1094460"/>
            <a:ext cx="4663745" cy="544654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346CD5F-298D-3641-AD31-626A991DF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14" y="1102343"/>
            <a:ext cx="4721806" cy="54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1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CCAD9-6BA0-8341-96B0-24984B08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/>
              <a:t>Can we predict the Outcome of the Acc Tournament this way?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27D27B-977A-8545-B913-511BB2B6F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15"/>
          <a:stretch/>
        </p:blipFill>
        <p:spPr>
          <a:xfrm>
            <a:off x="4899183" y="617838"/>
            <a:ext cx="7047929" cy="56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5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CAD9-6BA0-8341-96B0-24984B08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1400" dirty="0"/>
              <a:t>Can we predict the Outcome of the Acc Tournament this way?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EF121D8E-90DA-4115-A892-1A37D4776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0" y="2640692"/>
                <a:ext cx="3044952" cy="3255252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Using the seeding of the ACC (based only on win percentage), what would be the outcomes if we used the offensive and defensive ratings to make predictions?</a:t>
                </a:r>
              </a:p>
              <a:p>
                <a:r>
                  <a:rPr lang="en-US" sz="1600" dirty="0"/>
                  <a:t>The predicted score for team 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 </a:t>
                </a:r>
                <a:r>
                  <a:rPr lang="en-US" sz="1600" dirty="0"/>
                  <a:t>when playing against team </a:t>
                </a:r>
                <a:r>
                  <a:rPr lang="en-US" sz="1600" i="1" dirty="0"/>
                  <a:t>j</a:t>
                </a:r>
                <a:r>
                  <a:rPr lang="en-US" sz="1600" dirty="0"/>
                  <a:t> is </a:t>
                </a:r>
              </a:p>
              <a:p>
                <a:pPr marL="228600" lvl="1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EF121D8E-90DA-4115-A892-1A37D4776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0" y="2640692"/>
                <a:ext cx="3044952" cy="3255252"/>
              </a:xfrm>
              <a:blipFill>
                <a:blip r:embed="rId2"/>
                <a:stretch>
                  <a:fillRect l="-833" t="-388"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27D27B-977A-8545-B913-511BB2B6F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" t="-5276" r="1570" b="569"/>
          <a:stretch/>
        </p:blipFill>
        <p:spPr>
          <a:xfrm>
            <a:off x="4654296" y="10"/>
            <a:ext cx="7537704" cy="64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4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CAD9-6BA0-8341-96B0-24984B08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967" y="165078"/>
            <a:ext cx="4764065" cy="1174991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1400" dirty="0"/>
              <a:t>Can we predict the Outcome of the Acc Tournament this way?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27D27B-977A-8545-B913-511BB2B6F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" t="-5276" r="1570" b="569"/>
          <a:stretch/>
        </p:blipFill>
        <p:spPr>
          <a:xfrm>
            <a:off x="0" y="1340069"/>
            <a:ext cx="5854536" cy="504496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9DB0A64-67AC-E84E-8E52-7014C7DA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567" y="2087163"/>
            <a:ext cx="5431433" cy="394293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D2A189B-B884-344E-9285-A548E2DD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02640"/>
              </p:ext>
            </p:extLst>
          </p:nvPr>
        </p:nvGraphicFramePr>
        <p:xfrm>
          <a:off x="6047993" y="1806216"/>
          <a:ext cx="686486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486">
                  <a:extLst>
                    <a:ext uri="{9D8B030D-6E8A-4147-A177-3AD203B41FA5}">
                      <a16:colId xmlns:a16="http://schemas.microsoft.com/office/drawing/2014/main" val="1464257414"/>
                    </a:ext>
                  </a:extLst>
                </a:gridCol>
              </a:tblGrid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4886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7227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4643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2748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7302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90817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43760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23013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95314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34843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16535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001149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85027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85579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3881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4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43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7C931-CC12-C446-9F8E-21828D92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Good Luck!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63C7-9633-4284-945C-B2A365D22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66150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23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0858-07E7-9C47-95A1-FDE2D8A58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Rating and Ranking Sports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ABA94-E056-B44C-927E-30F5CB06D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Who’s #1? The Science of Rating and Ranking  </a:t>
            </a:r>
          </a:p>
          <a:p>
            <a:r>
              <a:rPr lang="en-US" dirty="0"/>
              <a:t>by Amy N. </a:t>
            </a:r>
            <a:r>
              <a:rPr lang="en-US" dirty="0" err="1"/>
              <a:t>Langville</a:t>
            </a:r>
            <a:r>
              <a:rPr lang="en-US" dirty="0"/>
              <a:t> and Carl D. Meyer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9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94FF-22A4-D841-A8A7-F9A8AF77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”Massey’s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DA63F-BF85-AB4B-90C6-C2F6F52E6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 referred to by the authors of the text</a:t>
                </a:r>
              </a:p>
              <a:p>
                <a:r>
                  <a:rPr lang="en-US" dirty="0"/>
                  <a:t>Massey explained that he did not come up with least squares</a:t>
                </a:r>
              </a:p>
              <a:p>
                <a:r>
                  <a:rPr lang="en-US" dirty="0"/>
                  <a:t>In theory, this equation sums up the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difference in rating between team </a:t>
                </a:r>
                <a:r>
                  <a:rPr lang="en-US" dirty="0" err="1"/>
                  <a:t>i</a:t>
                </a:r>
                <a:r>
                  <a:rPr lang="en-US" dirty="0"/>
                  <a:t> and team j predicts the margin of victory in a contest between these two teams.</a:t>
                </a:r>
              </a:p>
              <a:p>
                <a:r>
                  <a:rPr lang="en-US" dirty="0"/>
                  <a:t>Since we don’t know either rating, we use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DA63F-BF85-AB4B-90C6-C2F6F52E6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2532-38E1-1E45-8200-0872DA2C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“Massey’s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270B6-7969-CB41-85ED-50DEB9CAB3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X </a:t>
                </a:r>
                <a:r>
                  <a:rPr lang="en-US" dirty="0"/>
                  <a:t>is composed of nearly all zeros, except for a </a:t>
                </a:r>
                <a:r>
                  <a:rPr lang="en-US" b="1" dirty="0"/>
                  <a:t>1</a:t>
                </a:r>
                <a:r>
                  <a:rPr lang="en-US" dirty="0"/>
                  <a:t> in location </a:t>
                </a:r>
                <a:r>
                  <a:rPr lang="en-US" i="1" dirty="0" err="1"/>
                  <a:t>i</a:t>
                </a:r>
                <a:r>
                  <a:rPr lang="en-US" dirty="0"/>
                  <a:t> and a </a:t>
                </a:r>
                <a:r>
                  <a:rPr lang="en-US" b="1" dirty="0"/>
                  <a:t>-1</a:t>
                </a:r>
                <a:r>
                  <a:rPr lang="en-US" dirty="0"/>
                  <a:t> in location </a:t>
                </a:r>
                <a:r>
                  <a:rPr lang="en-US" i="1" dirty="0"/>
                  <a:t>j</a:t>
                </a:r>
                <a:r>
                  <a:rPr lang="en-US" dirty="0"/>
                  <a:t> to show that team </a:t>
                </a:r>
                <a:r>
                  <a:rPr lang="en-US" i="1" dirty="0" err="1"/>
                  <a:t>i</a:t>
                </a:r>
                <a:r>
                  <a:rPr lang="en-US" dirty="0"/>
                  <a:t> beat team</a:t>
                </a:r>
                <a:r>
                  <a:rPr lang="en-US" i="1" dirty="0"/>
                  <a:t> j </a:t>
                </a:r>
                <a:r>
                  <a:rPr lang="en-US" dirty="0"/>
                  <a:t>in the matchup</a:t>
                </a:r>
              </a:p>
              <a:p>
                <a:r>
                  <a:rPr lang="en-US" b="1" dirty="0"/>
                  <a:t>y </a:t>
                </a:r>
                <a:r>
                  <a:rPr lang="en-US" dirty="0"/>
                  <a:t>is the vector of margins of victory</a:t>
                </a:r>
              </a:p>
              <a:p>
                <a:r>
                  <a:rPr lang="en-US" b="1" dirty="0"/>
                  <a:t>r </a:t>
                </a:r>
                <a:r>
                  <a:rPr lang="en-US" dirty="0"/>
                  <a:t>is the vector of unknown ratings</a:t>
                </a:r>
              </a:p>
              <a:p>
                <a:r>
                  <a:rPr lang="en-US" dirty="0"/>
                  <a:t>We use the </a:t>
                </a:r>
                <a:r>
                  <a:rPr lang="en-US" i="1" dirty="0"/>
                  <a:t>normal equations </a:t>
                </a:r>
                <a:r>
                  <a:rPr lang="en-US" dirty="0"/>
                  <a:t>to find the best linear unbiased estimate for the rating vector </a:t>
                </a:r>
                <a:r>
                  <a:rPr lang="en-US" b="1" dirty="0"/>
                  <a:t>r</a:t>
                </a:r>
                <a:r>
                  <a:rPr lang="en-US" dirty="0"/>
                  <a:t> from our original equation: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270B6-7969-CB41-85ED-50DEB9CAB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41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9615-92D3-BE41-9D35-F030B079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“Massey’s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913EB-FAAA-6B43-B6D3-4B2C2FE95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will designate the matrix </a:t>
                </a:r>
                <a:r>
                  <a:rPr lang="en-US" b="1" dirty="0"/>
                  <a:t>M</a:t>
                </a:r>
                <a:r>
                  <a:rPr lang="en-US" dirty="0"/>
                  <a:t> as a coefficient matrix due to its structure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M </a:t>
                </a:r>
                <a:r>
                  <a:rPr lang="en-US" dirty="0"/>
                  <a:t>has diagonal elements equal to the number of games played by team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and off diagonal entries is the negation of number of games played by team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against team </a:t>
                </a:r>
                <a:r>
                  <a:rPr lang="en-US" i="1" dirty="0"/>
                  <a:t>j</a:t>
                </a:r>
              </a:p>
              <a:p>
                <a:r>
                  <a:rPr lang="en-US" dirty="0"/>
                  <a:t>We will designate </a:t>
                </a:r>
                <a:r>
                  <a:rPr lang="en-US" b="1" dirty="0"/>
                  <a:t>p </a:t>
                </a:r>
                <a:r>
                  <a:rPr lang="en-US" dirty="0"/>
                  <a:t>as a special vector due to its structure as well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p</a:t>
                </a:r>
                <a:r>
                  <a:rPr lang="en-US" dirty="0"/>
                  <a:t> holds the accumulated point differentials from every game for team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</a:p>
              <a:p>
                <a:r>
                  <a:rPr lang="en-US" dirty="0"/>
                  <a:t>Now we have the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913EB-FAAA-6B43-B6D3-4B2C2FE95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8" t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5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0B1B-72E0-6742-A96B-FCBB9597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“Massey’s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651320-8DEA-794F-BECD-DE3F7A85B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M </a:t>
                </a:r>
                <a:r>
                  <a:rPr lang="en-US" dirty="0"/>
                  <a:t>is conveniently a square symmetric matrix, diagonally dominant, whose rows sum to 0.  This means the columns of </a:t>
                </a:r>
                <a:r>
                  <a:rPr lang="en-US" b="1" dirty="0"/>
                  <a:t>M </a:t>
                </a:r>
                <a:r>
                  <a:rPr lang="en-US" dirty="0"/>
                  <a:t>are linearly dependent, which would leave the linear system </a:t>
                </a:r>
                <a:r>
                  <a:rPr lang="en-US" b="1" dirty="0" err="1"/>
                  <a:t>Mr</a:t>
                </a:r>
                <a:r>
                  <a:rPr lang="en-US" b="1" dirty="0"/>
                  <a:t> = p</a:t>
                </a:r>
                <a:r>
                  <a:rPr lang="en-US" dirty="0"/>
                  <a:t> without a unique solution.</a:t>
                </a:r>
              </a:p>
              <a:p>
                <a:r>
                  <a:rPr lang="en-US" dirty="0"/>
                  <a:t>Massey’s solution is to change the final row in </a:t>
                </a:r>
                <a:r>
                  <a:rPr lang="en-US" b="1" dirty="0"/>
                  <a:t>M </a:t>
                </a:r>
                <a:r>
                  <a:rPr lang="en-US" dirty="0"/>
                  <a:t>to all ones, and the final entry in </a:t>
                </a:r>
                <a:r>
                  <a:rPr lang="en-US" b="1" dirty="0"/>
                  <a:t>p </a:t>
                </a:r>
                <a:r>
                  <a:rPr lang="en-US" dirty="0"/>
                  <a:t>to zero, so that the ratings must sum to 0 and the coefficient matrix is full rank</a:t>
                </a:r>
              </a:p>
              <a:p>
                <a:r>
                  <a:rPr lang="en-US" dirty="0"/>
                  <a:t>We now have the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test how this works in Python.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651320-8DEA-794F-BECD-DE3F7A85B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16" r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53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9495-0171-B14A-A763-CC3661C6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Set Up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53516CF-07A6-4D69-AFCC-C31402FBD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707840"/>
              </p:ext>
            </p:extLst>
          </p:nvPr>
        </p:nvGraphicFramePr>
        <p:xfrm>
          <a:off x="6736080" y="1647711"/>
          <a:ext cx="4815840" cy="3475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CF849-69F6-3D45-BA93-0204A25B5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While you get seated please open and set up a few things on your computer to follow along!</a:t>
            </a:r>
          </a:p>
        </p:txBody>
      </p:sp>
    </p:spTree>
    <p:extLst>
      <p:ext uri="{BB962C8B-B14F-4D97-AF65-F5344CB8AC3E}">
        <p14:creationId xmlns:p14="http://schemas.microsoft.com/office/powerpoint/2010/main" val="294230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B192-5ACF-0549-BB55-0A5F044A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180"/>
            <a:ext cx="7841552" cy="592645"/>
          </a:xfrm>
        </p:spPr>
        <p:txBody>
          <a:bodyPr>
            <a:normAutofit fontScale="90000"/>
          </a:bodyPr>
          <a:lstStyle/>
          <a:p>
            <a:r>
              <a:rPr lang="en-US" dirty="0"/>
              <a:t>ACC Standings vs our Ranking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E434111-F64A-EA4B-B450-2E231EE2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026101"/>
            <a:ext cx="4035586" cy="5537199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6F68DB4-4BF7-4D4D-8801-D2FB31CB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353" y="1026101"/>
            <a:ext cx="3140335" cy="55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0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B192-5ACF-0549-BB55-0A5F044A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180"/>
            <a:ext cx="7841552" cy="592645"/>
          </a:xfrm>
        </p:spPr>
        <p:txBody>
          <a:bodyPr>
            <a:normAutofit fontScale="90000"/>
          </a:bodyPr>
          <a:lstStyle/>
          <a:p>
            <a:r>
              <a:rPr lang="en-US" dirty="0"/>
              <a:t>ACC Standings vs our Ranking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E434111-F64A-EA4B-B450-2E231EE2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026101"/>
            <a:ext cx="4035586" cy="5537199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6F68DB4-4BF7-4D4D-8801-D2FB31CB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353" y="1026101"/>
            <a:ext cx="3140335" cy="553719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0AA26AB-FCAE-C945-A482-46B6BE45F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31086"/>
              </p:ext>
            </p:extLst>
          </p:nvPr>
        </p:nvGraphicFramePr>
        <p:xfrm>
          <a:off x="6511665" y="1026100"/>
          <a:ext cx="443230" cy="553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321935178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r>
                        <a:rPr lang="en-US" sz="1400" dirty="0"/>
                        <a:t>+/-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9688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49675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7941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0412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1844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3115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48374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227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4514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2736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638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6201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4117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38105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6694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17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5558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3203</TotalTime>
  <Words>892</Words>
  <Application>Microsoft Macintosh PowerPoint</Application>
  <PresentationFormat>Widescreen</PresentationFormat>
  <Paragraphs>119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Parcel</vt:lpstr>
      <vt:lpstr>Get Set Up</vt:lpstr>
      <vt:lpstr>Rating and Ranking Sports Teams</vt:lpstr>
      <vt:lpstr>”Massey’s Method”</vt:lpstr>
      <vt:lpstr>“Massey’s method”</vt:lpstr>
      <vt:lpstr>“Massey’s method”</vt:lpstr>
      <vt:lpstr>“Massey’s Method”</vt:lpstr>
      <vt:lpstr>Get Set Up</vt:lpstr>
      <vt:lpstr>ACC Standings vs our Ranking</vt:lpstr>
      <vt:lpstr>ACC Standings vs our Ranking</vt:lpstr>
      <vt:lpstr>Adding Offense and Defense</vt:lpstr>
      <vt:lpstr>Adding Offense and Defense</vt:lpstr>
      <vt:lpstr>Adding Offense and Defense</vt:lpstr>
      <vt:lpstr>Offensive and Defensive Ratings</vt:lpstr>
      <vt:lpstr>Can we predict the Outcome of the Acc Tournament this way?</vt:lpstr>
      <vt:lpstr>Can we predict the Outcome of the Acc Tournament this way?</vt:lpstr>
      <vt:lpstr>Can we predict the Outcome of the Acc Tournament this way?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Olsen, Stephen</dc:creator>
  <cp:lastModifiedBy>Olsen, Stephen</cp:lastModifiedBy>
  <cp:revision>30</cp:revision>
  <dcterms:created xsi:type="dcterms:W3CDTF">2020-03-02T03:40:32Z</dcterms:created>
  <dcterms:modified xsi:type="dcterms:W3CDTF">2021-03-15T22:39:26Z</dcterms:modified>
</cp:coreProperties>
</file>