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2" d="100"/>
          <a:sy n="62" d="100"/>
        </p:scale>
        <p:origin x="79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E16D-C9B0-58B8-206B-21A992A262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030635-D624-FD04-41AB-373F21F772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5F3E9E-C884-EA47-BD0D-33B1D9785383}"/>
              </a:ext>
            </a:extLst>
          </p:cNvPr>
          <p:cNvSpPr>
            <a:spLocks noGrp="1"/>
          </p:cNvSpPr>
          <p:nvPr>
            <p:ph type="dt" sz="half" idx="10"/>
          </p:nvPr>
        </p:nvSpPr>
        <p:spPr/>
        <p:txBody>
          <a:bodyPr/>
          <a:lstStyle/>
          <a:p>
            <a:fld id="{1BD8240A-6E5D-4501-B082-6465CA04CCEF}" type="datetimeFigureOut">
              <a:rPr lang="en-US" smtClean="0"/>
              <a:t>4/23/2024</a:t>
            </a:fld>
            <a:endParaRPr lang="en-US"/>
          </a:p>
        </p:txBody>
      </p:sp>
      <p:sp>
        <p:nvSpPr>
          <p:cNvPr id="5" name="Footer Placeholder 4">
            <a:extLst>
              <a:ext uri="{FF2B5EF4-FFF2-40B4-BE49-F238E27FC236}">
                <a16:creationId xmlns:a16="http://schemas.microsoft.com/office/drawing/2014/main" id="{F25259BD-3A90-8B16-C3AA-1363B9478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0C2597-4797-02FD-B86F-C62F23D74D9F}"/>
              </a:ext>
            </a:extLst>
          </p:cNvPr>
          <p:cNvSpPr>
            <a:spLocks noGrp="1"/>
          </p:cNvSpPr>
          <p:nvPr>
            <p:ph type="sldNum" sz="quarter" idx="12"/>
          </p:nvPr>
        </p:nvSpPr>
        <p:spPr/>
        <p:txBody>
          <a:bodyPr/>
          <a:lstStyle/>
          <a:p>
            <a:fld id="{8B44A8A8-775F-437C-9B1C-13FB8C3BC56D}" type="slidenum">
              <a:rPr lang="en-US" smtClean="0"/>
              <a:t>‹#›</a:t>
            </a:fld>
            <a:endParaRPr lang="en-US"/>
          </a:p>
        </p:txBody>
      </p:sp>
    </p:spTree>
    <p:extLst>
      <p:ext uri="{BB962C8B-B14F-4D97-AF65-F5344CB8AC3E}">
        <p14:creationId xmlns:p14="http://schemas.microsoft.com/office/powerpoint/2010/main" val="142016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D7AC5-C5AD-E2FF-2570-FA883D0BC6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261E7A-3332-05A6-D2A4-512654FDA1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A0D709-2A1D-2AB8-99C1-F5D493DFD1B0}"/>
              </a:ext>
            </a:extLst>
          </p:cNvPr>
          <p:cNvSpPr>
            <a:spLocks noGrp="1"/>
          </p:cNvSpPr>
          <p:nvPr>
            <p:ph type="dt" sz="half" idx="10"/>
          </p:nvPr>
        </p:nvSpPr>
        <p:spPr/>
        <p:txBody>
          <a:bodyPr/>
          <a:lstStyle/>
          <a:p>
            <a:fld id="{1BD8240A-6E5D-4501-B082-6465CA04CCEF}" type="datetimeFigureOut">
              <a:rPr lang="en-US" smtClean="0"/>
              <a:t>4/23/2024</a:t>
            </a:fld>
            <a:endParaRPr lang="en-US"/>
          </a:p>
        </p:txBody>
      </p:sp>
      <p:sp>
        <p:nvSpPr>
          <p:cNvPr id="5" name="Footer Placeholder 4">
            <a:extLst>
              <a:ext uri="{FF2B5EF4-FFF2-40B4-BE49-F238E27FC236}">
                <a16:creationId xmlns:a16="http://schemas.microsoft.com/office/drawing/2014/main" id="{B8313B6D-1D5E-9043-F1D6-DB8EBA8C7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E1AD69-D675-B992-3FD9-C0ADCEA09E15}"/>
              </a:ext>
            </a:extLst>
          </p:cNvPr>
          <p:cNvSpPr>
            <a:spLocks noGrp="1"/>
          </p:cNvSpPr>
          <p:nvPr>
            <p:ph type="sldNum" sz="quarter" idx="12"/>
          </p:nvPr>
        </p:nvSpPr>
        <p:spPr/>
        <p:txBody>
          <a:bodyPr/>
          <a:lstStyle/>
          <a:p>
            <a:fld id="{8B44A8A8-775F-437C-9B1C-13FB8C3BC56D}" type="slidenum">
              <a:rPr lang="en-US" smtClean="0"/>
              <a:t>‹#›</a:t>
            </a:fld>
            <a:endParaRPr lang="en-US"/>
          </a:p>
        </p:txBody>
      </p:sp>
    </p:spTree>
    <p:extLst>
      <p:ext uri="{BB962C8B-B14F-4D97-AF65-F5344CB8AC3E}">
        <p14:creationId xmlns:p14="http://schemas.microsoft.com/office/powerpoint/2010/main" val="873606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E55311-D0A1-2BAD-FCE1-9B1CFAD1DE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0E7C5C-742F-752B-A1C0-35DB2DDB0F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CE08F-B160-AC59-CE34-745029BF9FC0}"/>
              </a:ext>
            </a:extLst>
          </p:cNvPr>
          <p:cNvSpPr>
            <a:spLocks noGrp="1"/>
          </p:cNvSpPr>
          <p:nvPr>
            <p:ph type="dt" sz="half" idx="10"/>
          </p:nvPr>
        </p:nvSpPr>
        <p:spPr/>
        <p:txBody>
          <a:bodyPr/>
          <a:lstStyle/>
          <a:p>
            <a:fld id="{1BD8240A-6E5D-4501-B082-6465CA04CCEF}" type="datetimeFigureOut">
              <a:rPr lang="en-US" smtClean="0"/>
              <a:t>4/23/2024</a:t>
            </a:fld>
            <a:endParaRPr lang="en-US"/>
          </a:p>
        </p:txBody>
      </p:sp>
      <p:sp>
        <p:nvSpPr>
          <p:cNvPr id="5" name="Footer Placeholder 4">
            <a:extLst>
              <a:ext uri="{FF2B5EF4-FFF2-40B4-BE49-F238E27FC236}">
                <a16:creationId xmlns:a16="http://schemas.microsoft.com/office/drawing/2014/main" id="{84F9FB1A-1D0D-1A1B-4730-953BA1201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F24A1-7AD4-E906-C2DE-21A7283947B1}"/>
              </a:ext>
            </a:extLst>
          </p:cNvPr>
          <p:cNvSpPr>
            <a:spLocks noGrp="1"/>
          </p:cNvSpPr>
          <p:nvPr>
            <p:ph type="sldNum" sz="quarter" idx="12"/>
          </p:nvPr>
        </p:nvSpPr>
        <p:spPr/>
        <p:txBody>
          <a:bodyPr/>
          <a:lstStyle/>
          <a:p>
            <a:fld id="{8B44A8A8-775F-437C-9B1C-13FB8C3BC56D}" type="slidenum">
              <a:rPr lang="en-US" smtClean="0"/>
              <a:t>‹#›</a:t>
            </a:fld>
            <a:endParaRPr lang="en-US"/>
          </a:p>
        </p:txBody>
      </p:sp>
    </p:spTree>
    <p:extLst>
      <p:ext uri="{BB962C8B-B14F-4D97-AF65-F5344CB8AC3E}">
        <p14:creationId xmlns:p14="http://schemas.microsoft.com/office/powerpoint/2010/main" val="2129311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91B1B-CC41-C32A-540A-149E95275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78F29D-BA7F-1D8D-3E1D-94E38B1289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61049-F992-4C90-F4E6-95AF54335612}"/>
              </a:ext>
            </a:extLst>
          </p:cNvPr>
          <p:cNvSpPr>
            <a:spLocks noGrp="1"/>
          </p:cNvSpPr>
          <p:nvPr>
            <p:ph type="dt" sz="half" idx="10"/>
          </p:nvPr>
        </p:nvSpPr>
        <p:spPr/>
        <p:txBody>
          <a:bodyPr/>
          <a:lstStyle/>
          <a:p>
            <a:fld id="{1BD8240A-6E5D-4501-B082-6465CA04CCEF}" type="datetimeFigureOut">
              <a:rPr lang="en-US" smtClean="0"/>
              <a:t>4/23/2024</a:t>
            </a:fld>
            <a:endParaRPr lang="en-US"/>
          </a:p>
        </p:txBody>
      </p:sp>
      <p:sp>
        <p:nvSpPr>
          <p:cNvPr id="5" name="Footer Placeholder 4">
            <a:extLst>
              <a:ext uri="{FF2B5EF4-FFF2-40B4-BE49-F238E27FC236}">
                <a16:creationId xmlns:a16="http://schemas.microsoft.com/office/drawing/2014/main" id="{D667F43B-0C57-D073-F5B9-5AB7D7EE9E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9A41F-5A9A-2E57-1F41-50EF64237EE6}"/>
              </a:ext>
            </a:extLst>
          </p:cNvPr>
          <p:cNvSpPr>
            <a:spLocks noGrp="1"/>
          </p:cNvSpPr>
          <p:nvPr>
            <p:ph type="sldNum" sz="quarter" idx="12"/>
          </p:nvPr>
        </p:nvSpPr>
        <p:spPr/>
        <p:txBody>
          <a:bodyPr/>
          <a:lstStyle/>
          <a:p>
            <a:fld id="{8B44A8A8-775F-437C-9B1C-13FB8C3BC56D}" type="slidenum">
              <a:rPr lang="en-US" smtClean="0"/>
              <a:t>‹#›</a:t>
            </a:fld>
            <a:endParaRPr lang="en-US"/>
          </a:p>
        </p:txBody>
      </p:sp>
    </p:spTree>
    <p:extLst>
      <p:ext uri="{BB962C8B-B14F-4D97-AF65-F5344CB8AC3E}">
        <p14:creationId xmlns:p14="http://schemas.microsoft.com/office/powerpoint/2010/main" val="715082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4CB18-7787-70A1-756D-3D5EF334E5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8B84A3-EF5A-8058-3088-66910BDC32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AF58F5-F6D8-8EA1-7A2B-4943E00EF85C}"/>
              </a:ext>
            </a:extLst>
          </p:cNvPr>
          <p:cNvSpPr>
            <a:spLocks noGrp="1"/>
          </p:cNvSpPr>
          <p:nvPr>
            <p:ph type="dt" sz="half" idx="10"/>
          </p:nvPr>
        </p:nvSpPr>
        <p:spPr/>
        <p:txBody>
          <a:bodyPr/>
          <a:lstStyle/>
          <a:p>
            <a:fld id="{1BD8240A-6E5D-4501-B082-6465CA04CCEF}" type="datetimeFigureOut">
              <a:rPr lang="en-US" smtClean="0"/>
              <a:t>4/23/2024</a:t>
            </a:fld>
            <a:endParaRPr lang="en-US"/>
          </a:p>
        </p:txBody>
      </p:sp>
      <p:sp>
        <p:nvSpPr>
          <p:cNvPr id="5" name="Footer Placeholder 4">
            <a:extLst>
              <a:ext uri="{FF2B5EF4-FFF2-40B4-BE49-F238E27FC236}">
                <a16:creationId xmlns:a16="http://schemas.microsoft.com/office/drawing/2014/main" id="{C63332CD-D0DB-ED45-B185-8EA7FD5B55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95816-6EEA-7CB2-8D7F-1714308981E0}"/>
              </a:ext>
            </a:extLst>
          </p:cNvPr>
          <p:cNvSpPr>
            <a:spLocks noGrp="1"/>
          </p:cNvSpPr>
          <p:nvPr>
            <p:ph type="sldNum" sz="quarter" idx="12"/>
          </p:nvPr>
        </p:nvSpPr>
        <p:spPr/>
        <p:txBody>
          <a:bodyPr/>
          <a:lstStyle/>
          <a:p>
            <a:fld id="{8B44A8A8-775F-437C-9B1C-13FB8C3BC56D}" type="slidenum">
              <a:rPr lang="en-US" smtClean="0"/>
              <a:t>‹#›</a:t>
            </a:fld>
            <a:endParaRPr lang="en-US"/>
          </a:p>
        </p:txBody>
      </p:sp>
    </p:spTree>
    <p:extLst>
      <p:ext uri="{BB962C8B-B14F-4D97-AF65-F5344CB8AC3E}">
        <p14:creationId xmlns:p14="http://schemas.microsoft.com/office/powerpoint/2010/main" val="277812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7C65-FFDD-49F4-2247-E0900E9143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7FBBD8-7CA6-8CC0-6421-5428F5C9E4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7F8FC6-E718-0D9A-8338-8BBDC512C4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AFF932-912A-54B9-1E02-C04F9CB97835}"/>
              </a:ext>
            </a:extLst>
          </p:cNvPr>
          <p:cNvSpPr>
            <a:spLocks noGrp="1"/>
          </p:cNvSpPr>
          <p:nvPr>
            <p:ph type="dt" sz="half" idx="10"/>
          </p:nvPr>
        </p:nvSpPr>
        <p:spPr/>
        <p:txBody>
          <a:bodyPr/>
          <a:lstStyle/>
          <a:p>
            <a:fld id="{1BD8240A-6E5D-4501-B082-6465CA04CCEF}" type="datetimeFigureOut">
              <a:rPr lang="en-US" smtClean="0"/>
              <a:t>4/23/2024</a:t>
            </a:fld>
            <a:endParaRPr lang="en-US"/>
          </a:p>
        </p:txBody>
      </p:sp>
      <p:sp>
        <p:nvSpPr>
          <p:cNvPr id="6" name="Footer Placeholder 5">
            <a:extLst>
              <a:ext uri="{FF2B5EF4-FFF2-40B4-BE49-F238E27FC236}">
                <a16:creationId xmlns:a16="http://schemas.microsoft.com/office/drawing/2014/main" id="{0D2E4D90-9C62-E4A5-5083-64C76A80FE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29D2E-F79D-E633-3E74-36207963021C}"/>
              </a:ext>
            </a:extLst>
          </p:cNvPr>
          <p:cNvSpPr>
            <a:spLocks noGrp="1"/>
          </p:cNvSpPr>
          <p:nvPr>
            <p:ph type="sldNum" sz="quarter" idx="12"/>
          </p:nvPr>
        </p:nvSpPr>
        <p:spPr/>
        <p:txBody>
          <a:bodyPr/>
          <a:lstStyle/>
          <a:p>
            <a:fld id="{8B44A8A8-775F-437C-9B1C-13FB8C3BC56D}" type="slidenum">
              <a:rPr lang="en-US" smtClean="0"/>
              <a:t>‹#›</a:t>
            </a:fld>
            <a:endParaRPr lang="en-US"/>
          </a:p>
        </p:txBody>
      </p:sp>
    </p:spTree>
    <p:extLst>
      <p:ext uri="{BB962C8B-B14F-4D97-AF65-F5344CB8AC3E}">
        <p14:creationId xmlns:p14="http://schemas.microsoft.com/office/powerpoint/2010/main" val="43252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048A-942D-4611-35C9-593CDE3EFF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7445F3-43CC-5D5E-03E1-AA8C7A4678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A1862-478A-D0F8-C5EE-7DC09DD219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DA9271-EC35-B30B-C272-91A49679C1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F543A-D518-D18D-C2AF-E99DD6948A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2845CD-90F1-8910-28AB-F853A8D63BB9}"/>
              </a:ext>
            </a:extLst>
          </p:cNvPr>
          <p:cNvSpPr>
            <a:spLocks noGrp="1"/>
          </p:cNvSpPr>
          <p:nvPr>
            <p:ph type="dt" sz="half" idx="10"/>
          </p:nvPr>
        </p:nvSpPr>
        <p:spPr/>
        <p:txBody>
          <a:bodyPr/>
          <a:lstStyle/>
          <a:p>
            <a:fld id="{1BD8240A-6E5D-4501-B082-6465CA04CCEF}" type="datetimeFigureOut">
              <a:rPr lang="en-US" smtClean="0"/>
              <a:t>4/23/2024</a:t>
            </a:fld>
            <a:endParaRPr lang="en-US"/>
          </a:p>
        </p:txBody>
      </p:sp>
      <p:sp>
        <p:nvSpPr>
          <p:cNvPr id="8" name="Footer Placeholder 7">
            <a:extLst>
              <a:ext uri="{FF2B5EF4-FFF2-40B4-BE49-F238E27FC236}">
                <a16:creationId xmlns:a16="http://schemas.microsoft.com/office/drawing/2014/main" id="{70832E46-66A4-98DA-53BA-87A3E24725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F9D23D-50FC-3EC6-1B70-BDB9D305F1CD}"/>
              </a:ext>
            </a:extLst>
          </p:cNvPr>
          <p:cNvSpPr>
            <a:spLocks noGrp="1"/>
          </p:cNvSpPr>
          <p:nvPr>
            <p:ph type="sldNum" sz="quarter" idx="12"/>
          </p:nvPr>
        </p:nvSpPr>
        <p:spPr/>
        <p:txBody>
          <a:bodyPr/>
          <a:lstStyle/>
          <a:p>
            <a:fld id="{8B44A8A8-775F-437C-9B1C-13FB8C3BC56D}" type="slidenum">
              <a:rPr lang="en-US" smtClean="0"/>
              <a:t>‹#›</a:t>
            </a:fld>
            <a:endParaRPr lang="en-US"/>
          </a:p>
        </p:txBody>
      </p:sp>
    </p:spTree>
    <p:extLst>
      <p:ext uri="{BB962C8B-B14F-4D97-AF65-F5344CB8AC3E}">
        <p14:creationId xmlns:p14="http://schemas.microsoft.com/office/powerpoint/2010/main" val="269684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F5AC-5938-41AB-3C09-ADBF39C2DB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6B17B3-6416-09F9-F4FA-36002E9E2AAB}"/>
              </a:ext>
            </a:extLst>
          </p:cNvPr>
          <p:cNvSpPr>
            <a:spLocks noGrp="1"/>
          </p:cNvSpPr>
          <p:nvPr>
            <p:ph type="dt" sz="half" idx="10"/>
          </p:nvPr>
        </p:nvSpPr>
        <p:spPr/>
        <p:txBody>
          <a:bodyPr/>
          <a:lstStyle/>
          <a:p>
            <a:fld id="{1BD8240A-6E5D-4501-B082-6465CA04CCEF}" type="datetimeFigureOut">
              <a:rPr lang="en-US" smtClean="0"/>
              <a:t>4/23/2024</a:t>
            </a:fld>
            <a:endParaRPr lang="en-US"/>
          </a:p>
        </p:txBody>
      </p:sp>
      <p:sp>
        <p:nvSpPr>
          <p:cNvPr id="4" name="Footer Placeholder 3">
            <a:extLst>
              <a:ext uri="{FF2B5EF4-FFF2-40B4-BE49-F238E27FC236}">
                <a16:creationId xmlns:a16="http://schemas.microsoft.com/office/drawing/2014/main" id="{9C2A1D6C-552F-534B-1D58-FBA0E5459A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FB31D8-DF5E-9218-EF76-B3515F96D584}"/>
              </a:ext>
            </a:extLst>
          </p:cNvPr>
          <p:cNvSpPr>
            <a:spLocks noGrp="1"/>
          </p:cNvSpPr>
          <p:nvPr>
            <p:ph type="sldNum" sz="quarter" idx="12"/>
          </p:nvPr>
        </p:nvSpPr>
        <p:spPr/>
        <p:txBody>
          <a:bodyPr/>
          <a:lstStyle/>
          <a:p>
            <a:fld id="{8B44A8A8-775F-437C-9B1C-13FB8C3BC56D}" type="slidenum">
              <a:rPr lang="en-US" smtClean="0"/>
              <a:t>‹#›</a:t>
            </a:fld>
            <a:endParaRPr lang="en-US"/>
          </a:p>
        </p:txBody>
      </p:sp>
    </p:spTree>
    <p:extLst>
      <p:ext uri="{BB962C8B-B14F-4D97-AF65-F5344CB8AC3E}">
        <p14:creationId xmlns:p14="http://schemas.microsoft.com/office/powerpoint/2010/main" val="5744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9EA6BF-3D9B-19B2-BBE8-92200476F22D}"/>
              </a:ext>
            </a:extLst>
          </p:cNvPr>
          <p:cNvSpPr>
            <a:spLocks noGrp="1"/>
          </p:cNvSpPr>
          <p:nvPr>
            <p:ph type="dt" sz="half" idx="10"/>
          </p:nvPr>
        </p:nvSpPr>
        <p:spPr/>
        <p:txBody>
          <a:bodyPr/>
          <a:lstStyle/>
          <a:p>
            <a:fld id="{1BD8240A-6E5D-4501-B082-6465CA04CCEF}" type="datetimeFigureOut">
              <a:rPr lang="en-US" smtClean="0"/>
              <a:t>4/23/2024</a:t>
            </a:fld>
            <a:endParaRPr lang="en-US"/>
          </a:p>
        </p:txBody>
      </p:sp>
      <p:sp>
        <p:nvSpPr>
          <p:cNvPr id="3" name="Footer Placeholder 2">
            <a:extLst>
              <a:ext uri="{FF2B5EF4-FFF2-40B4-BE49-F238E27FC236}">
                <a16:creationId xmlns:a16="http://schemas.microsoft.com/office/drawing/2014/main" id="{59AF575E-F32A-8EFA-FCAE-4F1F30C0AF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11821-CF6C-5E4A-0738-4888574FA9E8}"/>
              </a:ext>
            </a:extLst>
          </p:cNvPr>
          <p:cNvSpPr>
            <a:spLocks noGrp="1"/>
          </p:cNvSpPr>
          <p:nvPr>
            <p:ph type="sldNum" sz="quarter" idx="12"/>
          </p:nvPr>
        </p:nvSpPr>
        <p:spPr/>
        <p:txBody>
          <a:bodyPr/>
          <a:lstStyle/>
          <a:p>
            <a:fld id="{8B44A8A8-775F-437C-9B1C-13FB8C3BC56D}" type="slidenum">
              <a:rPr lang="en-US" smtClean="0"/>
              <a:t>‹#›</a:t>
            </a:fld>
            <a:endParaRPr lang="en-US"/>
          </a:p>
        </p:txBody>
      </p:sp>
    </p:spTree>
    <p:extLst>
      <p:ext uri="{BB962C8B-B14F-4D97-AF65-F5344CB8AC3E}">
        <p14:creationId xmlns:p14="http://schemas.microsoft.com/office/powerpoint/2010/main" val="1606812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9D898-EC72-B8D4-3ACA-054070A54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C3858B-C716-EACC-10A7-3D52B82F61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C8AD09-ED82-A591-8349-49EC77AAF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33F8D-4A2A-6D85-530A-CD27546144BE}"/>
              </a:ext>
            </a:extLst>
          </p:cNvPr>
          <p:cNvSpPr>
            <a:spLocks noGrp="1"/>
          </p:cNvSpPr>
          <p:nvPr>
            <p:ph type="dt" sz="half" idx="10"/>
          </p:nvPr>
        </p:nvSpPr>
        <p:spPr/>
        <p:txBody>
          <a:bodyPr/>
          <a:lstStyle/>
          <a:p>
            <a:fld id="{1BD8240A-6E5D-4501-B082-6465CA04CCEF}" type="datetimeFigureOut">
              <a:rPr lang="en-US" smtClean="0"/>
              <a:t>4/23/2024</a:t>
            </a:fld>
            <a:endParaRPr lang="en-US"/>
          </a:p>
        </p:txBody>
      </p:sp>
      <p:sp>
        <p:nvSpPr>
          <p:cNvPr id="6" name="Footer Placeholder 5">
            <a:extLst>
              <a:ext uri="{FF2B5EF4-FFF2-40B4-BE49-F238E27FC236}">
                <a16:creationId xmlns:a16="http://schemas.microsoft.com/office/drawing/2014/main" id="{89447A68-401C-E193-4218-CA5DA803A3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ED92A2-9207-EEBA-BAB0-BB26F4E0D414}"/>
              </a:ext>
            </a:extLst>
          </p:cNvPr>
          <p:cNvSpPr>
            <a:spLocks noGrp="1"/>
          </p:cNvSpPr>
          <p:nvPr>
            <p:ph type="sldNum" sz="quarter" idx="12"/>
          </p:nvPr>
        </p:nvSpPr>
        <p:spPr/>
        <p:txBody>
          <a:bodyPr/>
          <a:lstStyle/>
          <a:p>
            <a:fld id="{8B44A8A8-775F-437C-9B1C-13FB8C3BC56D}" type="slidenum">
              <a:rPr lang="en-US" smtClean="0"/>
              <a:t>‹#›</a:t>
            </a:fld>
            <a:endParaRPr lang="en-US"/>
          </a:p>
        </p:txBody>
      </p:sp>
    </p:spTree>
    <p:extLst>
      <p:ext uri="{BB962C8B-B14F-4D97-AF65-F5344CB8AC3E}">
        <p14:creationId xmlns:p14="http://schemas.microsoft.com/office/powerpoint/2010/main" val="3752226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A223-4F7A-D4FD-98C5-D9C6539FC0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3DF11D-01B1-5731-0B40-BBCEB3CAF5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22B07E-EF79-7948-A2B0-1126E41D8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7D366B-0C53-D06F-C63A-E629AA6F5274}"/>
              </a:ext>
            </a:extLst>
          </p:cNvPr>
          <p:cNvSpPr>
            <a:spLocks noGrp="1"/>
          </p:cNvSpPr>
          <p:nvPr>
            <p:ph type="dt" sz="half" idx="10"/>
          </p:nvPr>
        </p:nvSpPr>
        <p:spPr/>
        <p:txBody>
          <a:bodyPr/>
          <a:lstStyle/>
          <a:p>
            <a:fld id="{1BD8240A-6E5D-4501-B082-6465CA04CCEF}" type="datetimeFigureOut">
              <a:rPr lang="en-US" smtClean="0"/>
              <a:t>4/23/2024</a:t>
            </a:fld>
            <a:endParaRPr lang="en-US"/>
          </a:p>
        </p:txBody>
      </p:sp>
      <p:sp>
        <p:nvSpPr>
          <p:cNvPr id="6" name="Footer Placeholder 5">
            <a:extLst>
              <a:ext uri="{FF2B5EF4-FFF2-40B4-BE49-F238E27FC236}">
                <a16:creationId xmlns:a16="http://schemas.microsoft.com/office/drawing/2014/main" id="{BD58D884-AD88-F371-65CB-5E77B5D8AB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7B045D-2F27-CB95-829D-86C61DAC9B05}"/>
              </a:ext>
            </a:extLst>
          </p:cNvPr>
          <p:cNvSpPr>
            <a:spLocks noGrp="1"/>
          </p:cNvSpPr>
          <p:nvPr>
            <p:ph type="sldNum" sz="quarter" idx="12"/>
          </p:nvPr>
        </p:nvSpPr>
        <p:spPr/>
        <p:txBody>
          <a:bodyPr/>
          <a:lstStyle/>
          <a:p>
            <a:fld id="{8B44A8A8-775F-437C-9B1C-13FB8C3BC56D}" type="slidenum">
              <a:rPr lang="en-US" smtClean="0"/>
              <a:t>‹#›</a:t>
            </a:fld>
            <a:endParaRPr lang="en-US"/>
          </a:p>
        </p:txBody>
      </p:sp>
    </p:spTree>
    <p:extLst>
      <p:ext uri="{BB962C8B-B14F-4D97-AF65-F5344CB8AC3E}">
        <p14:creationId xmlns:p14="http://schemas.microsoft.com/office/powerpoint/2010/main" val="659044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D38AE8-D8C6-50DC-05D0-0C70DD8A19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AA735A-3634-6645-282D-9343111378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9B5857-8E7B-04D2-4AC7-0326A69215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8240A-6E5D-4501-B082-6465CA04CCEF}" type="datetimeFigureOut">
              <a:rPr lang="en-US" smtClean="0"/>
              <a:t>4/23/2024</a:t>
            </a:fld>
            <a:endParaRPr lang="en-US"/>
          </a:p>
        </p:txBody>
      </p:sp>
      <p:sp>
        <p:nvSpPr>
          <p:cNvPr id="5" name="Footer Placeholder 4">
            <a:extLst>
              <a:ext uri="{FF2B5EF4-FFF2-40B4-BE49-F238E27FC236}">
                <a16:creationId xmlns:a16="http://schemas.microsoft.com/office/drawing/2014/main" id="{E4ACAA72-FE83-13AD-F848-5649E5866D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FE185F-A768-DABA-F2BF-D480D33D76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4A8A8-775F-437C-9B1C-13FB8C3BC56D}" type="slidenum">
              <a:rPr lang="en-US" smtClean="0"/>
              <a:t>‹#›</a:t>
            </a:fld>
            <a:endParaRPr lang="en-US"/>
          </a:p>
        </p:txBody>
      </p:sp>
    </p:spTree>
    <p:extLst>
      <p:ext uri="{BB962C8B-B14F-4D97-AF65-F5344CB8AC3E}">
        <p14:creationId xmlns:p14="http://schemas.microsoft.com/office/powerpoint/2010/main" val="3750008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3EC19-C96C-ED5A-1C68-B65DA602E2E2}"/>
              </a:ext>
            </a:extLst>
          </p:cNvPr>
          <p:cNvSpPr>
            <a:spLocks noGrp="1"/>
          </p:cNvSpPr>
          <p:nvPr>
            <p:ph type="ctrTitle"/>
          </p:nvPr>
        </p:nvSpPr>
        <p:spPr>
          <a:xfrm>
            <a:off x="1524000" y="1600199"/>
            <a:ext cx="9144000" cy="1909763"/>
          </a:xfrm>
        </p:spPr>
        <p:txBody>
          <a:bodyPr>
            <a:normAutofit fontScale="90000"/>
          </a:bodyPr>
          <a:lstStyle/>
          <a:p>
            <a:r>
              <a:rPr lang="en-US" dirty="0"/>
              <a:t>Extended Labeled Faces in The Wild (ELFW): Augmenting Classes for Face Segmentation</a:t>
            </a:r>
            <a:br>
              <a:rPr lang="en-US" dirty="0"/>
            </a:br>
            <a:endParaRPr lang="en-US" dirty="0"/>
          </a:p>
        </p:txBody>
      </p:sp>
      <p:sp>
        <p:nvSpPr>
          <p:cNvPr id="3" name="Subtitle 2">
            <a:extLst>
              <a:ext uri="{FF2B5EF4-FFF2-40B4-BE49-F238E27FC236}">
                <a16:creationId xmlns:a16="http://schemas.microsoft.com/office/drawing/2014/main" id="{2C88180F-A373-7FC5-0C9F-B123DE869799}"/>
              </a:ext>
            </a:extLst>
          </p:cNvPr>
          <p:cNvSpPr>
            <a:spLocks noGrp="1"/>
          </p:cNvSpPr>
          <p:nvPr>
            <p:ph type="subTitle" idx="1"/>
          </p:nvPr>
        </p:nvSpPr>
        <p:spPr/>
        <p:txBody>
          <a:bodyPr>
            <a:normAutofit lnSpcReduction="10000"/>
          </a:bodyPr>
          <a:lstStyle/>
          <a:p>
            <a:r>
              <a:rPr lang="en-US" dirty="0"/>
              <a:t>Project Mates</a:t>
            </a:r>
          </a:p>
          <a:p>
            <a:pPr marL="457200" indent="-457200">
              <a:buFont typeface="+mj-lt"/>
              <a:buAutoNum type="arabicPeriod"/>
            </a:pPr>
            <a:r>
              <a:rPr lang="en-US" dirty="0"/>
              <a:t>Sai Kumar Dacharla</a:t>
            </a:r>
          </a:p>
          <a:p>
            <a:pPr marL="457200" indent="-457200">
              <a:buFont typeface="+mj-lt"/>
              <a:buAutoNum type="arabicPeriod"/>
            </a:pPr>
            <a:r>
              <a:rPr lang="en-US" dirty="0"/>
              <a:t>Charan Sumanth Pulleti</a:t>
            </a:r>
          </a:p>
          <a:p>
            <a:r>
              <a:rPr lang="en-US" dirty="0"/>
              <a:t> </a:t>
            </a:r>
          </a:p>
        </p:txBody>
      </p:sp>
    </p:spTree>
    <p:extLst>
      <p:ext uri="{BB962C8B-B14F-4D97-AF65-F5344CB8AC3E}">
        <p14:creationId xmlns:p14="http://schemas.microsoft.com/office/powerpoint/2010/main" val="3629561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E18FA-04D7-7A38-9B66-82921810AC86}"/>
              </a:ext>
            </a:extLst>
          </p:cNvPr>
          <p:cNvSpPr>
            <a:spLocks noGrp="1"/>
          </p:cNvSpPr>
          <p:nvPr>
            <p:ph type="title"/>
          </p:nvPr>
        </p:nvSpPr>
        <p:spPr/>
        <p:txBody>
          <a:bodyPr/>
          <a:lstStyle/>
          <a:p>
            <a:r>
              <a:rPr lang="en-US" dirty="0"/>
              <a:t>Deployment in Gradio Interface</a:t>
            </a:r>
          </a:p>
        </p:txBody>
      </p:sp>
      <p:pic>
        <p:nvPicPr>
          <p:cNvPr id="7" name="Picture 6">
            <a:extLst>
              <a:ext uri="{FF2B5EF4-FFF2-40B4-BE49-F238E27FC236}">
                <a16:creationId xmlns:a16="http://schemas.microsoft.com/office/drawing/2014/main" id="{F5897838-5578-716A-9A18-14E3DD463B63}"/>
              </a:ext>
            </a:extLst>
          </p:cNvPr>
          <p:cNvPicPr>
            <a:picLocks noChangeAspect="1"/>
          </p:cNvPicPr>
          <p:nvPr/>
        </p:nvPicPr>
        <p:blipFill>
          <a:blip r:embed="rId2"/>
          <a:stretch>
            <a:fillRect/>
          </a:stretch>
        </p:blipFill>
        <p:spPr>
          <a:xfrm>
            <a:off x="1964669" y="1855855"/>
            <a:ext cx="7011378" cy="3820058"/>
          </a:xfrm>
          <a:prstGeom prst="rect">
            <a:avLst/>
          </a:prstGeom>
        </p:spPr>
      </p:pic>
    </p:spTree>
    <p:extLst>
      <p:ext uri="{BB962C8B-B14F-4D97-AF65-F5344CB8AC3E}">
        <p14:creationId xmlns:p14="http://schemas.microsoft.com/office/powerpoint/2010/main" val="434346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E18FA-04D7-7A38-9B66-82921810AC86}"/>
              </a:ext>
            </a:extLst>
          </p:cNvPr>
          <p:cNvSpPr>
            <a:spLocks noGrp="1"/>
          </p:cNvSpPr>
          <p:nvPr>
            <p:ph type="title"/>
          </p:nvPr>
        </p:nvSpPr>
        <p:spPr/>
        <p:txBody>
          <a:bodyPr/>
          <a:lstStyle/>
          <a:p>
            <a:r>
              <a:rPr lang="en-US" dirty="0"/>
              <a:t>Deployment in Gradio Interface</a:t>
            </a:r>
          </a:p>
        </p:txBody>
      </p:sp>
      <p:pic>
        <p:nvPicPr>
          <p:cNvPr id="4" name="Picture 3">
            <a:extLst>
              <a:ext uri="{FF2B5EF4-FFF2-40B4-BE49-F238E27FC236}">
                <a16:creationId xmlns:a16="http://schemas.microsoft.com/office/drawing/2014/main" id="{B02F2178-9739-D192-E5DD-D724AAEB0596}"/>
              </a:ext>
            </a:extLst>
          </p:cNvPr>
          <p:cNvPicPr>
            <a:picLocks noChangeAspect="1"/>
          </p:cNvPicPr>
          <p:nvPr/>
        </p:nvPicPr>
        <p:blipFill>
          <a:blip r:embed="rId2"/>
          <a:stretch>
            <a:fillRect/>
          </a:stretch>
        </p:blipFill>
        <p:spPr>
          <a:xfrm>
            <a:off x="1867427" y="1690688"/>
            <a:ext cx="6820852" cy="4086795"/>
          </a:xfrm>
          <a:prstGeom prst="rect">
            <a:avLst/>
          </a:prstGeom>
        </p:spPr>
      </p:pic>
    </p:spTree>
    <p:extLst>
      <p:ext uri="{BB962C8B-B14F-4D97-AF65-F5344CB8AC3E}">
        <p14:creationId xmlns:p14="http://schemas.microsoft.com/office/powerpoint/2010/main" val="475809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0339AF-5E99-E2EC-C7AA-A4B287E592C2}"/>
              </a:ext>
            </a:extLst>
          </p:cNvPr>
          <p:cNvSpPr>
            <a:spLocks noGrp="1"/>
          </p:cNvSpPr>
          <p:nvPr>
            <p:ph idx="1"/>
          </p:nvPr>
        </p:nvSpPr>
        <p:spPr/>
        <p:txBody>
          <a:bodyPr>
            <a:normAutofit/>
          </a:bodyPr>
          <a:lstStyle/>
          <a:p>
            <a:pPr marL="0" indent="0" algn="ctr">
              <a:buNone/>
            </a:pPr>
            <a:endParaRPr lang="en-US" sz="4400" dirty="0"/>
          </a:p>
          <a:p>
            <a:pPr marL="0" indent="0" algn="ctr">
              <a:buNone/>
            </a:pPr>
            <a:endParaRPr lang="en-US" sz="4400" dirty="0"/>
          </a:p>
          <a:p>
            <a:pPr marL="0" indent="0" algn="ctr">
              <a:buNone/>
            </a:pPr>
            <a:r>
              <a:rPr lang="en-US" sz="4400" dirty="0"/>
              <a:t>THANK YOU</a:t>
            </a:r>
          </a:p>
        </p:txBody>
      </p:sp>
    </p:spTree>
    <p:extLst>
      <p:ext uri="{BB962C8B-B14F-4D97-AF65-F5344CB8AC3E}">
        <p14:creationId xmlns:p14="http://schemas.microsoft.com/office/powerpoint/2010/main" val="260154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0B34B-436B-A7D5-543E-9AC48C3CA8BF}"/>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003BBEDB-1178-77C4-B5C2-3703D9E258FD}"/>
              </a:ext>
            </a:extLst>
          </p:cNvPr>
          <p:cNvSpPr>
            <a:spLocks noGrp="1"/>
          </p:cNvSpPr>
          <p:nvPr>
            <p:ph idx="1"/>
          </p:nvPr>
        </p:nvSpPr>
        <p:spPr/>
        <p:txBody>
          <a:bodyPr>
            <a:normAutofit fontScale="70000" lnSpcReduction="20000"/>
          </a:bodyPr>
          <a:lstStyle/>
          <a:p>
            <a:pPr marL="0" indent="0" algn="just">
              <a:lnSpc>
                <a:spcPct val="120000"/>
              </a:lnSpc>
              <a:buNone/>
            </a:pPr>
            <a:r>
              <a:rPr lang="en-US" dirty="0"/>
              <a:t>The Extended Labeled Faces in The Wild (ELFW) introduces a broader range of facial attributes, expressions, ages, and ethnicities compared to traditional datasets. This diversity better reflects real-world scenarios and challenges faced in facial segmentation tasks, making models trained on ELFW more robust and applicable across different demographics.</a:t>
            </a:r>
          </a:p>
          <a:p>
            <a:pPr marL="0" indent="0" algn="just">
              <a:lnSpc>
                <a:spcPct val="120000"/>
              </a:lnSpc>
              <a:buNone/>
            </a:pPr>
            <a:r>
              <a:rPr lang="en-US" dirty="0"/>
              <a:t>By augmenting classes, ELFW enables finer-grained segmentation, capturing subtle variations in facial features that are vital for applications such as emotion recognition, age estimation, and facial attribute analysis. This finer granularity enhances the precision and accuracy of segmentation models trained on ELFW.</a:t>
            </a:r>
          </a:p>
          <a:p>
            <a:pPr marL="0" indent="0" algn="just">
              <a:lnSpc>
                <a:spcPct val="120000"/>
              </a:lnSpc>
              <a:buNone/>
            </a:pPr>
            <a:r>
              <a:rPr lang="en-US" dirty="0"/>
              <a:t>The Extended Labeled Faces in The Wild (ELFW) dataset presents a unique challenge in face segmentation, aiming to augment classes for finer object instance segmentation within facial images. This report delves into the key components of this task, including data preprocessing, model initialization, fine-tuning, and evaluation, with a focus on segmenting faces.</a:t>
            </a:r>
          </a:p>
          <a:p>
            <a:endParaRPr lang="en-US" dirty="0"/>
          </a:p>
        </p:txBody>
      </p:sp>
    </p:spTree>
    <p:extLst>
      <p:ext uri="{BB962C8B-B14F-4D97-AF65-F5344CB8AC3E}">
        <p14:creationId xmlns:p14="http://schemas.microsoft.com/office/powerpoint/2010/main" val="868799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D104-CD5E-D7CE-5A4A-0BC5041E175F}"/>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FF9717DD-14C2-8C23-17FA-DF9FB804B387}"/>
              </a:ext>
            </a:extLst>
          </p:cNvPr>
          <p:cNvSpPr>
            <a:spLocks noGrp="1"/>
          </p:cNvSpPr>
          <p:nvPr>
            <p:ph idx="1"/>
          </p:nvPr>
        </p:nvSpPr>
        <p:spPr>
          <a:xfrm>
            <a:off x="838199" y="1825625"/>
            <a:ext cx="10631905" cy="2040522"/>
          </a:xfrm>
        </p:spPr>
        <p:txBody>
          <a:bodyPr>
            <a:normAutofit/>
          </a:bodyPr>
          <a:lstStyle/>
          <a:p>
            <a:pPr marL="342900" marR="0" lvl="0" indent="-342900" algn="just">
              <a:lnSpc>
                <a:spcPct val="115000"/>
              </a:lnSpc>
              <a:spcBef>
                <a:spcPts val="0"/>
              </a:spcBef>
              <a:spcAft>
                <a:spcPts val="0"/>
              </a:spcAft>
              <a:buFont typeface="Symbol" panose="05050102010706020507" pitchFamily="18" charset="2"/>
              <a:buChar char=""/>
            </a:pPr>
            <a:r>
              <a:rPr lang="en-US" sz="2000" b="1" dirty="0"/>
              <a:t>Resize: </a:t>
            </a:r>
            <a:r>
              <a:rPr lang="en-US" sz="2000" dirty="0"/>
              <a:t>Images were resized to 32x32 pixels, which is a common practice for reducing computational complexity while retaining essential features for segmentation tasks.</a:t>
            </a:r>
          </a:p>
          <a:p>
            <a:pPr marL="342900" marR="0" lvl="0" indent="-342900" algn="just">
              <a:lnSpc>
                <a:spcPct val="115000"/>
              </a:lnSpc>
              <a:spcBef>
                <a:spcPts val="0"/>
              </a:spcBef>
              <a:spcAft>
                <a:spcPts val="800"/>
              </a:spcAft>
              <a:buFont typeface="Symbol" panose="05050102010706020507" pitchFamily="18" charset="2"/>
              <a:buChar char=""/>
            </a:pPr>
            <a:r>
              <a:rPr lang="en-US" sz="2000" b="1" dirty="0"/>
              <a:t>Normalization: </a:t>
            </a:r>
            <a:r>
              <a:rPr lang="en-US" sz="2000" dirty="0"/>
              <a:t>Normalization was applied using mean=[0.485, 0.456, 0.406] and std=[0.229, 0.224, 0.225]. These values are standard for many image processing tasks and help in stabilizing the training process by bringing data into a common scale.</a:t>
            </a:r>
          </a:p>
          <a:p>
            <a:endParaRPr lang="en-US" sz="2000" dirty="0"/>
          </a:p>
        </p:txBody>
      </p:sp>
      <p:pic>
        <p:nvPicPr>
          <p:cNvPr id="4" name="Picture 3">
            <a:extLst>
              <a:ext uri="{FF2B5EF4-FFF2-40B4-BE49-F238E27FC236}">
                <a16:creationId xmlns:a16="http://schemas.microsoft.com/office/drawing/2014/main" id="{3FC3D401-7D8F-AB4B-B7C7-C31FAE388B89}"/>
              </a:ext>
            </a:extLst>
          </p:cNvPr>
          <p:cNvPicPr>
            <a:picLocks noChangeAspect="1"/>
          </p:cNvPicPr>
          <p:nvPr/>
        </p:nvPicPr>
        <p:blipFill>
          <a:blip r:embed="rId2"/>
          <a:stretch>
            <a:fillRect/>
          </a:stretch>
        </p:blipFill>
        <p:spPr>
          <a:xfrm>
            <a:off x="2053390" y="3866147"/>
            <a:ext cx="7764379" cy="1894205"/>
          </a:xfrm>
          <a:prstGeom prst="rect">
            <a:avLst/>
          </a:prstGeom>
        </p:spPr>
      </p:pic>
    </p:spTree>
    <p:extLst>
      <p:ext uri="{BB962C8B-B14F-4D97-AF65-F5344CB8AC3E}">
        <p14:creationId xmlns:p14="http://schemas.microsoft.com/office/powerpoint/2010/main" val="261630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3FEA0-2497-791E-96BD-7F8F52DE1375}"/>
              </a:ext>
            </a:extLst>
          </p:cNvPr>
          <p:cNvSpPr>
            <a:spLocks noGrp="1"/>
          </p:cNvSpPr>
          <p:nvPr>
            <p:ph type="title"/>
          </p:nvPr>
        </p:nvSpPr>
        <p:spPr/>
        <p:txBody>
          <a:bodyPr/>
          <a:lstStyle/>
          <a:p>
            <a:r>
              <a:rPr lang="en-US" dirty="0"/>
              <a:t>Model and Method</a:t>
            </a:r>
          </a:p>
        </p:txBody>
      </p:sp>
      <p:sp>
        <p:nvSpPr>
          <p:cNvPr id="3" name="Content Placeholder 2">
            <a:extLst>
              <a:ext uri="{FF2B5EF4-FFF2-40B4-BE49-F238E27FC236}">
                <a16:creationId xmlns:a16="http://schemas.microsoft.com/office/drawing/2014/main" id="{DCFBD42B-3090-885E-D4A5-6E8DED8F585A}"/>
              </a:ext>
            </a:extLst>
          </p:cNvPr>
          <p:cNvSpPr>
            <a:spLocks noGrp="1"/>
          </p:cNvSpPr>
          <p:nvPr>
            <p:ph idx="1"/>
          </p:nvPr>
        </p:nvSpPr>
        <p:spPr>
          <a:xfrm>
            <a:off x="838200" y="1825625"/>
            <a:ext cx="10515600" cy="2441575"/>
          </a:xfrm>
        </p:spPr>
        <p:txBody>
          <a:bodyPr>
            <a:normAutofit lnSpcReduction="10000"/>
          </a:bodyPr>
          <a:lstStyle/>
          <a:p>
            <a:pPr marL="0" marR="0" indent="0" algn="just">
              <a:lnSpc>
                <a:spcPct val="115000"/>
              </a:lnSpc>
              <a:spcBef>
                <a:spcPts val="0"/>
              </a:spcBef>
              <a:spcAft>
                <a:spcPts val="800"/>
              </a:spcAft>
              <a:buNone/>
            </a:pPr>
            <a:r>
              <a:rPr lang="en-US" sz="1800" kern="100" dirty="0">
                <a:effectLst/>
                <a:ea typeface="Calibri" panose="020F0502020204030204" pitchFamily="34" charset="0"/>
                <a:cs typeface="Times New Roman" panose="02020603050405020304" pitchFamily="18" charset="0"/>
              </a:rPr>
              <a:t>To leverage existing knowledge and optimize performance, parameters from a pretrained model are loaded</a:t>
            </a:r>
          </a:p>
          <a:p>
            <a:pPr marL="342900" marR="0" lvl="0" indent="-342900" algn="just">
              <a:lnSpc>
                <a:spcPct val="115000"/>
              </a:lnSpc>
              <a:spcBef>
                <a:spcPts val="0"/>
              </a:spcBef>
              <a:spcAft>
                <a:spcPts val="0"/>
              </a:spcAft>
              <a:buFont typeface="Symbol" panose="05050102010706020507" pitchFamily="18" charset="2"/>
              <a:buChar char=""/>
            </a:pPr>
            <a:r>
              <a:rPr lang="en-US" sz="1800" kern="100" dirty="0">
                <a:effectLst/>
                <a:ea typeface="Calibri" panose="020F0502020204030204" pitchFamily="34" charset="0"/>
                <a:cs typeface="Times New Roman" panose="02020603050405020304" pitchFamily="18" charset="0"/>
              </a:rPr>
              <a:t>Model: ResNet18, a popular convolutional neural network architecture, was used as the pretrained model. It is known for its balance between depth and computational efficiency, making it suitable for various computer vision tasks.</a:t>
            </a:r>
          </a:p>
          <a:p>
            <a:pPr marL="342900" marR="0" lvl="0" indent="-342900" algn="just">
              <a:lnSpc>
                <a:spcPct val="115000"/>
              </a:lnSpc>
              <a:spcBef>
                <a:spcPts val="0"/>
              </a:spcBef>
              <a:spcAft>
                <a:spcPts val="800"/>
              </a:spcAft>
              <a:buFont typeface="Symbol" panose="05050102010706020507" pitchFamily="18" charset="2"/>
              <a:buChar char=""/>
            </a:pPr>
            <a:r>
              <a:rPr lang="en-US" sz="1800" kern="100" dirty="0">
                <a:effectLst/>
                <a:ea typeface="Calibri" panose="020F0502020204030204" pitchFamily="34" charset="0"/>
                <a:cs typeface="Times New Roman" panose="02020603050405020304" pitchFamily="18" charset="0"/>
              </a:rPr>
              <a:t>Parameters: The pretrained ResNet18 model was loaded with weights learned from the ImageNet dataset. This initialization leverages the network's ability to extract meaningful features from images, which is beneficial for face</a:t>
            </a:r>
          </a:p>
          <a:p>
            <a:pPr marL="0" indent="0">
              <a:buNone/>
            </a:pPr>
            <a:endParaRPr lang="en-US" dirty="0"/>
          </a:p>
        </p:txBody>
      </p:sp>
      <p:pic>
        <p:nvPicPr>
          <p:cNvPr id="4" name="Picture 3">
            <a:extLst>
              <a:ext uri="{FF2B5EF4-FFF2-40B4-BE49-F238E27FC236}">
                <a16:creationId xmlns:a16="http://schemas.microsoft.com/office/drawing/2014/main" id="{FD375011-E473-4747-2187-7D8EC090F7E6}"/>
              </a:ext>
            </a:extLst>
          </p:cNvPr>
          <p:cNvPicPr>
            <a:picLocks noChangeAspect="1"/>
          </p:cNvPicPr>
          <p:nvPr/>
        </p:nvPicPr>
        <p:blipFill>
          <a:blip r:embed="rId2"/>
          <a:stretch>
            <a:fillRect/>
          </a:stretch>
        </p:blipFill>
        <p:spPr>
          <a:xfrm>
            <a:off x="2245894" y="4523873"/>
            <a:ext cx="7395411" cy="1312946"/>
          </a:xfrm>
          <a:prstGeom prst="rect">
            <a:avLst/>
          </a:prstGeom>
        </p:spPr>
      </p:pic>
    </p:spTree>
    <p:extLst>
      <p:ext uri="{BB962C8B-B14F-4D97-AF65-F5344CB8AC3E}">
        <p14:creationId xmlns:p14="http://schemas.microsoft.com/office/powerpoint/2010/main" val="2681719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3FEA0-2497-791E-96BD-7F8F52DE1375}"/>
              </a:ext>
            </a:extLst>
          </p:cNvPr>
          <p:cNvSpPr>
            <a:spLocks noGrp="1"/>
          </p:cNvSpPr>
          <p:nvPr>
            <p:ph type="title"/>
          </p:nvPr>
        </p:nvSpPr>
        <p:spPr/>
        <p:txBody>
          <a:bodyPr/>
          <a:lstStyle/>
          <a:p>
            <a:r>
              <a:rPr lang="en-US" dirty="0"/>
              <a:t>Model and Method</a:t>
            </a:r>
          </a:p>
        </p:txBody>
      </p:sp>
      <p:sp>
        <p:nvSpPr>
          <p:cNvPr id="3" name="Content Placeholder 2">
            <a:extLst>
              <a:ext uri="{FF2B5EF4-FFF2-40B4-BE49-F238E27FC236}">
                <a16:creationId xmlns:a16="http://schemas.microsoft.com/office/drawing/2014/main" id="{DCFBD42B-3090-885E-D4A5-6E8DED8F585A}"/>
              </a:ext>
            </a:extLst>
          </p:cNvPr>
          <p:cNvSpPr>
            <a:spLocks noGrp="1"/>
          </p:cNvSpPr>
          <p:nvPr>
            <p:ph idx="1"/>
          </p:nvPr>
        </p:nvSpPr>
        <p:spPr>
          <a:xfrm>
            <a:off x="838200" y="1825625"/>
            <a:ext cx="10515600" cy="2441575"/>
          </a:xfrm>
        </p:spPr>
        <p:txBody>
          <a:bodyPr>
            <a:normAutofit fontScale="92500" lnSpcReduction="20000"/>
          </a:bodyPr>
          <a:lstStyle/>
          <a:p>
            <a:pPr marL="0" marR="0" lvl="0" indent="0" algn="just">
              <a:lnSpc>
                <a:spcPct val="115000"/>
              </a:lnSpc>
              <a:spcBef>
                <a:spcPts val="0"/>
              </a:spcBef>
              <a:spcAft>
                <a:spcPts val="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Fine-tuning is then performed using the validation dataset to determine optimal hyperparameters such as learning rate and momentum, refining the model's ability to generalize.</a:t>
            </a:r>
          </a:p>
          <a:p>
            <a:pPr marL="0" marR="0" lvl="0" indent="0" algn="just">
              <a:lnSpc>
                <a:spcPct val="115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800"/>
              </a:spcAft>
              <a:buFont typeface="Symbol" panose="05050102010706020507" pitchFamily="18" charset="2"/>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Output Layer Replacement: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output layer of ResNet18 was replaced with a new fully connected layer to accommodate the specific task requirements. In this case, the output layer was configured to predict 3 classes: hair, spects, and cap.</a:t>
            </a:r>
          </a:p>
          <a:p>
            <a:pPr marL="342900" marR="0" lvl="0" indent="-342900" algn="just">
              <a:lnSpc>
                <a:spcPct val="115000"/>
              </a:lnSpc>
              <a:spcBef>
                <a:spcPts val="0"/>
              </a:spcBef>
              <a:spcAft>
                <a:spcPts val="800"/>
              </a:spcAft>
              <a:buFont typeface="Symbol" panose="05050102010706020507" pitchFamily="18" charset="2"/>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Fine-tuning Parameters: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learning rate (lr) was set to 0.001, which controls the step size during optimization, and momentum was set to 0.9, which helps in accelerating convergence and escaping local minima.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7" name="Picture 6">
            <a:extLst>
              <a:ext uri="{FF2B5EF4-FFF2-40B4-BE49-F238E27FC236}">
                <a16:creationId xmlns:a16="http://schemas.microsoft.com/office/drawing/2014/main" id="{EB56DF1E-F03C-8100-D192-ECF97FA3CCCB}"/>
              </a:ext>
            </a:extLst>
          </p:cNvPr>
          <p:cNvPicPr>
            <a:picLocks noChangeAspect="1"/>
          </p:cNvPicPr>
          <p:nvPr/>
        </p:nvPicPr>
        <p:blipFill>
          <a:blip r:embed="rId2"/>
          <a:stretch>
            <a:fillRect/>
          </a:stretch>
        </p:blipFill>
        <p:spPr>
          <a:xfrm>
            <a:off x="2454442" y="4604084"/>
            <a:ext cx="6319903" cy="1524000"/>
          </a:xfrm>
          <a:prstGeom prst="rect">
            <a:avLst/>
          </a:prstGeom>
        </p:spPr>
      </p:pic>
    </p:spTree>
    <p:extLst>
      <p:ext uri="{BB962C8B-B14F-4D97-AF65-F5344CB8AC3E}">
        <p14:creationId xmlns:p14="http://schemas.microsoft.com/office/powerpoint/2010/main" val="2200582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46BD-99CD-270F-52E0-7252026F00B2}"/>
              </a:ext>
            </a:extLst>
          </p:cNvPr>
          <p:cNvSpPr>
            <a:spLocks noGrp="1"/>
          </p:cNvSpPr>
          <p:nvPr>
            <p:ph type="title"/>
          </p:nvPr>
        </p:nvSpPr>
        <p:spPr/>
        <p:txBody>
          <a:bodyPr/>
          <a:lstStyle/>
          <a:p>
            <a:r>
              <a:rPr lang="en-US" dirty="0"/>
              <a:t>Results and Experiments </a:t>
            </a:r>
          </a:p>
        </p:txBody>
      </p:sp>
      <p:sp>
        <p:nvSpPr>
          <p:cNvPr id="3" name="Content Placeholder 2">
            <a:extLst>
              <a:ext uri="{FF2B5EF4-FFF2-40B4-BE49-F238E27FC236}">
                <a16:creationId xmlns:a16="http://schemas.microsoft.com/office/drawing/2014/main" id="{678B1D14-5F9A-22EC-35BC-D8439EAD9F35}"/>
              </a:ext>
            </a:extLst>
          </p:cNvPr>
          <p:cNvSpPr>
            <a:spLocks noGrp="1"/>
          </p:cNvSpPr>
          <p:nvPr>
            <p:ph idx="1"/>
          </p:nvPr>
        </p:nvSpPr>
        <p:spPr>
          <a:xfrm>
            <a:off x="3994484" y="1825625"/>
            <a:ext cx="7359316" cy="3115343"/>
          </a:xfrm>
        </p:spPr>
        <p:txBody>
          <a:bodyPr/>
          <a:lstStyle/>
          <a:p>
            <a:pPr marL="0" indent="0" algn="just">
              <a:buNone/>
            </a:pPr>
            <a:r>
              <a:rPr lang="en-US" b="1" dirty="0"/>
              <a:t>Accuracy: </a:t>
            </a:r>
            <a:r>
              <a:rPr lang="en-US" dirty="0"/>
              <a:t>The model achieved an accuracy of 81.8182% on the test dataset. Accuracy reflects the model's ability to correctly classify instances of hair, spects, and cap among campus landmarks, showcasing its effectiveness in small object segmentation.</a:t>
            </a:r>
          </a:p>
          <a:p>
            <a:pPr marL="0" indent="0">
              <a:buNone/>
            </a:pPr>
            <a:endParaRPr lang="en-US" dirty="0"/>
          </a:p>
        </p:txBody>
      </p:sp>
      <p:pic>
        <p:nvPicPr>
          <p:cNvPr id="4" name="Picture 3">
            <a:extLst>
              <a:ext uri="{FF2B5EF4-FFF2-40B4-BE49-F238E27FC236}">
                <a16:creationId xmlns:a16="http://schemas.microsoft.com/office/drawing/2014/main" id="{E1FEC642-776C-9B0C-464C-B9A7192E22A7}"/>
              </a:ext>
            </a:extLst>
          </p:cNvPr>
          <p:cNvPicPr>
            <a:picLocks noChangeAspect="1"/>
          </p:cNvPicPr>
          <p:nvPr/>
        </p:nvPicPr>
        <p:blipFill>
          <a:blip r:embed="rId2"/>
          <a:stretch>
            <a:fillRect/>
          </a:stretch>
        </p:blipFill>
        <p:spPr>
          <a:xfrm>
            <a:off x="334378" y="2269957"/>
            <a:ext cx="3181350" cy="858254"/>
          </a:xfrm>
          <a:prstGeom prst="rect">
            <a:avLst/>
          </a:prstGeom>
        </p:spPr>
      </p:pic>
    </p:spTree>
    <p:extLst>
      <p:ext uri="{BB962C8B-B14F-4D97-AF65-F5344CB8AC3E}">
        <p14:creationId xmlns:p14="http://schemas.microsoft.com/office/powerpoint/2010/main" val="2038094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1F46-0C04-0CA7-2AFB-7B1CAEB48A41}"/>
              </a:ext>
            </a:extLst>
          </p:cNvPr>
          <p:cNvSpPr>
            <a:spLocks noGrp="1"/>
          </p:cNvSpPr>
          <p:nvPr>
            <p:ph type="title"/>
          </p:nvPr>
        </p:nvSpPr>
        <p:spPr/>
        <p:txBody>
          <a:bodyPr/>
          <a:lstStyle/>
          <a:p>
            <a:r>
              <a:rPr lang="en-US" dirty="0"/>
              <a:t>Results and Experiments </a:t>
            </a:r>
          </a:p>
        </p:txBody>
      </p:sp>
      <p:sp>
        <p:nvSpPr>
          <p:cNvPr id="3" name="Content Placeholder 2">
            <a:extLst>
              <a:ext uri="{FF2B5EF4-FFF2-40B4-BE49-F238E27FC236}">
                <a16:creationId xmlns:a16="http://schemas.microsoft.com/office/drawing/2014/main" id="{C33FBAE8-D002-2012-DB8E-26EC8188D64B}"/>
              </a:ext>
            </a:extLst>
          </p:cNvPr>
          <p:cNvSpPr>
            <a:spLocks noGrp="1"/>
          </p:cNvSpPr>
          <p:nvPr>
            <p:ph idx="1"/>
          </p:nvPr>
        </p:nvSpPr>
        <p:spPr>
          <a:xfrm>
            <a:off x="5518484" y="1825625"/>
            <a:ext cx="5835316" cy="4351338"/>
          </a:xfrm>
        </p:spPr>
        <p:txBody>
          <a:bodyPr/>
          <a:lstStyle/>
          <a:p>
            <a:pPr algn="just"/>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outcomes from training the face segmentation model on the Extended Labeled Faces In The Wild (ELFW) dataset demonstrate a promising trajectory. Over the course of ten epochs, the model exhibited a consistent reduction in training loss, indicating effective learning from the training data. </a:t>
            </a:r>
          </a:p>
          <a:p>
            <a:pPr algn="just"/>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Correspondingly, the validation loss, while displaying minor fluctuations, generally mirrored the training loss trend, reflecting the model's ability to generalize well to unseen data.</a:t>
            </a:r>
          </a:p>
          <a:p>
            <a:pPr algn="just"/>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However, a closer examination of the results reveals nuanced performance across different classes.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AA1C4815-145D-452C-5460-E738A09691BA}"/>
              </a:ext>
            </a:extLst>
          </p:cNvPr>
          <p:cNvPicPr>
            <a:picLocks noChangeAspect="1"/>
          </p:cNvPicPr>
          <p:nvPr/>
        </p:nvPicPr>
        <p:blipFill>
          <a:blip r:embed="rId2"/>
          <a:stretch>
            <a:fillRect/>
          </a:stretch>
        </p:blipFill>
        <p:spPr>
          <a:xfrm>
            <a:off x="152400" y="1991009"/>
            <a:ext cx="5366084" cy="3357245"/>
          </a:xfrm>
          <a:prstGeom prst="rect">
            <a:avLst/>
          </a:prstGeom>
        </p:spPr>
      </p:pic>
    </p:spTree>
    <p:extLst>
      <p:ext uri="{BB962C8B-B14F-4D97-AF65-F5344CB8AC3E}">
        <p14:creationId xmlns:p14="http://schemas.microsoft.com/office/powerpoint/2010/main" val="2532403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1F46-0C04-0CA7-2AFB-7B1CAEB48A41}"/>
              </a:ext>
            </a:extLst>
          </p:cNvPr>
          <p:cNvSpPr>
            <a:spLocks noGrp="1"/>
          </p:cNvSpPr>
          <p:nvPr>
            <p:ph type="title"/>
          </p:nvPr>
        </p:nvSpPr>
        <p:spPr/>
        <p:txBody>
          <a:bodyPr/>
          <a:lstStyle/>
          <a:p>
            <a:r>
              <a:rPr lang="en-US" dirty="0"/>
              <a:t>Results and Experiments </a:t>
            </a:r>
          </a:p>
        </p:txBody>
      </p:sp>
      <p:sp>
        <p:nvSpPr>
          <p:cNvPr id="3" name="Content Placeholder 2">
            <a:extLst>
              <a:ext uri="{FF2B5EF4-FFF2-40B4-BE49-F238E27FC236}">
                <a16:creationId xmlns:a16="http://schemas.microsoft.com/office/drawing/2014/main" id="{C33FBAE8-D002-2012-DB8E-26EC8188D64B}"/>
              </a:ext>
            </a:extLst>
          </p:cNvPr>
          <p:cNvSpPr>
            <a:spLocks noGrp="1"/>
          </p:cNvSpPr>
          <p:nvPr>
            <p:ph idx="1"/>
          </p:nvPr>
        </p:nvSpPr>
        <p:spPr>
          <a:xfrm>
            <a:off x="5518484" y="1825625"/>
            <a:ext cx="5835316" cy="4351338"/>
          </a:xfrm>
        </p:spPr>
        <p:txBody>
          <a:bodyPr>
            <a:normAutofit lnSpcReduction="10000"/>
          </a:bodyPr>
          <a:lstStyle/>
          <a:p>
            <a:pPr algn="just"/>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model's accuracy on the test dataset, although respectable at 81.82%, suggests potential areas for enhancement, particularly for classes with lower F1-scores like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spects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'cap’. </a:t>
            </a:r>
          </a:p>
          <a:p>
            <a:pPr algn="just"/>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classification report further underscores these disparities, with the 'hair' class demonstrating strong precision (88%) and recall (88%), while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spects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class exhibits moderate precision (60%) and recall (60%).</a:t>
            </a:r>
          </a:p>
          <a:p>
            <a:pPr algn="just"/>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'cap' class, unfortunately, shows challenges with precision (0%) and recall (0%), indicating significant difficulties in correctly classifying instances of this class.</a:t>
            </a:r>
          </a:p>
          <a:p>
            <a:pPr algn="just"/>
            <a:r>
              <a:rPr lang="en-US" sz="1800" dirty="0">
                <a:effectLst/>
                <a:latin typeface="Times New Roman" panose="02020603050405020304" pitchFamily="18" charset="0"/>
                <a:ea typeface="Calibri" panose="020F0502020204030204" pitchFamily="34" charset="0"/>
              </a:rPr>
              <a:t>Delving into the classification metrics unveils specific insights into the model's strengths and areas needing refinement. The high precision and recall for the 'hair' class indicate the model's robust capability in accurately identifying instances of this class.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AA1C4815-145D-452C-5460-E738A09691B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400" y="2710850"/>
            <a:ext cx="5366084" cy="1917562"/>
          </a:xfrm>
          <a:prstGeom prst="rect">
            <a:avLst/>
          </a:prstGeom>
        </p:spPr>
      </p:pic>
    </p:spTree>
    <p:extLst>
      <p:ext uri="{BB962C8B-B14F-4D97-AF65-F5344CB8AC3E}">
        <p14:creationId xmlns:p14="http://schemas.microsoft.com/office/powerpoint/2010/main" val="766959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E18FA-04D7-7A38-9B66-82921810AC86}"/>
              </a:ext>
            </a:extLst>
          </p:cNvPr>
          <p:cNvSpPr>
            <a:spLocks noGrp="1"/>
          </p:cNvSpPr>
          <p:nvPr>
            <p:ph type="title"/>
          </p:nvPr>
        </p:nvSpPr>
        <p:spPr/>
        <p:txBody>
          <a:bodyPr/>
          <a:lstStyle/>
          <a:p>
            <a:r>
              <a:rPr lang="en-US" dirty="0"/>
              <a:t>Deployment in Gradio Interface</a:t>
            </a:r>
          </a:p>
        </p:txBody>
      </p:sp>
      <p:pic>
        <p:nvPicPr>
          <p:cNvPr id="5" name="Picture 4">
            <a:extLst>
              <a:ext uri="{FF2B5EF4-FFF2-40B4-BE49-F238E27FC236}">
                <a16:creationId xmlns:a16="http://schemas.microsoft.com/office/drawing/2014/main" id="{B03515CA-505D-34B1-9022-FD1C40688A74}"/>
              </a:ext>
            </a:extLst>
          </p:cNvPr>
          <p:cNvPicPr>
            <a:picLocks noChangeAspect="1"/>
          </p:cNvPicPr>
          <p:nvPr/>
        </p:nvPicPr>
        <p:blipFill>
          <a:blip r:embed="rId2"/>
          <a:stretch>
            <a:fillRect/>
          </a:stretch>
        </p:blipFill>
        <p:spPr>
          <a:xfrm>
            <a:off x="2066447" y="2134592"/>
            <a:ext cx="7318185" cy="3993492"/>
          </a:xfrm>
          <a:prstGeom prst="rect">
            <a:avLst/>
          </a:prstGeom>
        </p:spPr>
      </p:pic>
    </p:spTree>
    <p:extLst>
      <p:ext uri="{BB962C8B-B14F-4D97-AF65-F5344CB8AC3E}">
        <p14:creationId xmlns:p14="http://schemas.microsoft.com/office/powerpoint/2010/main" val="1637452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ll Times Roma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774</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Symbol</vt:lpstr>
      <vt:lpstr>Times New Roman</vt:lpstr>
      <vt:lpstr>Office Theme</vt:lpstr>
      <vt:lpstr>Extended Labeled Faces in The Wild (ELFW): Augmenting Classes for Face Segmentation </vt:lpstr>
      <vt:lpstr>Data Preprocessing</vt:lpstr>
      <vt:lpstr>Data Preprocessing</vt:lpstr>
      <vt:lpstr>Model and Method</vt:lpstr>
      <vt:lpstr>Model and Method</vt:lpstr>
      <vt:lpstr>Results and Experiments </vt:lpstr>
      <vt:lpstr>Results and Experiments </vt:lpstr>
      <vt:lpstr>Results and Experiments </vt:lpstr>
      <vt:lpstr>Deployment in Gradio Interface</vt:lpstr>
      <vt:lpstr>Deployment in Gradio Interface</vt:lpstr>
      <vt:lpstr>Deployment in Gradio Interface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Extended Labeled Faces in The Wild (ELFW): Augmenting Classes for Face Segmentation</dc:title>
  <dc:creator>Admin</dc:creator>
  <cp:lastModifiedBy>charan pulleti</cp:lastModifiedBy>
  <cp:revision>4</cp:revision>
  <dcterms:created xsi:type="dcterms:W3CDTF">2024-04-23T23:35:18Z</dcterms:created>
  <dcterms:modified xsi:type="dcterms:W3CDTF">2024-04-24T00:10:01Z</dcterms:modified>
</cp:coreProperties>
</file>