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3"/>
  </p:normalViewPr>
  <p:slideViewPr>
    <p:cSldViewPr>
      <p:cViewPr varScale="1">
        <p:scale>
          <a:sx n="110" d="100"/>
          <a:sy n="110" d="100"/>
        </p:scale>
        <p:origin x="1680"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2C3BC41-3543-488D-B687-37A2CC433012}" type="datetimeFigureOut">
              <a:rPr lang="en-US" smtClean="0"/>
              <a:t>10/9/20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EE1E5-CE5E-4B24-83BC-681FAD4A839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C3BC41-3543-488D-B687-37A2CC433012}" type="datetimeFigureOut">
              <a:rPr lang="en-US" smtClean="0"/>
              <a:t>10/9/20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EE1E5-CE5E-4B24-83BC-681FAD4A839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C3BC41-3543-488D-B687-37A2CC433012}" type="datetimeFigureOut">
              <a:rPr lang="en-US" smtClean="0"/>
              <a:t>10/9/20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EE1E5-CE5E-4B24-83BC-681FAD4A839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C3BC41-3543-488D-B687-37A2CC433012}" type="datetimeFigureOut">
              <a:rPr lang="en-US" smtClean="0"/>
              <a:t>10/9/20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EE1E5-CE5E-4B24-83BC-681FAD4A839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C3BC41-3543-488D-B687-37A2CC433012}" type="datetimeFigureOut">
              <a:rPr lang="en-US" smtClean="0"/>
              <a:t>10/9/20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EE1E5-CE5E-4B24-83BC-681FAD4A839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2C3BC41-3543-488D-B687-37A2CC433012}" type="datetimeFigureOut">
              <a:rPr lang="en-US" smtClean="0"/>
              <a:t>10/9/20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1EE1E5-CE5E-4B24-83BC-681FAD4A839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2C3BC41-3543-488D-B687-37A2CC433012}" type="datetimeFigureOut">
              <a:rPr lang="en-US" smtClean="0"/>
              <a:t>10/9/20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1EE1E5-CE5E-4B24-83BC-681FAD4A839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2C3BC41-3543-488D-B687-37A2CC433012}" type="datetimeFigureOut">
              <a:rPr lang="en-US" smtClean="0"/>
              <a:t>10/9/20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1EE1E5-CE5E-4B24-83BC-681FAD4A839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C3BC41-3543-488D-B687-37A2CC433012}" type="datetimeFigureOut">
              <a:rPr lang="en-US" smtClean="0"/>
              <a:t>10/9/20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1EE1E5-CE5E-4B24-83BC-681FAD4A839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C3BC41-3543-488D-B687-37A2CC433012}" type="datetimeFigureOut">
              <a:rPr lang="en-US" smtClean="0"/>
              <a:t>10/9/20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1EE1E5-CE5E-4B24-83BC-681FAD4A839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C3BC41-3543-488D-B687-37A2CC433012}" type="datetimeFigureOut">
              <a:rPr lang="en-US" smtClean="0"/>
              <a:t>10/9/20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1EE1E5-CE5E-4B24-83BC-681FAD4A839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C3BC41-3543-488D-B687-37A2CC433012}" type="datetimeFigureOut">
              <a:rPr lang="en-US" smtClean="0"/>
              <a:t>10/9/20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1EE1E5-CE5E-4B24-83BC-681FAD4A839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Capstone Project Presentation</a:t>
            </a:r>
            <a:br>
              <a:rPr lang="en-US" dirty="0"/>
            </a:b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0"/>
            <a:ext cx="9144000" cy="59400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1" fontAlgn="base" latinLnBrk="0" hangingPunct="1">
              <a:lnSpc>
                <a:spcPct val="100000"/>
              </a:lnSpc>
              <a:spcBef>
                <a:spcPct val="0"/>
              </a:spcBef>
              <a:spcAft>
                <a:spcPct val="0"/>
              </a:spcAft>
              <a:buClrTx/>
              <a:buSzTx/>
              <a:buFontTx/>
              <a:buAutoNum type="arabicPeriod"/>
              <a:tabLst>
                <a:tab pos="457200" algn="l"/>
              </a:tabLst>
            </a:pPr>
            <a:r>
              <a:rPr kumimoji="0" lang="en-US" sz="2000" b="1" i="0" u="none" strike="noStrike" cap="none" normalizeH="0" baseline="0" dirty="0">
                <a:ln>
                  <a:noFill/>
                </a:ln>
                <a:solidFill>
                  <a:schemeClr val="tx1"/>
                </a:solidFill>
                <a:effectLst/>
                <a:ea typeface="Calibri" pitchFamily="34" charset="0"/>
                <a:cs typeface="Times New Roman" pitchFamily="18" charset="0"/>
              </a:rPr>
              <a:t>Introduction:</a:t>
            </a:r>
          </a:p>
          <a:p>
            <a:pPr marL="457200" marR="0" lvl="0" indent="-457200" algn="l" defTabSz="914400" rtl="0" eaLnBrk="1" fontAlgn="base" latinLnBrk="0" hangingPunct="1">
              <a:lnSpc>
                <a:spcPct val="100000"/>
              </a:lnSpc>
              <a:spcBef>
                <a:spcPct val="0"/>
              </a:spcBef>
              <a:spcAft>
                <a:spcPct val="0"/>
              </a:spcAft>
              <a:buClrTx/>
              <a:buSzTx/>
              <a:tabLst>
                <a:tab pos="457200" algn="l"/>
              </a:tabLst>
            </a:pPr>
            <a:endParaRPr kumimoji="0" lang="en-US" sz="20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2000" b="1" i="0" u="none" strike="noStrike" cap="none" normalizeH="0" baseline="0" dirty="0">
                <a:ln>
                  <a:noFill/>
                </a:ln>
                <a:solidFill>
                  <a:schemeClr val="tx1"/>
                </a:solidFill>
                <a:effectLst/>
                <a:ea typeface="Calibri" pitchFamily="34" charset="0"/>
                <a:cs typeface="Times New Roman" pitchFamily="18" charset="0"/>
              </a:rPr>
              <a:t>1.1 Background:	</a:t>
            </a:r>
            <a:endParaRPr kumimoji="0" lang="en-US" sz="20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000" b="0" i="0" u="none" strike="noStrike" cap="none" normalizeH="0" baseline="0" dirty="0">
                <a:ln>
                  <a:noFill/>
                </a:ln>
                <a:solidFill>
                  <a:srgbClr val="000000"/>
                </a:solidFill>
                <a:effectLst/>
                <a:ea typeface="Times New Roman" pitchFamily="18" charset="0"/>
                <a:cs typeface="Times New Roman" pitchFamily="18" charset="0"/>
              </a:rPr>
              <a:t>As road accidents, injuries &amp; deaths is the global problem that every country is facing. Throughout the world, roads are shared by cars, buses, trucks, motorbikes, mopeds, pedestrians, animals &amp; other travelers.</a:t>
            </a:r>
            <a:endParaRPr kumimoji="0" lang="en-US" sz="20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000" b="1" i="0" u="none" strike="noStrike" cap="none" normalizeH="0" baseline="0" dirty="0">
                <a:ln>
                  <a:noFill/>
                </a:ln>
                <a:solidFill>
                  <a:srgbClr val="000000"/>
                </a:solidFill>
                <a:effectLst/>
                <a:ea typeface="Times New Roman" pitchFamily="18" charset="0"/>
                <a:cs typeface="Times New Roman" pitchFamily="18" charset="0"/>
              </a:rPr>
              <a:t>Travel made possible by motor vehicles supports economic &amp; social development</a:t>
            </a:r>
            <a:r>
              <a:rPr kumimoji="0" lang="en-US" sz="2000" b="0" i="0" u="none" strike="noStrike" cap="none" normalizeH="0" baseline="0" dirty="0">
                <a:ln>
                  <a:noFill/>
                </a:ln>
                <a:solidFill>
                  <a:srgbClr val="000000"/>
                </a:solidFill>
                <a:effectLst/>
                <a:ea typeface="Times New Roman" pitchFamily="18" charset="0"/>
                <a:cs typeface="Times New Roman" pitchFamily="18" charset="0"/>
              </a:rPr>
              <a:t> yet each year, vehicles are involved in crashes are responsible for millions of deaths and injuries.</a:t>
            </a:r>
            <a:endParaRPr kumimoji="0" lang="en-US" sz="20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000" b="0" i="0" u="none" strike="noStrike" cap="none" normalizeH="0" baseline="0" dirty="0">
                <a:ln>
                  <a:noFill/>
                </a:ln>
                <a:solidFill>
                  <a:srgbClr val="000000"/>
                </a:solidFill>
                <a:effectLst/>
                <a:ea typeface="Times New Roman" pitchFamily="18" charset="0"/>
                <a:cs typeface="Times New Roman" pitchFamily="18" charset="0"/>
              </a:rPr>
              <a:t>Road accidents/injuries are estimated to be 8th leading cause of death globally; it is more than from HIV/AIDS.</a:t>
            </a:r>
            <a:endParaRPr kumimoji="0" lang="en-US" sz="20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000" b="1" i="0" u="none" strike="noStrike" cap="none" normalizeH="0" baseline="0" dirty="0">
                <a:ln>
                  <a:noFill/>
                </a:ln>
                <a:solidFill>
                  <a:srgbClr val="000000"/>
                </a:solidFill>
                <a:effectLst/>
                <a:ea typeface="Times New Roman" pitchFamily="18" charset="0"/>
                <a:cs typeface="Times New Roman" pitchFamily="18" charset="0"/>
              </a:rPr>
              <a:t>Road traffic injuries place a huge burden on low and middle income countries.</a:t>
            </a:r>
            <a:endParaRPr kumimoji="0" lang="en-US" sz="20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000" b="0" i="0" u="none" strike="noStrike" cap="none" normalizeH="0" baseline="0" dirty="0">
                <a:ln>
                  <a:noFill/>
                </a:ln>
                <a:solidFill>
                  <a:srgbClr val="000000"/>
                </a:solidFill>
                <a:effectLst/>
                <a:ea typeface="Times New Roman" pitchFamily="18" charset="0"/>
                <a:cs typeface="Times New Roman" pitchFamily="18" charset="0"/>
              </a:rPr>
              <a:t>India, as a developing country, I'd like to work on this data to provide some practical solutions.</a:t>
            </a:r>
            <a:endParaRPr kumimoji="0" lang="en-US" sz="20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2000" b="1" i="0" u="none" strike="noStrike" cap="none" normalizeH="0" baseline="0" dirty="0">
                <a:ln>
                  <a:noFill/>
                </a:ln>
                <a:solidFill>
                  <a:schemeClr val="tx1"/>
                </a:solidFill>
                <a:effectLst/>
                <a:ea typeface="Calibri" pitchFamily="34" charset="0"/>
                <a:cs typeface="Times New Roman" pitchFamily="18" charset="0"/>
              </a:rPr>
              <a:t>1.2 Problem:</a:t>
            </a:r>
            <a:endParaRPr kumimoji="0" lang="en-US" sz="20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2000" b="0" i="0" u="none" strike="noStrike" cap="none" normalizeH="0" baseline="0" dirty="0">
                <a:ln>
                  <a:noFill/>
                </a:ln>
                <a:solidFill>
                  <a:schemeClr val="tx1"/>
                </a:solidFill>
                <a:effectLst/>
                <a:ea typeface="Calibri" pitchFamily="34" charset="0"/>
                <a:cs typeface="Times New Roman" pitchFamily="18" charset="0"/>
              </a:rPr>
              <a:t>Data might contribute to determine severity of road accidents, according to different factors like Road conditions, light conditions, weather condition, and speeding.  </a:t>
            </a:r>
            <a:endParaRPr kumimoji="0" lang="en-US" sz="20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2000" b="0" i="0" u="none" strike="noStrike" cap="none" normalizeH="0" baseline="0" dirty="0">
                <a:ln>
                  <a:noFill/>
                </a:ln>
                <a:solidFill>
                  <a:schemeClr val="tx1"/>
                </a:solidFill>
                <a:effectLst/>
                <a:ea typeface="Calibri" pitchFamily="34" charset="0"/>
                <a:cs typeface="Times New Roman" pitchFamily="18" charset="0"/>
              </a:rPr>
              <a:t>This project aims to predict severity of road accidents a</a:t>
            </a:r>
            <a:r>
              <a:rPr kumimoji="0" lang="en-US" sz="2000" b="0" i="0" u="none" strike="noStrike" cap="none" normalizeH="0" baseline="0" dirty="0">
                <a:ln>
                  <a:noFill/>
                </a:ln>
                <a:solidFill>
                  <a:srgbClr val="000000"/>
                </a:solidFill>
                <a:effectLst/>
                <a:ea typeface="Calibri" pitchFamily="34" charset="0"/>
                <a:cs typeface="Times New Roman" pitchFamily="18" charset="0"/>
              </a:rPr>
              <a:t>ccording to severity code </a:t>
            </a:r>
            <a:r>
              <a:rPr kumimoji="0" lang="en-US" sz="2000" b="1" i="0" u="none" strike="noStrike" cap="none" normalizeH="0" baseline="0" dirty="0">
                <a:ln>
                  <a:noFill/>
                </a:ln>
                <a:solidFill>
                  <a:srgbClr val="000000"/>
                </a:solidFill>
                <a:effectLst/>
                <a:ea typeface="Calibri" pitchFamily="34" charset="0"/>
                <a:cs typeface="Times New Roman" pitchFamily="18" charset="0"/>
              </a:rPr>
              <a:t>3-Fatality, 2b-Serious injury, 2-injury, 1-property damage, 0-unknown.</a:t>
            </a:r>
            <a:endParaRPr kumimoji="0" lang="en-US" sz="2000" b="0" i="0" u="none" strike="noStrike" cap="none" normalizeH="0" baseline="0" dirty="0">
              <a:ln>
                <a:noFill/>
              </a:ln>
              <a:solidFill>
                <a:schemeClr val="tx1"/>
              </a:solidFill>
              <a:effectLst/>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0" y="0"/>
            <a:ext cx="91440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ea typeface="Calibri" pitchFamily="34" charset="0"/>
                <a:cs typeface="Times New Roman" pitchFamily="18" charset="0"/>
              </a:rPr>
              <a:t>1.3 Interest:</a:t>
            </a:r>
            <a:endParaRPr kumimoji="0" lang="en-US" sz="20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ea typeface="Calibri" pitchFamily="34" charset="0"/>
                <a:cs typeface="Times New Roman" pitchFamily="18" charset="0"/>
              </a:rPr>
              <a:t>People travelling, goods carriers will be interested to know the traffic condition so as to save the time.</a:t>
            </a:r>
            <a:endParaRPr kumimoji="0" lang="en-US" sz="20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ea typeface="Calibri" pitchFamily="34" charset="0"/>
                <a:cs typeface="Times New Roman" pitchFamily="18" charset="0"/>
              </a:rPr>
              <a:t>Different government project contractors will be interested.</a:t>
            </a:r>
            <a:endParaRPr kumimoji="0" lang="en-US" sz="20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ea typeface="Calibri" pitchFamily="34" charset="0"/>
                <a:cs typeface="Times New Roman" pitchFamily="18" charset="0"/>
              </a:rPr>
              <a:t>Cities in the country will be smart to implement these ideas.</a:t>
            </a:r>
            <a:endParaRPr kumimoji="0" lang="en-US" sz="20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a:ln>
                <a:noFill/>
              </a:ln>
              <a:solidFill>
                <a:srgbClr val="000000"/>
              </a:solidFill>
              <a:effectLst/>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ea typeface="Calibri" pitchFamily="34" charset="0"/>
                <a:cs typeface="Times New Roman" pitchFamily="18" charset="0"/>
              </a:rPr>
              <a:t>2. Data Acquisition &amp; Cleaning: </a:t>
            </a:r>
            <a:endParaRPr lang="en-US" sz="2000" dirty="0">
              <a:ea typeface="Calibri"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ea typeface="Calibri" pitchFamily="34" charset="0"/>
                <a:cs typeface="Times New Roman" pitchFamily="18" charset="0"/>
              </a:rPr>
              <a:t>2.1 Data Sources</a:t>
            </a:r>
            <a:r>
              <a:rPr kumimoji="0" lang="en-US" sz="2000" b="0" i="0" u="none" strike="noStrike" cap="none" normalizeH="0" baseline="0" dirty="0">
                <a:ln>
                  <a:noFill/>
                </a:ln>
                <a:solidFill>
                  <a:srgbClr val="000000"/>
                </a:solidFill>
                <a:effectLst/>
                <a:ea typeface="Calibri" pitchFamily="34" charset="0"/>
                <a:cs typeface="Times New Roman" pitchFamily="18" charset="0"/>
              </a:rPr>
              <a:t>:</a:t>
            </a:r>
            <a:endParaRPr kumimoji="0" lang="en-US" sz="20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ea typeface="Times New Roman" pitchFamily="18" charset="0"/>
                <a:cs typeface="Times New Roman" pitchFamily="18" charset="0"/>
              </a:rPr>
              <a:t>Data used- Data_Collisions.csv provided in the course itself.</a:t>
            </a:r>
            <a:endParaRPr kumimoji="0" lang="en-US" sz="20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ea typeface="Times New Roman" pitchFamily="18" charset="0"/>
                <a:cs typeface="Times New Roman" pitchFamily="18" charset="0"/>
              </a:rPr>
              <a:t>Data given in Capstone Project Metadata pdf.</a:t>
            </a:r>
          </a:p>
          <a:p>
            <a:pPr marL="0" marR="0" lvl="0" indent="0" algn="l" defTabSz="914400" rtl="0" eaLnBrk="0" fontAlgn="base" latinLnBrk="0" hangingPunct="0">
              <a:lnSpc>
                <a:spcPct val="100000"/>
              </a:lnSpc>
              <a:spcBef>
                <a:spcPct val="0"/>
              </a:spcBef>
              <a:spcAft>
                <a:spcPct val="0"/>
              </a:spcAft>
              <a:buClrTx/>
              <a:buSzTx/>
              <a:buFontTx/>
              <a:buNone/>
              <a:tabLst/>
            </a:pPr>
            <a:r>
              <a:rPr lang="en-US" sz="2000" b="1" dirty="0">
                <a:solidFill>
                  <a:srgbClr val="000000"/>
                </a:solidFill>
                <a:cs typeface="Times New Roman" pitchFamily="18" charset="0"/>
              </a:rPr>
              <a:t>2.2</a:t>
            </a:r>
            <a:r>
              <a:rPr lang="en-US" sz="2000" b="1" dirty="0"/>
              <a:t>Cleaning:</a:t>
            </a:r>
            <a:endParaRPr lang="en-US" sz="2000" dirty="0"/>
          </a:p>
          <a:p>
            <a:r>
              <a:rPr lang="en-US" sz="2000" dirty="0"/>
              <a:t>I downloaded the given data,</a:t>
            </a:r>
          </a:p>
          <a:p>
            <a:pPr lvl="0"/>
            <a:r>
              <a:rPr lang="en-US" sz="2000" dirty="0"/>
              <a:t>Imported basic libraries like numpy, pandas.</a:t>
            </a:r>
          </a:p>
          <a:p>
            <a:pPr lvl="0"/>
            <a:r>
              <a:rPr lang="en-US" sz="2000" dirty="0"/>
              <a:t>Used basic concepts of EDA to get acquainted with data</a:t>
            </a:r>
          </a:p>
          <a:p>
            <a:pPr lvl="0"/>
            <a:r>
              <a:rPr lang="en-US" sz="2000" dirty="0"/>
              <a:t>There were a lot of missing values. Replaced them with mode (most frequent value)</a:t>
            </a:r>
          </a:p>
          <a:p>
            <a:pPr lvl="0"/>
            <a:r>
              <a:rPr lang="en-US" sz="2000" dirty="0"/>
              <a:t>Deleted features due to redundancy (like SEVERITYCODE.1)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ChangeArrowheads="1"/>
          </p:cNvSpPr>
          <p:nvPr/>
        </p:nvSpPr>
        <p:spPr bwMode="auto">
          <a:xfrm>
            <a:off x="0" y="0"/>
            <a:ext cx="9144000"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000" dirty="0">
                <a:solidFill>
                  <a:srgbClr val="24292E"/>
                </a:solidFill>
                <a:ea typeface="Calibri" pitchFamily="34" charset="0"/>
                <a:cs typeface="Times New Roman" pitchFamily="18" charset="0"/>
              </a:rPr>
              <a:t>I</a:t>
            </a:r>
            <a:r>
              <a:rPr kumimoji="0" lang="en-US" sz="2000" b="0" i="0" u="none" strike="noStrike" cap="none" normalizeH="0" baseline="0" dirty="0">
                <a:ln>
                  <a:noFill/>
                </a:ln>
                <a:solidFill>
                  <a:srgbClr val="24292E"/>
                </a:solidFill>
                <a:effectLst/>
                <a:ea typeface="Calibri" pitchFamily="34" charset="0"/>
                <a:cs typeface="Times New Roman" pitchFamily="18" charset="0"/>
              </a:rPr>
              <a:t>n order to deal with the issue of columns having a variation in frequency, arrays were made for each column which were encoded according to the original column and had equal proportion of elements as the original column. Then the arrays were imposed on the original columns in the positions which had </a:t>
            </a:r>
            <a:r>
              <a:rPr kumimoji="0" lang="en-US" sz="2000" b="0" i="1" u="none" strike="noStrike" cap="none" normalizeH="0" baseline="0" dirty="0">
                <a:ln>
                  <a:noFill/>
                </a:ln>
                <a:solidFill>
                  <a:srgbClr val="24292E"/>
                </a:solidFill>
                <a:effectLst/>
                <a:ea typeface="Calibri" pitchFamily="34" charset="0"/>
                <a:cs typeface="Times New Roman" pitchFamily="18" charset="0"/>
              </a:rPr>
              <a:t>Other</a:t>
            </a:r>
            <a:r>
              <a:rPr kumimoji="0" lang="en-US" sz="2000" b="0" i="0" u="none" strike="noStrike" cap="none" normalizeH="0" baseline="0" dirty="0">
                <a:ln>
                  <a:noFill/>
                </a:ln>
                <a:solidFill>
                  <a:srgbClr val="24292E"/>
                </a:solidFill>
                <a:effectLst/>
                <a:ea typeface="Calibri" pitchFamily="34" charset="0"/>
                <a:cs typeface="Times New Roman" pitchFamily="18" charset="0"/>
              </a:rPr>
              <a:t> and </a:t>
            </a:r>
            <a:r>
              <a:rPr kumimoji="0" lang="en-US" sz="2000" b="0" i="1" u="none" strike="noStrike" cap="none" normalizeH="0" baseline="0" dirty="0">
                <a:ln>
                  <a:noFill/>
                </a:ln>
                <a:solidFill>
                  <a:srgbClr val="24292E"/>
                </a:solidFill>
                <a:effectLst/>
                <a:ea typeface="Calibri" pitchFamily="34" charset="0"/>
                <a:cs typeface="Times New Roman" pitchFamily="18" charset="0"/>
              </a:rPr>
              <a:t>Unknown</a:t>
            </a:r>
            <a:r>
              <a:rPr kumimoji="0" lang="en-US" sz="2000" b="0" i="0" u="none" strike="noStrike" cap="none" normalizeH="0" baseline="0" dirty="0">
                <a:ln>
                  <a:noFill/>
                </a:ln>
                <a:solidFill>
                  <a:srgbClr val="24292E"/>
                </a:solidFill>
                <a:effectLst/>
                <a:ea typeface="Calibri" pitchFamily="34" charset="0"/>
                <a:cs typeface="Times New Roman" pitchFamily="18" charset="0"/>
              </a:rPr>
              <a:t> in them. This entire process of cleaning data led to a loss of almost 5000 rows which had redundant data, whereas other rows with unknown values were filled earlier.</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a:solidFill>
                <a:srgbClr val="24292E"/>
              </a:solidFill>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cs typeface="Arial" pitchFamily="34" charset="0"/>
            </a:endParaRPr>
          </a:p>
        </p:txBody>
      </p:sp>
      <p:pic>
        <p:nvPicPr>
          <p:cNvPr id="3" name="Picture 2" descr="C:\Users\lenovo\Desktop\download.png"/>
          <p:cNvPicPr/>
          <p:nvPr/>
        </p:nvPicPr>
        <p:blipFill>
          <a:blip r:embed="rId2"/>
          <a:srcRect/>
          <a:stretch>
            <a:fillRect/>
          </a:stretch>
        </p:blipFill>
        <p:spPr bwMode="auto">
          <a:xfrm>
            <a:off x="1447800" y="2286000"/>
            <a:ext cx="6705600" cy="43434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0" y="0"/>
            <a:ext cx="914400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ea typeface="Calibri" pitchFamily="34" charset="0"/>
                <a:cs typeface="Times New Roman" pitchFamily="18" charset="0"/>
              </a:rPr>
              <a:t>3. Exploratory Data Analysis:</a:t>
            </a:r>
            <a:endParaRPr kumimoji="0" lang="en-US" sz="20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ea typeface="Calibri" pitchFamily="34" charset="0"/>
                <a:cs typeface="Times New Roman" pitchFamily="18" charset="0"/>
              </a:rPr>
              <a:t>3.1 Feature Selection:</a:t>
            </a:r>
            <a:endParaRPr kumimoji="0" lang="en-US" sz="20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ea typeface="Calibri" pitchFamily="34" charset="0"/>
                <a:cs typeface="Times New Roman" pitchFamily="18" charset="0"/>
              </a:rPr>
              <a:t>Target variable- y= SEVERITYCODE</a:t>
            </a:r>
            <a:endParaRPr kumimoji="0" lang="en-US" sz="20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ea typeface="Calibri" pitchFamily="34" charset="0"/>
                <a:cs typeface="Times New Roman" pitchFamily="18" charset="0"/>
              </a:rPr>
              <a:t>Independent variables- X= INATTENTIONIND, UNDERINFL, WEATHER, ROAD CONDITION, LIGHT CONDITION, SPEEDING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cs typeface="Arial" pitchFamily="34" charset="0"/>
            </a:endParaRPr>
          </a:p>
        </p:txBody>
      </p:sp>
      <p:pic>
        <p:nvPicPr>
          <p:cNvPr id="3" name="Picture 2" descr="C:\Users\lenovo\Desktop\Features.png"/>
          <p:cNvPicPr/>
          <p:nvPr/>
        </p:nvPicPr>
        <p:blipFill>
          <a:blip r:embed="rId2"/>
          <a:srcRect/>
          <a:stretch>
            <a:fillRect/>
          </a:stretch>
        </p:blipFill>
        <p:spPr bwMode="auto">
          <a:xfrm>
            <a:off x="1600200" y="1752600"/>
            <a:ext cx="5638799" cy="29718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0" y="0"/>
            <a:ext cx="8686800" cy="5324535"/>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24292E"/>
                </a:solidFill>
                <a:effectLst/>
                <a:ea typeface="Calibri" pitchFamily="34" charset="0"/>
                <a:cs typeface="Times New Roman" pitchFamily="18" charset="0"/>
              </a:rPr>
              <a:t>It is seen that the dataset is </a:t>
            </a:r>
            <a:r>
              <a:rPr kumimoji="0" lang="en-US" sz="2000" b="0" i="1" u="none" strike="noStrike" cap="none" normalizeH="0" baseline="0" dirty="0">
                <a:ln>
                  <a:noFill/>
                </a:ln>
                <a:solidFill>
                  <a:srgbClr val="24292E"/>
                </a:solidFill>
                <a:effectLst/>
                <a:ea typeface="Calibri" pitchFamily="34" charset="0"/>
                <a:cs typeface="Times New Roman" pitchFamily="18" charset="0"/>
              </a:rPr>
              <a:t>supervised</a:t>
            </a:r>
            <a:r>
              <a:rPr kumimoji="0" lang="en-US" sz="2000" b="0" i="0" u="none" strike="noStrike" cap="none" normalizeH="0" baseline="0" dirty="0">
                <a:ln>
                  <a:noFill/>
                </a:ln>
                <a:solidFill>
                  <a:srgbClr val="24292E"/>
                </a:solidFill>
                <a:effectLst/>
                <a:ea typeface="Calibri" pitchFamily="34" charset="0"/>
                <a:cs typeface="Times New Roman" pitchFamily="18" charset="0"/>
              </a:rPr>
              <a:t> but an </a:t>
            </a:r>
            <a:r>
              <a:rPr kumimoji="0" lang="en-US" sz="2000" b="0" i="1" u="none" strike="noStrike" cap="none" normalizeH="0" baseline="0" dirty="0">
                <a:ln>
                  <a:noFill/>
                </a:ln>
                <a:solidFill>
                  <a:srgbClr val="24292E"/>
                </a:solidFill>
                <a:effectLst/>
                <a:ea typeface="Calibri" pitchFamily="34" charset="0"/>
                <a:cs typeface="Times New Roman" pitchFamily="18" charset="0"/>
              </a:rPr>
              <a:t>unbalanced</a:t>
            </a:r>
            <a:r>
              <a:rPr kumimoji="0" lang="en-US" sz="2000" b="0" i="0" u="none" strike="noStrike" cap="none" normalizeH="0" baseline="0" dirty="0">
                <a:ln>
                  <a:noFill/>
                </a:ln>
                <a:solidFill>
                  <a:srgbClr val="24292E"/>
                </a:solidFill>
                <a:effectLst/>
                <a:ea typeface="Calibri" pitchFamily="34" charset="0"/>
                <a:cs typeface="Times New Roman" pitchFamily="18" charset="0"/>
              </a:rPr>
              <a:t> dataset where the distribution of the target variable is in almost 1:2 ratio in favor of property damage. It is very important to have a balanced dataset when using machine learning algorithms. Hence, </a:t>
            </a:r>
            <a:r>
              <a:rPr kumimoji="0" lang="en-US" sz="2000" b="1" i="0" u="none" strike="noStrike" cap="none" normalizeH="0" baseline="0" dirty="0">
                <a:ln>
                  <a:noFill/>
                </a:ln>
                <a:solidFill>
                  <a:srgbClr val="24292E"/>
                </a:solidFill>
                <a:effectLst/>
                <a:ea typeface="Calibri" pitchFamily="34" charset="0"/>
                <a:cs typeface="Times New Roman" pitchFamily="18" charset="0"/>
              </a:rPr>
              <a:t>SMOTE</a:t>
            </a:r>
            <a:r>
              <a:rPr kumimoji="0" lang="en-US" sz="2000" b="0" i="0" u="none" strike="noStrike" cap="none" normalizeH="0" baseline="0" dirty="0">
                <a:ln>
                  <a:noFill/>
                </a:ln>
                <a:solidFill>
                  <a:srgbClr val="24292E"/>
                </a:solidFill>
                <a:effectLst/>
                <a:ea typeface="Calibri" pitchFamily="34" charset="0"/>
                <a:cs typeface="Times New Roman" pitchFamily="18" charset="0"/>
              </a:rPr>
              <a:t> was used from imblearn library in order to balance the target variable in equal proportions in order to have an unbiased classification model which is trained on equal instances of both the elements under severity of accidents.</a:t>
            </a: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a:solidFill>
                <a:srgbClr val="24292E"/>
              </a:solidFill>
              <a:cs typeface="Times New Roman" pitchFamily="18" charset="0"/>
            </a:endParaRPr>
          </a:p>
          <a:p>
            <a:r>
              <a:rPr lang="en-US" sz="2000" b="1" dirty="0"/>
              <a:t>4. Modeling:</a:t>
            </a:r>
            <a:endParaRPr lang="en-US" sz="2000" dirty="0"/>
          </a:p>
          <a:p>
            <a:pPr lvl="0"/>
            <a:r>
              <a:rPr lang="en-US" sz="2000" b="1" dirty="0"/>
              <a:t>Logistic Regression:</a:t>
            </a:r>
            <a:r>
              <a:rPr lang="en-US" sz="2000" dirty="0"/>
              <a:t> Logistic regression is a statistical model that in its basic form uses a logistic function to model a binary dependent variable.</a:t>
            </a:r>
          </a:p>
          <a:p>
            <a:r>
              <a:rPr lang="en-US" sz="2000" dirty="0"/>
              <a:t>In Logistic Regression, independent variables, if categorical they should be converted into dummy or indicator coded.</a:t>
            </a:r>
          </a:p>
          <a:p>
            <a:r>
              <a:rPr lang="en-US" sz="2000" b="1" dirty="0"/>
              <a:t>Decision Tree Analysis:</a:t>
            </a:r>
            <a:r>
              <a:rPr lang="en-US" sz="2000" dirty="0"/>
              <a:t> The Decision Tree Analysis breaks down a data set into smaller subsets while at the same time an associated decision tree is incrementally developed. The final result is a tree with decision nodes and leaf nodes</a:t>
            </a:r>
            <a:endParaRPr kumimoji="0" lang="en-US" sz="2000" b="0" i="0" u="none" strike="noStrike" cap="none" normalizeH="0" baseline="0" dirty="0">
              <a:ln>
                <a:noFill/>
              </a:ln>
              <a:solidFill>
                <a:schemeClr val="tx1"/>
              </a:solidFill>
              <a:effectLst/>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304800" y="1"/>
            <a:ext cx="8305800" cy="6771084"/>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1" i="0" u="none" strike="noStrike" cap="none" normalizeH="0" baseline="0" dirty="0">
                <a:ln>
                  <a:noFill/>
                </a:ln>
                <a:solidFill>
                  <a:srgbClr val="24292E"/>
                </a:solidFill>
                <a:effectLst/>
                <a:ea typeface="Times New Roman" pitchFamily="18" charset="0"/>
                <a:cs typeface="Times New Roman" pitchFamily="18" charset="0"/>
              </a:rPr>
              <a:t>5. Results:</a:t>
            </a:r>
            <a:endParaRPr kumimoji="0" lang="en-US" sz="20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0" i="0" u="sng" strike="noStrike" cap="none" normalizeH="0" baseline="0" dirty="0">
                <a:ln>
                  <a:noFill/>
                </a:ln>
                <a:solidFill>
                  <a:srgbClr val="24292E"/>
                </a:solidFill>
                <a:effectLst/>
                <a:ea typeface="Times New Roman" pitchFamily="18" charset="0"/>
                <a:cs typeface="Times New Roman" pitchFamily="18" charset="0"/>
              </a:rPr>
              <a:t>5.1 Decision Tree</a:t>
            </a:r>
            <a:endParaRPr kumimoji="0" lang="en-US" sz="2000" b="0" i="0" u="none" strike="noStrike" cap="none" normalizeH="0" baseline="0" dirty="0">
              <a:ln>
                <a:noFill/>
              </a:ln>
              <a:solidFill>
                <a:srgbClr val="24292E"/>
              </a:solidFill>
              <a:effectLst/>
              <a:ea typeface="Times New Roman" pitchFamily="18"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0" i="0" u="none" strike="noStrike" cap="none" normalizeH="0" baseline="0" dirty="0">
                <a:ln>
                  <a:noFill/>
                </a:ln>
                <a:solidFill>
                  <a:srgbClr val="24292E"/>
                </a:solidFill>
                <a:effectLst/>
                <a:ea typeface="Times New Roman" pitchFamily="18" charset="0"/>
                <a:cs typeface="Courier New" pitchFamily="49" charset="0"/>
              </a:rPr>
              <a:t>Accuracy of Decision tree is-</a:t>
            </a:r>
            <a:r>
              <a:rPr kumimoji="0" lang="en-US" sz="2000" b="1" i="0" u="none" strike="noStrike" cap="none" normalizeH="0" baseline="0" dirty="0">
                <a:ln>
                  <a:noFill/>
                </a:ln>
                <a:solidFill>
                  <a:srgbClr val="24292E"/>
                </a:solidFill>
                <a:effectLst/>
                <a:ea typeface="Times New Roman" pitchFamily="18" charset="0"/>
                <a:cs typeface="Courier New" pitchFamily="49" charset="0"/>
              </a:rPr>
              <a:t> </a:t>
            </a:r>
            <a:r>
              <a:rPr kumimoji="0" lang="en-US" sz="2000" b="1" i="0" u="none" strike="noStrike" cap="none" normalizeH="0" baseline="0" dirty="0">
                <a:ln>
                  <a:noFill/>
                </a:ln>
                <a:solidFill>
                  <a:srgbClr val="000000"/>
                </a:solidFill>
                <a:effectLst/>
                <a:ea typeface="Times New Roman" pitchFamily="18" charset="0"/>
                <a:cs typeface="Courier New" pitchFamily="49" charset="0"/>
              </a:rPr>
              <a:t>0.5760076740692476</a:t>
            </a:r>
          </a:p>
          <a:p>
            <a: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u="sng" dirty="0"/>
              <a:t>5.2 Logistic Regression</a:t>
            </a:r>
            <a:endParaRPr lang="en-US" sz="2000" dirty="0"/>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dirty="0"/>
              <a:t>Accuracy of Logistic Regression- </a:t>
            </a:r>
            <a:r>
              <a:rPr lang="en-US" sz="2000" b="1" u="sng" dirty="0"/>
              <a:t>0.5888219217751715</a:t>
            </a:r>
          </a:p>
          <a:p>
            <a:endParaRPr lang="en-US" sz="2000" b="1" dirty="0"/>
          </a:p>
          <a:p>
            <a:r>
              <a:rPr lang="en-US" sz="2000" b="1" dirty="0"/>
              <a:t>6. Recommendations:</a:t>
            </a:r>
            <a:endParaRPr lang="en-US" sz="2000" dirty="0"/>
          </a:p>
          <a:p>
            <a:r>
              <a:rPr lang="en-US" sz="2000" dirty="0"/>
              <a:t>After assessing the data and the output of the Machine Learning models, a few recommendations can be made for the stakeholders. The developmental body for Seattle city can assess how much of these accidents have occurred in a place where road or light conditions were not ideal for that specific area and could launch development projects for those areas where most severe accidents take place in order to minimize the effects of these two factors. Whereas, the car drivers could also use this data to assess when to take extra precautions on the road under the given circumstances of light condition, road condition and weather, in order to avoid a severe accident, if any.</a:t>
            </a:r>
          </a:p>
          <a:p>
            <a:pPr lvl="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2000" b="1" i="0" u="none" strike="noStrike" cap="none" normalizeH="0" baseline="0" dirty="0">
              <a:ln>
                <a:noFill/>
              </a:ln>
              <a:solidFill>
                <a:srgbClr val="000000"/>
              </a:solidFill>
              <a:effectLst/>
              <a:ea typeface="Times New Roman" pitchFamily="18"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2000" b="1" i="0" u="none" strike="noStrike" cap="none" normalizeH="0" baseline="0" dirty="0">
              <a:ln>
                <a:noFill/>
              </a:ln>
              <a:solidFill>
                <a:srgbClr val="000000"/>
              </a:solidFill>
              <a:effectLst/>
              <a:ea typeface="Times New Roman" pitchFamily="18"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sz="2000" b="1" dirty="0">
              <a:solidFill>
                <a:srgbClr val="000000"/>
              </a:solidFill>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0" i="0" u="none" strike="noStrike" cap="none" normalizeH="0" baseline="0" dirty="0">
                <a:ln>
                  <a:noFill/>
                </a:ln>
                <a:solidFill>
                  <a:schemeClr val="tx1"/>
                </a:solidFill>
                <a:effectLst/>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0" i="0" u="none" strike="noStrike" cap="none" normalizeH="0" baseline="0" dirty="0">
                <a:ln>
                  <a:noFill/>
                </a:ln>
                <a:solidFill>
                  <a:srgbClr val="000000"/>
                </a:solidFill>
                <a:effectLst/>
                <a:ea typeface="Times New Roman" pitchFamily="18" charset="0"/>
                <a:cs typeface="Times New Roman" pitchFamily="18" charset="0"/>
              </a:rPr>
              <a:t>         </a:t>
            </a:r>
            <a:endParaRPr kumimoji="0" lang="en-US" sz="20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2000" b="0" i="0" u="none" strike="noStrike" cap="none" normalizeH="0" baseline="0" dirty="0">
              <a:ln>
                <a:noFill/>
              </a:ln>
              <a:solidFill>
                <a:schemeClr val="tx1"/>
              </a:solidFill>
              <a:effectLst/>
              <a:cs typeface="Arial"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768</Words>
  <Application>Microsoft Macintosh PowerPoint</Application>
  <PresentationFormat>On-screen Show (4:3)</PresentationFormat>
  <Paragraphs>51</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Capstone Project Presentation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Presentation </dc:title>
  <dc:creator>Rashmi</dc:creator>
  <cp:lastModifiedBy>Junhe Cao</cp:lastModifiedBy>
  <cp:revision>2</cp:revision>
  <dcterms:created xsi:type="dcterms:W3CDTF">2020-10-09T06:26:39Z</dcterms:created>
  <dcterms:modified xsi:type="dcterms:W3CDTF">2020-10-09T08:03:51Z</dcterms:modified>
</cp:coreProperties>
</file>