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DMSans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DMSans-italic.fntdata"/><Relationship Id="rId12" Type="http://schemas.openxmlformats.org/officeDocument/2006/relationships/slide" Target="slides/slide7.xml"/><Relationship Id="rId34" Type="http://schemas.openxmlformats.org/officeDocument/2006/relationships/font" Target="fonts/DM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cb8329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cb8329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2fcb83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2fcb83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you want to write your hashing function such that it won’t repeat values very often; while it is impossible to create a hashing function that always returns a unique item, it should maintain a uniform distribution.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e2fcb83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e2fcb83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2f9ee45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2f9ee45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f2f9ee45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f2f9ee45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f2f9ee45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6f2f9ee4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f2f9ee45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6f2f9ee45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 b="1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f2f9ee45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6f2f9ee45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f2f9ee45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6f2f9ee45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Jane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Point out how this works like Arraylists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f2f9ee45e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f2f9ee45e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f2f9ee45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f2f9ee45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2f9ee45e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2f9ee45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2f9ee4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f2f9ee4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Anusha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f9ee45e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f2f9ee45e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Anusha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2f9ee45e_0_4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2f9ee45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2f9ee45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6f2f9ee45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Anusha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Remind them we are hashing the key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2f9ee45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6f2f9ee45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Jane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Hash functions allow us to convert any arbitrary piece of data to an integer of fixed size.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It should be deterministic and easily computable, so it should connect directly from the data structure to the integer value itself and also be pretty fast.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2fcb832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7e2fcb832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Jane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Hash functions allow us to convert any arbitrary piece of data to an integer of fixed size.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It should be deterministic and easily computable, so it should connect directly from the data structure to the integer value itself and also be pretty fast.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f2f9ee45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f2f9ee45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/>
              <a:t>Jane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gradFill>
            <a:gsLst>
              <a:gs pos="0">
                <a:srgbClr val="05B3F1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946600"/>
            <a:ext cx="6096000" cy="173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71463" rotWithShape="0" algn="bl" dist="6667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44750" y="3059700"/>
            <a:ext cx="5647800" cy="15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7000" y="-25"/>
            <a:ext cx="9150900" cy="5143500"/>
          </a:xfrm>
          <a:prstGeom prst="frame">
            <a:avLst>
              <a:gd fmla="val 2453" name="adj1"/>
            </a:avLst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337163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4337038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gradFill>
            <a:gsLst>
              <a:gs pos="0">
                <a:srgbClr val="05B3F1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0" y="2946600"/>
            <a:ext cx="6096000" cy="173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71463" rotWithShape="0" algn="bl" dist="6667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44750" y="3059700"/>
            <a:ext cx="5647800" cy="15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1583350"/>
            <a:ext cx="7404300" cy="173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71463" rotWithShape="0" algn="bl" dist="6667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2012775" y="2049850"/>
            <a:ext cx="5109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012775" y="2553550"/>
            <a:ext cx="5109300" cy="30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1583250"/>
            <a:ext cx="1739700" cy="17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337263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337138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69875" y="469800"/>
            <a:ext cx="8204100" cy="42039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346350" y="1385300"/>
            <a:ext cx="6451500" cy="819900"/>
          </a:xfrm>
          <a:prstGeom prst="rect">
            <a:avLst/>
          </a:prstGeom>
          <a:effectLst>
            <a:outerShdw blurRad="42863" rotWithShape="0" algn="bl" dir="5400000" dist="9525">
              <a:srgbClr val="1C4587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476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</a:rPr>
              <a:t>“</a:t>
            </a:r>
            <a:endParaRPr b="1"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6095875" y="-3600"/>
            <a:ext cx="3048000" cy="51507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04800" y="355075"/>
            <a:ext cx="44424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84150" y="1452350"/>
            <a:ext cx="3963000" cy="322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136000" y="1200150"/>
            <a:ext cx="32547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753180" y="1200150"/>
            <a:ext cx="32547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136000" y="1200150"/>
            <a:ext cx="21348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3472501" y="1200150"/>
            <a:ext cx="21348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5809002" y="1200150"/>
            <a:ext cx="21348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64125" y="4435200"/>
            <a:ext cx="84225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-7000" y="44352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buNone/>
              <a:defRPr b="1" sz="1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b="1" sz="30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mailto:gsteelman@olin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no a collision!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>
                <a:solidFill>
                  <a:srgbClr val="000000"/>
                </a:solidFill>
              </a:rPr>
              <a:t>Generally, it should be </a:t>
            </a:r>
            <a:r>
              <a:rPr b="1" lang="en">
                <a:solidFill>
                  <a:srgbClr val="000000"/>
                </a:solidFill>
              </a:rPr>
              <a:t>incredibly unlikely</a:t>
            </a:r>
            <a:r>
              <a:rPr lang="en">
                <a:solidFill>
                  <a:srgbClr val="000000"/>
                </a:solidFill>
              </a:rPr>
              <a:t> two values hash to the same integer.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>
                <a:solidFill>
                  <a:srgbClr val="000000"/>
                </a:solidFill>
              </a:rPr>
              <a:t>A good hash function will yield a </a:t>
            </a:r>
            <a:r>
              <a:rPr b="1" lang="en" sz="1800">
                <a:solidFill>
                  <a:srgbClr val="000000"/>
                </a:solidFill>
              </a:rPr>
              <a:t>uniform distribution</a:t>
            </a:r>
            <a:r>
              <a:rPr lang="en" sz="1800">
                <a:solidFill>
                  <a:srgbClr val="000000"/>
                </a:solidFill>
              </a:rPr>
              <a:t> of indices i.e. it is as likely to hash to 1 as it is to 5.</a:t>
            </a:r>
            <a:r>
              <a:rPr lang="en">
                <a:solidFill>
                  <a:srgbClr val="000000"/>
                </a:solidFill>
              </a:rPr>
              <a:t> But, it should not be random.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>
                <a:solidFill>
                  <a:srgbClr val="000000"/>
                </a:solidFill>
              </a:rPr>
              <a:t>Python has 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hash()</a:t>
            </a:r>
            <a:r>
              <a:rPr lang="en" sz="1800">
                <a:solidFill>
                  <a:srgbClr val="000000"/>
                </a:solidFill>
              </a:rPr>
              <a:t> method.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1" type="body"/>
          </p:nvPr>
        </p:nvSpPr>
        <p:spPr>
          <a:xfrm>
            <a:off x="1346350" y="1385300"/>
            <a:ext cx="64515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Quock Thonk!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196925" y="2205200"/>
            <a:ext cx="6979800" cy="1989000"/>
          </a:xfrm>
          <a:prstGeom prst="rect">
            <a:avLst/>
          </a:prstGeom>
          <a:solidFill>
            <a:srgbClr val="ACE9FF">
              <a:alpha val="519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M Sans"/>
                <a:ea typeface="DM Sans"/>
                <a:cs typeface="DM Sans"/>
                <a:sym typeface="DM Sans"/>
              </a:rPr>
              <a:t>With a partner, take a couple minutes to discuss what might be a good hashing function for strings. Remember that it should be </a:t>
            </a:r>
            <a:r>
              <a:rPr b="1" lang="en" sz="2400">
                <a:latin typeface="DM Sans"/>
                <a:ea typeface="DM Sans"/>
                <a:cs typeface="DM Sans"/>
                <a:sym typeface="DM Sans"/>
              </a:rPr>
              <a:t>deterministic</a:t>
            </a:r>
            <a:r>
              <a:rPr lang="en" sz="240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b="1" lang="en" sz="2400">
                <a:latin typeface="DM Sans"/>
                <a:ea typeface="DM Sans"/>
                <a:cs typeface="DM Sans"/>
                <a:sym typeface="DM Sans"/>
              </a:rPr>
              <a:t>easily computable</a:t>
            </a:r>
            <a:r>
              <a:rPr lang="en" sz="2400">
                <a:latin typeface="DM Sans"/>
                <a:ea typeface="DM Sans"/>
                <a:cs typeface="DM Sans"/>
                <a:sym typeface="DM Sans"/>
              </a:rPr>
              <a:t>, and hash the strings to a </a:t>
            </a:r>
            <a:r>
              <a:rPr b="1" lang="en" sz="2400">
                <a:latin typeface="DM Sans"/>
                <a:ea typeface="DM Sans"/>
                <a:cs typeface="DM Sans"/>
                <a:sym typeface="DM Sans"/>
              </a:rPr>
              <a:t>defined range</a:t>
            </a:r>
            <a:r>
              <a:rPr lang="en" sz="2400">
                <a:latin typeface="DM Sans"/>
                <a:ea typeface="DM Sans"/>
                <a:cs typeface="DM Sans"/>
                <a:sym typeface="DM Sans"/>
              </a:rPr>
              <a:t> of integers [0, M).</a:t>
            </a:r>
            <a:endParaRPr sz="24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311700" y="660150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</a:pPr>
            <a:r>
              <a:rPr lang="en" sz="2400">
                <a:solidFill>
                  <a:schemeClr val="dk1"/>
                </a:solidFill>
              </a:rPr>
              <a:t> We split the original array of </a:t>
            </a:r>
            <a:r>
              <a:rPr b="1" i="1" lang="en" sz="2400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 (K,V) pairs into </a:t>
            </a:r>
            <a:r>
              <a:rPr b="1" i="1" lang="en" sz="2400">
                <a:solidFill>
                  <a:schemeClr val="dk1"/>
                </a:solidFill>
              </a:rPr>
              <a:t>M</a:t>
            </a:r>
            <a:r>
              <a:rPr lang="en" sz="2400">
                <a:solidFill>
                  <a:schemeClr val="dk1"/>
                </a:solidFill>
              </a:rPr>
              <a:t> buckets (subarrays) of (K,V) pairs. So each of the </a:t>
            </a:r>
            <a:r>
              <a:rPr b="1" i="1" lang="en" sz="2400">
                <a:solidFill>
                  <a:schemeClr val="dk1"/>
                </a:solidFill>
              </a:rPr>
              <a:t>M</a:t>
            </a:r>
            <a:r>
              <a:rPr i="1"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buckets has </a:t>
            </a:r>
            <a:r>
              <a:rPr lang="en"/>
              <a:t>depth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i="1" lang="en" sz="2400">
                <a:solidFill>
                  <a:schemeClr val="dk1"/>
                </a:solidFill>
              </a:rPr>
              <a:t>N/M</a:t>
            </a:r>
            <a:r>
              <a:rPr lang="en" sz="2400">
                <a:solidFill>
                  <a:schemeClr val="dk1"/>
                </a:solidFill>
              </a:rPr>
              <a:t> (let’s call this </a:t>
            </a:r>
            <a:r>
              <a:rPr b="1" lang="en" sz="2400">
                <a:solidFill>
                  <a:schemeClr val="dk1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).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Now we operate in O(</a:t>
            </a:r>
            <a:r>
              <a:rPr b="1" lang="en" sz="2400">
                <a:solidFill>
                  <a:schemeClr val="dk1"/>
                </a:solidFill>
              </a:rPr>
              <a:t>𝛂</a:t>
            </a:r>
            <a:r>
              <a:rPr lang="en" sz="2400">
                <a:solidFill>
                  <a:schemeClr val="dk1"/>
                </a:solidFill>
              </a:rPr>
              <a:t>), which is constant (for now)!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88" y="3508169"/>
            <a:ext cx="1117275" cy="1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/>
          <p:nvPr/>
        </p:nvSpPr>
        <p:spPr>
          <a:xfrm>
            <a:off x="2403838" y="3793300"/>
            <a:ext cx="464100" cy="53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913" y="3236800"/>
            <a:ext cx="1645200" cy="16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/>
          <p:nvPr/>
        </p:nvSpPr>
        <p:spPr>
          <a:xfrm>
            <a:off x="5711088" y="3904750"/>
            <a:ext cx="464100" cy="53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156" y="3236800"/>
            <a:ext cx="1682254" cy="16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 txBox="1"/>
          <p:nvPr/>
        </p:nvSpPr>
        <p:spPr>
          <a:xfrm>
            <a:off x="582375" y="413650"/>
            <a:ext cx="6768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Hashing puts (Key, Value) pairs in </a:t>
            </a:r>
            <a:r>
              <a:rPr b="1" i="1" lang="en" sz="24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BUCKETS</a:t>
            </a:r>
            <a:endParaRPr b="1" i="1" sz="24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25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Buckets?</a:t>
            </a:r>
            <a:endParaRPr/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304800" y="1063375"/>
            <a:ext cx="4059300" cy="124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Buckets </a:t>
            </a:r>
            <a:r>
              <a:rPr lang="en" sz="1800"/>
              <a:t>are a way to refer to linked lists that store the key-value pairs.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6"/>
          <p:cNvPicPr preferRelativeResize="0"/>
          <p:nvPr/>
        </p:nvPicPr>
        <p:blipFill rotWithShape="1">
          <a:blip r:embed="rId3">
            <a:alphaModFix/>
          </a:blip>
          <a:srcRect b="24958" l="0" r="0" t="0"/>
          <a:stretch/>
        </p:blipFill>
        <p:spPr>
          <a:xfrm>
            <a:off x="387900" y="2541725"/>
            <a:ext cx="2448950" cy="22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325" y="428900"/>
            <a:ext cx="4226525" cy="44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7"/>
          <p:cNvGrpSpPr/>
          <p:nvPr/>
        </p:nvGrpSpPr>
        <p:grpSpPr>
          <a:xfrm>
            <a:off x="363081" y="59250"/>
            <a:ext cx="8743623" cy="1591200"/>
            <a:chOff x="400000" y="2738525"/>
            <a:chExt cx="8543700" cy="1591200"/>
          </a:xfrm>
        </p:grpSpPr>
        <p:sp>
          <p:nvSpPr>
            <p:cNvPr id="316" name="Google Shape;316;p27"/>
            <p:cNvSpPr txBox="1"/>
            <p:nvPr/>
          </p:nvSpPr>
          <p:spPr>
            <a:xfrm>
              <a:off x="829950" y="3123300"/>
              <a:ext cx="74841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"/>
                <a:buNone/>
              </a:pP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.... , 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400000" y="2738525"/>
              <a:ext cx="6189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8324800" y="2738525"/>
              <a:ext cx="6189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9" name="Google Shape;319;p27"/>
          <p:cNvCxnSpPr/>
          <p:nvPr/>
        </p:nvCxnSpPr>
        <p:spPr>
          <a:xfrm>
            <a:off x="4480306" y="1437925"/>
            <a:ext cx="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20" name="Google Shape;320;p27"/>
          <p:cNvSpPr txBox="1"/>
          <p:nvPr/>
        </p:nvSpPr>
        <p:spPr>
          <a:xfrm>
            <a:off x="3115150" y="2038150"/>
            <a:ext cx="31020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0: [ length </a:t>
            </a: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1: [ length </a:t>
            </a: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M-1: [ length </a:t>
            </a:r>
            <a:r>
              <a:rPr b="1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4603400" y="1567650"/>
            <a:ext cx="4058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all N (K,V) pairs into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/>
              <a:t>buckets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610350" y="2038150"/>
            <a:ext cx="1581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maps =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Your Bucket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235500" y="1152475"/>
            <a:ext cx="870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chooseMap(key)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1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hash the key to get the index of the correct </a:t>
            </a:r>
            <a:r>
              <a:rPr i="1"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bucket</a:t>
            </a:r>
            <a:endParaRPr b="0" i="1" sz="20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 = hash(key) </a:t>
            </a:r>
            <a:r>
              <a:rPr i="1"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apply some hash function</a:t>
            </a:r>
            <a:endParaRPr i="1"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.get(index) </a:t>
            </a:r>
            <a:r>
              <a:rPr b="0" i="1" lang="en" sz="20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the correct bucket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helper method picks out the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 (K,V) pair will go in. All it does is hash the key and returns the correct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Summing up what we have so far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311700" y="1152475"/>
            <a:ext cx="85206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(K,V)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we find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 = hash(K)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Once we know which </a:t>
            </a:r>
            <a:r>
              <a:rPr lang="en">
                <a:solidFill>
                  <a:srgbClr val="000000"/>
                </a:solidFill>
              </a:rPr>
              <a:t>bucket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(K,V) 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goes into, we put it into that </a:t>
            </a:r>
            <a:r>
              <a:rPr lang="en">
                <a:solidFill>
                  <a:srgbClr val="000000"/>
                </a:solidFill>
              </a:rPr>
              <a:t>bucket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chooseMap(K).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(K,V)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number of </a:t>
            </a:r>
            <a:r>
              <a:rPr lang="en">
                <a:solidFill>
                  <a:srgbClr val="000000"/>
                </a:solidFill>
              </a:rPr>
              <a:t>buckets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is constant. If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were to be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constant, we would have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O(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= O(𝛂) = O(1) lookup time!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Wowee!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9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311700" y="64025"/>
            <a:ext cx="8520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what if N </a:t>
            </a:r>
            <a:r>
              <a:rPr lang="en" sz="1800"/>
              <a:t>G</a:t>
            </a:r>
            <a:r>
              <a:rPr lang="en" sz="3000"/>
              <a:t>R</a:t>
            </a:r>
            <a:r>
              <a:rPr lang="en" sz="4800"/>
              <a:t>O</a:t>
            </a:r>
            <a:r>
              <a:rPr lang="en" sz="6000"/>
              <a:t>W</a:t>
            </a:r>
            <a:r>
              <a:rPr lang="en" sz="7200"/>
              <a:t>S</a:t>
            </a:r>
            <a:r>
              <a:rPr b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(and it does)?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311700" y="1249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dynamic resizing.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do we resize? When the average entries per </a:t>
            </a:r>
            <a:r>
              <a:rPr lang="en">
                <a:solidFill>
                  <a:srgbClr val="000000"/>
                </a:solidFill>
              </a:rPr>
              <a:t>bucket 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 higher than our designated </a:t>
            </a: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 if </a:t>
            </a: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 = 2, and we have 7 entries over 3 </a:t>
            </a:r>
            <a:r>
              <a:rPr lang="en">
                <a:solidFill>
                  <a:schemeClr val="dk1"/>
                </a:solidFill>
              </a:rPr>
              <a:t>buckets</a:t>
            </a: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then 7/3 &gt; 2 → </a:t>
            </a: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resize()</a:t>
            </a: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resizing, every key-value pair is hashed to the new hashmap. This means when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 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grows,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also grows, thus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N/M = </a:t>
            </a: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𝛂 stays constant → operations are always O(𝛂) or constant time.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324600" y="269175"/>
            <a:ext cx="2159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Oh wait we’re dumb...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in the Wild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Python has some built-in data structures which use hashing.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Two common ones are dictionaries and sets.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= dict()		</a:t>
            </a:r>
            <a:r>
              <a:rPr lang="en">
                <a:solidFill>
                  <a:schemeClr val="dk2"/>
                </a:solidFill>
              </a:rPr>
              <a:t>(or)</a:t>
            </a:r>
            <a:r>
              <a:rPr lang="en"/>
              <a:t>		d = {“Key”: Value, …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= set()		</a:t>
            </a:r>
            <a:r>
              <a:rPr lang="en">
                <a:solidFill>
                  <a:schemeClr val="dk2"/>
                </a:solidFill>
              </a:rPr>
              <a:t>(or)</a:t>
            </a:r>
            <a:r>
              <a:rPr lang="en"/>
              <a:t>		s = {“Item1”, “Item2” ...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Dictionaries store key-value pairs. Sets store unique items and can quickly identify whether an item is in the set.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311700" y="597425"/>
            <a:ext cx="8520600" cy="142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Thanks!!!</a:t>
            </a:r>
            <a:endParaRPr b="1"/>
          </a:p>
        </p:txBody>
      </p:sp>
      <p:pic>
        <p:nvPicPr>
          <p:cNvPr id="357" name="Google Shape;3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200" y="776775"/>
            <a:ext cx="2673250" cy="34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 txBox="1"/>
          <p:nvPr>
            <p:ph type="title"/>
          </p:nvPr>
        </p:nvSpPr>
        <p:spPr>
          <a:xfrm>
            <a:off x="373425" y="1834400"/>
            <a:ext cx="4122300" cy="24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Questions? Email George Steelman at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gsteelman@olin.edu</a:t>
            </a:r>
            <a:r>
              <a:rPr lang="en" sz="2400"/>
              <a:t> </a:t>
            </a:r>
            <a:endParaRPr b="1" sz="2400"/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3075"/>
            <a:ext cx="6102099" cy="17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 rot="-274562">
            <a:off x="2230967" y="3311854"/>
            <a:ext cx="1620666" cy="391344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HASHMAPS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4800" y="355075"/>
            <a:ext cx="8421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/>
              <a:t>Hahaha what </a:t>
            </a:r>
            <a:r>
              <a:rPr lang="en"/>
              <a:t>if we... had key-value pairs? In a list? ????!??!? hahaha jkjkjk… unless??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00000" y="1976525"/>
            <a:ext cx="8543700" cy="1591200"/>
            <a:chOff x="400000" y="2738525"/>
            <a:chExt cx="8543700" cy="15912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93900" y="3123300"/>
              <a:ext cx="75963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"/>
                <a:buNone/>
              </a:pP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(K</a:t>
              </a:r>
              <a:r>
                <a:rPr baseline="-25000" lang="en" sz="40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aseline="-25000" lang="en" sz="40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), .... , (K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,V</a:t>
              </a:r>
              <a:r>
                <a:rPr b="0" baseline="-2500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b="0" i="0" lang="en" sz="4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400000" y="2738525"/>
              <a:ext cx="6189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8324800" y="2738525"/>
              <a:ext cx="6189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4800" y="355075"/>
            <a:ext cx="8421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/>
              <a:t>For storing &amp; looking up *important info*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400001" y="1214525"/>
            <a:ext cx="7422896" cy="1591200"/>
            <a:chOff x="400000" y="2738525"/>
            <a:chExt cx="7990200" cy="15912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793900" y="3123300"/>
              <a:ext cx="75963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"/>
                <a:buNone/>
              </a:pPr>
              <a:r>
                <a:rPr lang="en" sz="4000">
                  <a:latin typeface="Roboto"/>
                  <a:ea typeface="Roboto"/>
                  <a:cs typeface="Roboto"/>
                  <a:sym typeface="Roboto"/>
                </a:rPr>
                <a:t>Jane: 781-239-5555;</a:t>
              </a:r>
              <a:endParaRPr sz="4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"/>
                <a:buNone/>
              </a:pPr>
              <a:r>
                <a:rPr lang="en" sz="4000">
                  <a:latin typeface="Roboto"/>
                  <a:ea typeface="Roboto"/>
                  <a:cs typeface="Roboto"/>
                  <a:sym typeface="Roboto"/>
                </a:rPr>
                <a:t>Cassandra: 999-666-3333;</a:t>
              </a:r>
              <a:endParaRPr sz="4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Roboto"/>
                <a:buNone/>
              </a:pPr>
              <a:r>
                <a:rPr lang="en" sz="4000">
                  <a:latin typeface="Roboto"/>
                  <a:ea typeface="Roboto"/>
                  <a:cs typeface="Roboto"/>
                  <a:sym typeface="Roboto"/>
                </a:rPr>
                <a:t>Anusha: 781-420-6969</a:t>
              </a:r>
              <a:endParaRPr sz="4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400000" y="2738525"/>
              <a:ext cx="6189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 flipH="1">
              <a:off x="8030800" y="2738525"/>
              <a:ext cx="294000" cy="15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t/>
              </a:r>
              <a:endParaRPr sz="80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586350" y="4059875"/>
            <a:ext cx="5232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M Sans"/>
                <a:ea typeface="DM Sans"/>
                <a:cs typeface="DM Sans"/>
                <a:sym typeface="DM Sans"/>
              </a:rPr>
              <a:t>Or like IDK a dictionary…… IDK maybe Python has a data structure for this problem built in…..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04750" y="364250"/>
            <a:ext cx="5183700" cy="108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~ </a:t>
            </a:r>
            <a:r>
              <a:rPr lang="en" sz="4000">
                <a:solidFill>
                  <a:schemeClr val="dk1"/>
                </a:solidFill>
              </a:rPr>
              <a:t>T</a:t>
            </a:r>
            <a:r>
              <a:rPr lang="en" sz="4000"/>
              <a:t> H </a:t>
            </a:r>
            <a:r>
              <a:rPr lang="en" sz="4000">
                <a:solidFill>
                  <a:schemeClr val="dk1"/>
                </a:solidFill>
              </a:rPr>
              <a:t>E   </a:t>
            </a:r>
            <a:r>
              <a:rPr lang="en" sz="4000"/>
              <a:t>B </a:t>
            </a:r>
            <a:r>
              <a:rPr lang="en" sz="4000">
                <a:solidFill>
                  <a:schemeClr val="dk1"/>
                </a:solidFill>
              </a:rPr>
              <a:t>I</a:t>
            </a:r>
            <a:r>
              <a:rPr lang="en" sz="4000"/>
              <a:t> G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P</a:t>
            </a:r>
            <a:r>
              <a:rPr lang="en" sz="4000"/>
              <a:t> I </a:t>
            </a:r>
            <a:r>
              <a:rPr lang="en" sz="4000">
                <a:solidFill>
                  <a:schemeClr val="dk1"/>
                </a:solidFill>
              </a:rPr>
              <a:t>C</a:t>
            </a:r>
            <a:r>
              <a:rPr lang="en" sz="4000"/>
              <a:t> T </a:t>
            </a:r>
            <a:r>
              <a:rPr lang="en" sz="4000">
                <a:solidFill>
                  <a:schemeClr val="dk1"/>
                </a:solidFill>
              </a:rPr>
              <a:t>U</a:t>
            </a:r>
            <a:r>
              <a:rPr lang="en" sz="4000"/>
              <a:t> R </a:t>
            </a:r>
            <a:r>
              <a:rPr lang="en" sz="4000">
                <a:solidFill>
                  <a:schemeClr val="dk1"/>
                </a:solidFill>
              </a:rPr>
              <a:t>E</a:t>
            </a:r>
            <a:r>
              <a:rPr lang="en" sz="4000"/>
              <a:t> ~</a:t>
            </a:r>
            <a:endParaRPr sz="40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63300" y="1604750"/>
            <a:ext cx="4383900" cy="17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 Have</a:t>
            </a:r>
            <a:r>
              <a:rPr b="1" lang="en"/>
              <a:t>:</a:t>
            </a:r>
            <a:r>
              <a:rPr lang="en"/>
              <a:t> O(N) lookup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 Want: </a:t>
            </a:r>
            <a:r>
              <a:rPr lang="en"/>
              <a:t>O(1) lookup time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6994" l="47256" r="8102" t="0"/>
          <a:stretch/>
        </p:blipFill>
        <p:spPr>
          <a:xfrm>
            <a:off x="5625848" y="469800"/>
            <a:ext cx="3048000" cy="42039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9525">
              <a:schemeClr val="dk1">
                <a:alpha val="50000"/>
              </a:schemeClr>
            </a:outerShdw>
          </a:effectLst>
        </p:spPr>
      </p:pic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289100" y="1497800"/>
            <a:ext cx="1136100" cy="39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None/>
            </a:pP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Hashmaps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490375" y="3652575"/>
            <a:ext cx="3111000" cy="69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George Steelman after learning about hashmaps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3611150" y="2500650"/>
            <a:ext cx="1934700" cy="12102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634950" y="891900"/>
            <a:ext cx="7874100" cy="2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To speed up lookup, we can use </a:t>
            </a: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hash functions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to access each key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That way, we can quickly find the index where the key-value pair is stored by invoking the hash function.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50" y="3508944"/>
            <a:ext cx="1117275" cy="11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3948000" y="3794075"/>
            <a:ext cx="464100" cy="53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75" y="3237575"/>
            <a:ext cx="1645200" cy="16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2610600" y="3698750"/>
            <a:ext cx="3773700" cy="469800"/>
          </a:xfrm>
          <a:prstGeom prst="roundRect">
            <a:avLst>
              <a:gd fmla="val 48973" name="adj"/>
            </a:avLst>
          </a:prstGeom>
          <a:solidFill>
            <a:srgbClr val="C5D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905750"/>
            <a:ext cx="8520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i="0" lang="en" sz="2000" u="sng" cap="none" strike="noStrike">
                <a:solidFill>
                  <a:srgbClr val="000000"/>
                </a:solidFill>
              </a:rPr>
              <a:t>Definition: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i="0" lang="en" sz="2000" u="none" cap="none" strike="noStrike">
                <a:solidFill>
                  <a:srgbClr val="000000"/>
                </a:solidFill>
              </a:rPr>
              <a:t>Converting a piece of data to an array index in </a:t>
            </a:r>
            <a:r>
              <a:rPr i="0" lang="en" sz="2600" u="none" cap="none" strike="noStrike">
                <a:solidFill>
                  <a:srgbClr val="000000"/>
                </a:solidFill>
              </a:rPr>
              <a:t>[0,M)</a:t>
            </a:r>
            <a:endParaRPr sz="2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>
                <a:solidFill>
                  <a:srgbClr val="000000"/>
                </a:solidFill>
              </a:rPr>
              <a:t>Hash functions should be </a:t>
            </a:r>
            <a:r>
              <a:rPr b="1" lang="en">
                <a:solidFill>
                  <a:srgbClr val="000000"/>
                </a:solidFill>
              </a:rPr>
              <a:t>deterministic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easily computable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333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/>
              <a:t>What is Hashing?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6259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136" name="Google Shape;136;p20"/>
          <p:cNvSpPr/>
          <p:nvPr/>
        </p:nvSpPr>
        <p:spPr>
          <a:xfrm>
            <a:off x="30957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7" name="Google Shape;137;p20"/>
          <p:cNvSpPr/>
          <p:nvPr/>
        </p:nvSpPr>
        <p:spPr>
          <a:xfrm>
            <a:off x="35655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8" name="Google Shape;138;p20"/>
          <p:cNvSpPr/>
          <p:nvPr/>
        </p:nvSpPr>
        <p:spPr>
          <a:xfrm>
            <a:off x="40353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39" name="Google Shape;139;p20"/>
          <p:cNvSpPr/>
          <p:nvPr/>
        </p:nvSpPr>
        <p:spPr>
          <a:xfrm>
            <a:off x="45051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0" name="Google Shape;140;p20"/>
          <p:cNvSpPr/>
          <p:nvPr/>
        </p:nvSpPr>
        <p:spPr>
          <a:xfrm>
            <a:off x="49749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41" name="Google Shape;141;p20"/>
          <p:cNvSpPr/>
          <p:nvPr/>
        </p:nvSpPr>
        <p:spPr>
          <a:xfrm>
            <a:off x="54447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42" name="Google Shape;142;p20"/>
          <p:cNvSpPr/>
          <p:nvPr/>
        </p:nvSpPr>
        <p:spPr>
          <a:xfrm>
            <a:off x="59145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grpSp>
        <p:nvGrpSpPr>
          <p:cNvPr id="143" name="Google Shape;143;p20"/>
          <p:cNvGrpSpPr/>
          <p:nvPr/>
        </p:nvGrpSpPr>
        <p:grpSpPr>
          <a:xfrm rot="5400000">
            <a:off x="3025325" y="3000038"/>
            <a:ext cx="771525" cy="385800"/>
            <a:chOff x="2026125" y="3324100"/>
            <a:chExt cx="771525" cy="385800"/>
          </a:xfrm>
        </p:grpSpPr>
        <p:sp>
          <p:nvSpPr>
            <p:cNvPr id="144" name="Google Shape;144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0"/>
          <p:cNvGrpSpPr/>
          <p:nvPr/>
        </p:nvGrpSpPr>
        <p:grpSpPr>
          <a:xfrm rot="5400000">
            <a:off x="4359475" y="3056025"/>
            <a:ext cx="771525" cy="385800"/>
            <a:chOff x="2026125" y="3324100"/>
            <a:chExt cx="771525" cy="385800"/>
          </a:xfrm>
        </p:grpSpPr>
        <p:sp>
          <p:nvSpPr>
            <p:cNvPr id="150" name="Google Shape;150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0"/>
          <p:cNvGrpSpPr/>
          <p:nvPr/>
        </p:nvGrpSpPr>
        <p:grpSpPr>
          <a:xfrm rot="5400000">
            <a:off x="2433050" y="3095013"/>
            <a:ext cx="771525" cy="385800"/>
            <a:chOff x="2026125" y="3324100"/>
            <a:chExt cx="771525" cy="385800"/>
          </a:xfrm>
        </p:grpSpPr>
        <p:sp>
          <p:nvSpPr>
            <p:cNvPr id="156" name="Google Shape;156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0"/>
          <p:cNvGrpSpPr/>
          <p:nvPr/>
        </p:nvGrpSpPr>
        <p:grpSpPr>
          <a:xfrm rot="5400000">
            <a:off x="5721625" y="3056038"/>
            <a:ext cx="771525" cy="385800"/>
            <a:chOff x="2026125" y="3324100"/>
            <a:chExt cx="771525" cy="385800"/>
          </a:xfrm>
        </p:grpSpPr>
        <p:sp>
          <p:nvSpPr>
            <p:cNvPr id="162" name="Google Shape;162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0"/>
          <p:cNvGrpSpPr/>
          <p:nvPr/>
        </p:nvGrpSpPr>
        <p:grpSpPr>
          <a:xfrm rot="5400000">
            <a:off x="3677425" y="3056025"/>
            <a:ext cx="771525" cy="385800"/>
            <a:chOff x="2026125" y="3324100"/>
            <a:chExt cx="771525" cy="385800"/>
          </a:xfrm>
        </p:grpSpPr>
        <p:sp>
          <p:nvSpPr>
            <p:cNvPr id="168" name="Google Shape;168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0"/>
          <p:cNvGrpSpPr/>
          <p:nvPr/>
        </p:nvGrpSpPr>
        <p:grpSpPr>
          <a:xfrm rot="5400000">
            <a:off x="5040563" y="3056038"/>
            <a:ext cx="771525" cy="385800"/>
            <a:chOff x="2026125" y="3324100"/>
            <a:chExt cx="771525" cy="385800"/>
          </a:xfrm>
        </p:grpSpPr>
        <p:sp>
          <p:nvSpPr>
            <p:cNvPr id="174" name="Google Shape;174;p20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" name="Google Shape;179;p20"/>
          <p:cNvCxnSpPr>
            <a:stCxn id="157" idx="3"/>
            <a:endCxn id="137" idx="0"/>
          </p:cNvCxnSpPr>
          <p:nvPr/>
        </p:nvCxnSpPr>
        <p:spPr>
          <a:xfrm>
            <a:off x="2818813" y="3673675"/>
            <a:ext cx="981600" cy="57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endCxn id="135" idx="0"/>
          </p:cNvCxnSpPr>
          <p:nvPr/>
        </p:nvCxnSpPr>
        <p:spPr>
          <a:xfrm flipH="1">
            <a:off x="2860825" y="3634600"/>
            <a:ext cx="12024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endCxn id="138" idx="0"/>
          </p:cNvCxnSpPr>
          <p:nvPr/>
        </p:nvCxnSpPr>
        <p:spPr>
          <a:xfrm>
            <a:off x="3411025" y="3578800"/>
            <a:ext cx="859200" cy="6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>
            <a:endCxn id="138" idx="0"/>
          </p:cNvCxnSpPr>
          <p:nvPr/>
        </p:nvCxnSpPr>
        <p:spPr>
          <a:xfrm flipH="1">
            <a:off x="4270225" y="3634600"/>
            <a:ext cx="4749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0"/>
          <p:cNvCxnSpPr>
            <a:endCxn id="142" idx="0"/>
          </p:cNvCxnSpPr>
          <p:nvPr/>
        </p:nvCxnSpPr>
        <p:spPr>
          <a:xfrm>
            <a:off x="5426425" y="3634600"/>
            <a:ext cx="7230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0"/>
          <p:cNvCxnSpPr>
            <a:endCxn id="139" idx="0"/>
          </p:cNvCxnSpPr>
          <p:nvPr/>
        </p:nvCxnSpPr>
        <p:spPr>
          <a:xfrm flipH="1">
            <a:off x="4740025" y="3634600"/>
            <a:ext cx="13674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/>
          <p:nvPr/>
        </p:nvSpPr>
        <p:spPr>
          <a:xfrm>
            <a:off x="2377051" y="2488475"/>
            <a:ext cx="592110" cy="474876"/>
          </a:xfrm>
          <a:prstGeom prst="irregularSeal2">
            <a:avLst/>
          </a:prstGeom>
          <a:solidFill>
            <a:srgbClr val="FF9367">
              <a:alpha val="653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095725" y="2310050"/>
            <a:ext cx="592110" cy="497124"/>
          </a:xfrm>
          <a:prstGeom prst="irregularSeal1">
            <a:avLst/>
          </a:prstGeom>
          <a:solidFill>
            <a:srgbClr val="B8DD63">
              <a:alpha val="7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-8100000">
            <a:off x="5207183" y="2410531"/>
            <a:ext cx="592077" cy="474853"/>
          </a:xfrm>
          <a:prstGeom prst="irregularSeal2">
            <a:avLst/>
          </a:prstGeom>
          <a:solidFill>
            <a:srgbClr val="0073BB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10463042">
            <a:off x="5909396" y="2365863"/>
            <a:ext cx="592090" cy="497135"/>
          </a:xfrm>
          <a:prstGeom prst="irregularSeal1">
            <a:avLst/>
          </a:prstGeom>
          <a:solidFill>
            <a:srgbClr val="EE2424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-4811371">
            <a:off x="4508819" y="2274458"/>
            <a:ext cx="471895" cy="679917"/>
          </a:xfrm>
          <a:prstGeom prst="irregularSeal1">
            <a:avLst/>
          </a:prstGeom>
          <a:solidFill>
            <a:srgbClr val="05B3F1">
              <a:alpha val="7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2700000">
            <a:off x="3840481" y="2285468"/>
            <a:ext cx="465460" cy="532816"/>
          </a:xfrm>
          <a:prstGeom prst="irregularSeal2">
            <a:avLst/>
          </a:prstGeom>
          <a:solidFill>
            <a:srgbClr val="78B329">
              <a:alpha val="68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157425" y="3693850"/>
            <a:ext cx="146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Hash Function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177275" y="3130725"/>
            <a:ext cx="160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Hashable Data</a:t>
            </a:r>
            <a:endParaRPr b="1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658675" y="4275875"/>
            <a:ext cx="79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Array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rot="606118">
            <a:off x="4880961" y="1853387"/>
            <a:ext cx="1091217" cy="2063564"/>
          </a:xfrm>
          <a:prstGeom prst="ellipse">
            <a:avLst/>
          </a:prstGeom>
          <a:gradFill>
            <a:gsLst>
              <a:gs pos="0">
                <a:srgbClr val="FFFFA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610600" y="3698750"/>
            <a:ext cx="3773700" cy="469800"/>
          </a:xfrm>
          <a:prstGeom prst="roundRect">
            <a:avLst>
              <a:gd fmla="val 48973" name="adj"/>
            </a:avLst>
          </a:prstGeom>
          <a:solidFill>
            <a:srgbClr val="C5D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11700" y="905750"/>
            <a:ext cx="85206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i="0" lang="en" sz="2000" u="sng" cap="none" strike="noStrike">
                <a:solidFill>
                  <a:srgbClr val="000000"/>
                </a:solidFill>
              </a:rPr>
              <a:t>Definition: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i="0" lang="en" sz="2000" u="none" cap="none" strike="noStrike">
                <a:solidFill>
                  <a:srgbClr val="000000"/>
                </a:solidFill>
              </a:rPr>
              <a:t>Converting a piece of data to an array index in </a:t>
            </a:r>
            <a:r>
              <a:rPr i="0" lang="en" sz="2600" u="none" cap="none" strike="noStrike">
                <a:solidFill>
                  <a:srgbClr val="000000"/>
                </a:solidFill>
              </a:rPr>
              <a:t>[0,M)</a:t>
            </a:r>
            <a:endParaRPr sz="2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>
                <a:solidFill>
                  <a:srgbClr val="000000"/>
                </a:solidFill>
              </a:rPr>
              <a:t>Hash functions should be </a:t>
            </a:r>
            <a:r>
              <a:rPr b="1" lang="en">
                <a:solidFill>
                  <a:srgbClr val="000000"/>
                </a:solidFill>
              </a:rPr>
              <a:t>deterministic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easily computable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333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"/>
              <a:t>What is Hashing?</a:t>
            </a:r>
            <a:endParaRPr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26259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204" name="Google Shape;204;p21"/>
          <p:cNvSpPr/>
          <p:nvPr/>
        </p:nvSpPr>
        <p:spPr>
          <a:xfrm>
            <a:off x="30957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5" name="Google Shape;205;p21"/>
          <p:cNvSpPr/>
          <p:nvPr/>
        </p:nvSpPr>
        <p:spPr>
          <a:xfrm>
            <a:off x="35655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6" name="Google Shape;206;p21"/>
          <p:cNvSpPr/>
          <p:nvPr/>
        </p:nvSpPr>
        <p:spPr>
          <a:xfrm>
            <a:off x="40353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7" name="Google Shape;207;p21"/>
          <p:cNvSpPr/>
          <p:nvPr/>
        </p:nvSpPr>
        <p:spPr>
          <a:xfrm>
            <a:off x="45051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08" name="Google Shape;208;p21"/>
          <p:cNvSpPr/>
          <p:nvPr/>
        </p:nvSpPr>
        <p:spPr>
          <a:xfrm>
            <a:off x="49749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09" name="Google Shape;209;p21"/>
          <p:cNvSpPr/>
          <p:nvPr/>
        </p:nvSpPr>
        <p:spPr>
          <a:xfrm>
            <a:off x="54447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10" name="Google Shape;210;p21"/>
          <p:cNvSpPr/>
          <p:nvPr/>
        </p:nvSpPr>
        <p:spPr>
          <a:xfrm>
            <a:off x="5914525" y="4246900"/>
            <a:ext cx="4698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grpSp>
        <p:nvGrpSpPr>
          <p:cNvPr id="211" name="Google Shape;211;p21"/>
          <p:cNvGrpSpPr/>
          <p:nvPr/>
        </p:nvGrpSpPr>
        <p:grpSpPr>
          <a:xfrm rot="5400000">
            <a:off x="3025325" y="3000038"/>
            <a:ext cx="771525" cy="385800"/>
            <a:chOff x="2026125" y="3324100"/>
            <a:chExt cx="771525" cy="385800"/>
          </a:xfrm>
        </p:grpSpPr>
        <p:sp>
          <p:nvSpPr>
            <p:cNvPr id="212" name="Google Shape;212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1"/>
          <p:cNvGrpSpPr/>
          <p:nvPr/>
        </p:nvGrpSpPr>
        <p:grpSpPr>
          <a:xfrm rot="5400000">
            <a:off x="4359475" y="3056025"/>
            <a:ext cx="771525" cy="385800"/>
            <a:chOff x="2026125" y="3324100"/>
            <a:chExt cx="771525" cy="385800"/>
          </a:xfrm>
        </p:grpSpPr>
        <p:sp>
          <p:nvSpPr>
            <p:cNvPr id="218" name="Google Shape;218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1"/>
          <p:cNvGrpSpPr/>
          <p:nvPr/>
        </p:nvGrpSpPr>
        <p:grpSpPr>
          <a:xfrm rot="5400000">
            <a:off x="2433050" y="3095013"/>
            <a:ext cx="771525" cy="385800"/>
            <a:chOff x="2026125" y="3324100"/>
            <a:chExt cx="771525" cy="385800"/>
          </a:xfrm>
        </p:grpSpPr>
        <p:sp>
          <p:nvSpPr>
            <p:cNvPr id="224" name="Google Shape;224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 rot="5400000">
            <a:off x="5721625" y="3056038"/>
            <a:ext cx="771525" cy="385800"/>
            <a:chOff x="2026125" y="3324100"/>
            <a:chExt cx="771525" cy="385800"/>
          </a:xfrm>
        </p:grpSpPr>
        <p:sp>
          <p:nvSpPr>
            <p:cNvPr id="230" name="Google Shape;230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1"/>
          <p:cNvGrpSpPr/>
          <p:nvPr/>
        </p:nvGrpSpPr>
        <p:grpSpPr>
          <a:xfrm rot="5400000">
            <a:off x="3677425" y="3056025"/>
            <a:ext cx="771525" cy="385800"/>
            <a:chOff x="2026125" y="3324100"/>
            <a:chExt cx="771525" cy="385800"/>
          </a:xfrm>
        </p:grpSpPr>
        <p:sp>
          <p:nvSpPr>
            <p:cNvPr id="236" name="Google Shape;236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1"/>
          <p:cNvGrpSpPr/>
          <p:nvPr/>
        </p:nvGrpSpPr>
        <p:grpSpPr>
          <a:xfrm rot="5400000">
            <a:off x="4856290" y="2838509"/>
            <a:ext cx="1140082" cy="576115"/>
            <a:chOff x="2026125" y="3324100"/>
            <a:chExt cx="771525" cy="385800"/>
          </a:xfrm>
        </p:grpSpPr>
        <p:sp>
          <p:nvSpPr>
            <p:cNvPr id="242" name="Google Shape;242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7" name="Google Shape;247;p21"/>
          <p:cNvCxnSpPr>
            <a:stCxn id="225" idx="3"/>
            <a:endCxn id="205" idx="0"/>
          </p:cNvCxnSpPr>
          <p:nvPr/>
        </p:nvCxnSpPr>
        <p:spPr>
          <a:xfrm>
            <a:off x="2818813" y="3673675"/>
            <a:ext cx="981600" cy="57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>
            <a:endCxn id="203" idx="0"/>
          </p:cNvCxnSpPr>
          <p:nvPr/>
        </p:nvCxnSpPr>
        <p:spPr>
          <a:xfrm flipH="1">
            <a:off x="2860825" y="3634600"/>
            <a:ext cx="12024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>
            <a:endCxn id="206" idx="0"/>
          </p:cNvCxnSpPr>
          <p:nvPr/>
        </p:nvCxnSpPr>
        <p:spPr>
          <a:xfrm>
            <a:off x="3411025" y="3578800"/>
            <a:ext cx="859200" cy="6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1"/>
          <p:cNvCxnSpPr>
            <a:endCxn id="206" idx="0"/>
          </p:cNvCxnSpPr>
          <p:nvPr/>
        </p:nvCxnSpPr>
        <p:spPr>
          <a:xfrm flipH="1">
            <a:off x="4270225" y="3634600"/>
            <a:ext cx="4749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1"/>
          <p:cNvCxnSpPr>
            <a:stCxn id="243" idx="3"/>
            <a:endCxn id="210" idx="0"/>
          </p:cNvCxnSpPr>
          <p:nvPr/>
        </p:nvCxnSpPr>
        <p:spPr>
          <a:xfrm>
            <a:off x="5426331" y="3696608"/>
            <a:ext cx="723000" cy="55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1"/>
          <p:cNvCxnSpPr>
            <a:endCxn id="207" idx="0"/>
          </p:cNvCxnSpPr>
          <p:nvPr/>
        </p:nvCxnSpPr>
        <p:spPr>
          <a:xfrm flipH="1">
            <a:off x="4740025" y="3634600"/>
            <a:ext cx="13674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1"/>
          <p:cNvSpPr/>
          <p:nvPr/>
        </p:nvSpPr>
        <p:spPr>
          <a:xfrm>
            <a:off x="2377051" y="2488475"/>
            <a:ext cx="592110" cy="474876"/>
          </a:xfrm>
          <a:prstGeom prst="irregularSeal2">
            <a:avLst/>
          </a:prstGeom>
          <a:solidFill>
            <a:srgbClr val="FF9367">
              <a:alpha val="653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095725" y="2310050"/>
            <a:ext cx="592110" cy="497124"/>
          </a:xfrm>
          <a:prstGeom prst="irregularSeal1">
            <a:avLst/>
          </a:prstGeom>
          <a:solidFill>
            <a:srgbClr val="B8DD63">
              <a:alpha val="7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 rot="-8100155">
            <a:off x="5149448" y="1936256"/>
            <a:ext cx="848634" cy="694181"/>
          </a:xfrm>
          <a:prstGeom prst="irregularSeal2">
            <a:avLst/>
          </a:prstGeom>
          <a:solidFill>
            <a:srgbClr val="0073BB">
              <a:alpha val="73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 rot="10463042">
            <a:off x="5909396" y="2365863"/>
            <a:ext cx="592090" cy="497135"/>
          </a:xfrm>
          <a:prstGeom prst="irregularSeal1">
            <a:avLst/>
          </a:prstGeom>
          <a:solidFill>
            <a:srgbClr val="EE2424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 rot="-4811371">
            <a:off x="4508819" y="2274458"/>
            <a:ext cx="471895" cy="679917"/>
          </a:xfrm>
          <a:prstGeom prst="irregularSeal1">
            <a:avLst/>
          </a:prstGeom>
          <a:solidFill>
            <a:srgbClr val="05B3F1">
              <a:alpha val="7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rot="2700000">
            <a:off x="3840481" y="2285468"/>
            <a:ext cx="465460" cy="532816"/>
          </a:xfrm>
          <a:prstGeom prst="irregularSeal2">
            <a:avLst/>
          </a:prstGeom>
          <a:solidFill>
            <a:srgbClr val="78B329">
              <a:alpha val="68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1157425" y="3693850"/>
            <a:ext cx="1466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Hash Function</a:t>
            </a:r>
            <a:endParaRPr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177275" y="3130725"/>
            <a:ext cx="160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Hashable Data</a:t>
            </a:r>
            <a:endParaRPr b="1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1658675" y="4275875"/>
            <a:ext cx="79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Array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62" name="Google Shape;262;p21"/>
          <p:cNvGrpSpPr/>
          <p:nvPr/>
        </p:nvGrpSpPr>
        <p:grpSpPr>
          <a:xfrm rot="5400000">
            <a:off x="7094782" y="2903574"/>
            <a:ext cx="1346388" cy="679895"/>
            <a:chOff x="2026125" y="3324100"/>
            <a:chExt cx="771525" cy="385800"/>
          </a:xfrm>
        </p:grpSpPr>
        <p:sp>
          <p:nvSpPr>
            <p:cNvPr id="263" name="Google Shape;263;p21"/>
            <p:cNvSpPr/>
            <p:nvPr/>
          </p:nvSpPr>
          <p:spPr>
            <a:xfrm>
              <a:off x="2026125" y="3324100"/>
              <a:ext cx="385800" cy="385800"/>
            </a:xfrm>
            <a:prstGeom prst="chord">
              <a:avLst>
                <a:gd fmla="val 2700000" name="adj1"/>
                <a:gd fmla="val 1878318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322750" y="3449200"/>
              <a:ext cx="4749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431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90775" y="3519500"/>
              <a:ext cx="104700" cy="13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076450" y="3449200"/>
              <a:ext cx="135600" cy="1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1"/>
          <p:cNvSpPr txBox="1"/>
          <p:nvPr/>
        </p:nvSpPr>
        <p:spPr>
          <a:xfrm>
            <a:off x="8156425" y="2941553"/>
            <a:ext cx="5922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M Sans"/>
                <a:ea typeface="DM Sans"/>
                <a:cs typeface="DM Sans"/>
                <a:sym typeface="DM Sans"/>
              </a:rPr>
              <a:t>?</a:t>
            </a:r>
            <a:endParaRPr sz="48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9" name="Google Shape;269;p21"/>
          <p:cNvCxnSpPr>
            <a:stCxn id="264" idx="3"/>
            <a:endCxn id="210" idx="3"/>
          </p:cNvCxnSpPr>
          <p:nvPr/>
        </p:nvCxnSpPr>
        <p:spPr>
          <a:xfrm rot="5400000">
            <a:off x="6792376" y="3508716"/>
            <a:ext cx="567600" cy="1383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cap="none" strike="noStrike">
                <a:solidFill>
                  <a:srgbClr val="000000"/>
                </a:solidFill>
              </a:rPr>
              <a:t>A classic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modular arithmetic. To hash any number </a:t>
            </a:r>
            <a:r>
              <a:rPr b="1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b="1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[0, M)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use the hash function </a:t>
            </a:r>
            <a:r>
              <a:rPr b="1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 % M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hashing this list of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-value pairs using 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</a:t>
            </a:r>
            <a:r>
              <a:rPr b="1" baseline="-2500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,3),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,6),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,21) ].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do this, apply our hash function to each </a:t>
            </a: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[0: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,21) →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,3) → 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1: 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2: (</a:t>
            </a: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,6) → </a:t>
            </a:r>
            <a:r>
              <a:rPr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3917725" y="3538450"/>
            <a:ext cx="4616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Here, both 0 and 9 hash to the same index: 0; this is called a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There are several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 resolutions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one of which is chaining (used here). Notice that at each index, we store a linked list, and we append to the head of the list if something hashes to that index.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rcetus template">
  <a:themeElements>
    <a:clrScheme name="Custom 347">
      <a:dk1>
        <a:srgbClr val="00162A"/>
      </a:dk1>
      <a:lt1>
        <a:srgbClr val="FFFFFF"/>
      </a:lt1>
      <a:dk2>
        <a:srgbClr val="ABB8C0"/>
      </a:dk2>
      <a:lt2>
        <a:srgbClr val="F0F2F3"/>
      </a:lt2>
      <a:accent1>
        <a:srgbClr val="05B3F1"/>
      </a:accent1>
      <a:accent2>
        <a:srgbClr val="0073BB"/>
      </a:accent2>
      <a:accent3>
        <a:srgbClr val="B8DD63"/>
      </a:accent3>
      <a:accent4>
        <a:srgbClr val="78B329"/>
      </a:accent4>
      <a:accent5>
        <a:srgbClr val="FF9367"/>
      </a:accent5>
      <a:accent6>
        <a:srgbClr val="EE2424"/>
      </a:accent6>
      <a:hlink>
        <a:srgbClr val="05B3F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