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7" r:id="rId3"/>
    <p:sldId id="298" r:id="rId4"/>
    <p:sldId id="305" r:id="rId5"/>
    <p:sldId id="304" r:id="rId6"/>
    <p:sldId id="306" r:id="rId7"/>
    <p:sldId id="300" r:id="rId8"/>
    <p:sldId id="301" r:id="rId9"/>
    <p:sldId id="282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60" userDrawn="1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aakhter" initials="a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0810"/>
    <a:srgbClr val="FDBE24"/>
    <a:srgbClr val="FA661C"/>
    <a:srgbClr val="90BDDB"/>
    <a:srgbClr val="335FFA"/>
    <a:srgbClr val="349A97"/>
    <a:srgbClr val="2C92B6"/>
    <a:srgbClr val="48954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736" y="-80"/>
      </p:cViewPr>
      <p:guideLst>
        <p:guide orient="horz" pos="307"/>
        <p:guide orient="horz" pos="3053"/>
        <p:guide pos="2760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E3EF-7728-464C-BD3E-844BC429B6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Cisco Live 2014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F26B80F-6F85-4597-97DA-F56C20E4EF23}" type="datetime1">
              <a:rPr lang="en-US" smtClean="0"/>
              <a:t>2/8/16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E3EF-7728-464C-BD3E-844BC429B6E9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Cisco Live 2014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A9AE4B9-9963-4EDA-8B48-8AF20B67FFF7}" type="datetime1">
              <a:rPr lang="en-US" smtClean="0"/>
              <a:t>2/8/16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8072"/>
          </a:xfrm>
          <a:prstGeom prst="rect">
            <a:avLst/>
          </a:prstGeom>
        </p:spPr>
      </p:pic>
      <p:pic>
        <p:nvPicPr>
          <p:cNvPr id="12" name="Picture 11" descr="lets-buil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43" y="1423147"/>
            <a:ext cx="3194914" cy="2297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81" y="398607"/>
            <a:ext cx="792595" cy="4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6616" y="1347788"/>
            <a:ext cx="8430768" cy="284576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43076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829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5656" y="1347788"/>
            <a:ext cx="8491728" cy="284576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43076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679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4132" y="1347788"/>
            <a:ext cx="8493252" cy="288514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43076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5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5656" y="895601"/>
            <a:ext cx="85054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55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5656" y="1347788"/>
            <a:ext cx="8505444" cy="285560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444484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9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327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444484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30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7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 anchor="ctr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028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5262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50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DA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DA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72754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5847" y="1201094"/>
            <a:ext cx="2404015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10821" y="1200321"/>
            <a:ext cx="2404015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287906" y="1200321"/>
            <a:ext cx="2404016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551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578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46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51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 hasCustomPrompt="1"/>
          </p:nvPr>
        </p:nvSpPr>
        <p:spPr bwMode="white">
          <a:xfrm>
            <a:off x="1556442" y="1200150"/>
            <a:ext cx="6031116" cy="1443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40" tIns="45720" rIns="91440" bIns="45720" anchor="b"/>
          <a:lstStyle>
            <a:lvl1pPr algn="ctr">
              <a:defRPr lang="en-US" sz="4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1pPr>
          </a:lstStyle>
          <a:p>
            <a:pPr lvl="0"/>
            <a:r>
              <a:rPr lang="en-US" dirty="0" smtClean="0">
                <a:sym typeface="Arial" pitchFamily="-107" charset="0"/>
              </a:rPr>
              <a:t>Presentation Title</a:t>
            </a:r>
            <a:endParaRPr lang="en-US" dirty="0">
              <a:sym typeface="Arial" pitchFamily="-107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56443" y="2591107"/>
            <a:ext cx="6031115" cy="336551"/>
          </a:xfrm>
        </p:spPr>
        <p:txBody>
          <a:bodyPr lIns="91440" tIns="45720" rIns="91440" bIns="45720" anchor="t"/>
          <a:lstStyle>
            <a:lvl1pPr marL="1785" indent="0" algn="ct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192881" indent="0">
              <a:buNone/>
              <a:defRPr/>
            </a:lvl2pPr>
            <a:lvl3pPr marL="386655" indent="0">
              <a:buNone/>
              <a:defRPr/>
            </a:lvl3pPr>
            <a:lvl4pPr marL="546497" indent="0">
              <a:buNone/>
              <a:defRPr/>
            </a:lvl4pPr>
            <a:lvl5pPr marL="706338" indent="0">
              <a:buNone/>
              <a:defRPr/>
            </a:lvl5pPr>
          </a:lstStyle>
          <a:p>
            <a:pPr lvl="0"/>
            <a:r>
              <a:rPr lang="en-US" dirty="0" smtClean="0"/>
              <a:t>Presenter Name and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738472" y="2926744"/>
            <a:ext cx="3667056" cy="304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86" indent="0" algn="ctr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Tx/>
              <a:buNone/>
              <a:defRPr lang="en-US" sz="1200" dirty="0" smtClean="0">
                <a:solidFill>
                  <a:schemeClr val="bg1"/>
                </a:solidFill>
              </a:defRPr>
            </a:lvl1pPr>
          </a:lstStyle>
          <a:p>
            <a:pPr marL="1786" lvl="0" indent="0" algn="ctr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en-US" dirty="0" smtClean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590380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785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8031720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gradFill flip="none" rotWithShape="1">
                  <a:gsLst>
                    <a:gs pos="0">
                      <a:schemeClr val="accent1"/>
                    </a:gs>
                    <a:gs pos="85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1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57200" y="1347788"/>
            <a:ext cx="8244904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6616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786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57200" y="1349375"/>
            <a:ext cx="8229600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6616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81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5661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3976892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30184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815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5661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3978690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823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59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07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90522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6616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89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990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807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1506761" y="2015964"/>
            <a:ext cx="6130478" cy="1142052"/>
          </a:xfrm>
        </p:spPr>
        <p:txBody>
          <a:bodyPr anchor="ctr"/>
          <a:lstStyle>
            <a:lvl1pPr marL="6251" indent="-6251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b="0" i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 smtClean="0"/>
              <a:t>Segue Slide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5985510" y="4731524"/>
            <a:ext cx="247213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2015  </a:t>
            </a:r>
            <a:r>
              <a:rPr lang="en-US" sz="600" dirty="0" err="1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and/or its affiliates. All rights reserved.   Cisco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Public</a:t>
            </a:r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8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395292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85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5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73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56616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6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3DA649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56616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13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712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0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4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3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04800" y="504248"/>
            <a:ext cx="68425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6251" lvl="0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Complete Your Online Session Evaluation</a:t>
            </a:r>
            <a:endParaRPr lang="en-US" sz="2800" b="0" kern="1200" baseline="0" dirty="0">
              <a:solidFill>
                <a:schemeClr val="tx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4724400" y="3790950"/>
            <a:ext cx="41910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Apple LiGothic Medium" pitchFamily="2" charset="-120"/>
              </a:rPr>
              <a:t>Don’t forget: Cisco Live sessions will be available for viewing</a:t>
            </a:r>
            <a:r>
              <a:rPr lang="en-US" sz="1400" baseline="0" dirty="0" smtClean="0">
                <a:solidFill>
                  <a:schemeClr val="tx1"/>
                </a:solidFill>
                <a:latin typeface="+mn-lt"/>
                <a:ea typeface="Apple LiGothic Medium" pitchFamily="2" charset="-12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Apple LiGothic Medium" pitchFamily="2" charset="-120"/>
              </a:rPr>
              <a:t>on-demand after the event at </a:t>
            </a:r>
            <a:r>
              <a:rPr lang="en-US" sz="1400" b="0" u="sng" cap="none" spc="0" dirty="0" smtClean="0">
                <a:ln>
                  <a:noFill/>
                </a:ln>
                <a:solidFill>
                  <a:srgbClr val="1F92D3"/>
                </a:solidFill>
                <a:effectLst/>
                <a:latin typeface="+mn-lt"/>
                <a:ea typeface="Apple LiGothic Medium" pitchFamily="2" charset="-120"/>
              </a:rPr>
              <a:t>CiscoLive.com/Online</a:t>
            </a:r>
            <a:endParaRPr lang="en-US" sz="1600" b="0" cap="none" spc="0" dirty="0" smtClean="0">
              <a:ln>
                <a:noFill/>
              </a:ln>
              <a:solidFill>
                <a:srgbClr val="1F92D3"/>
              </a:solidFill>
              <a:effectLst/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93" y="1128177"/>
            <a:ext cx="3936492" cy="2624328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3787" y="1077913"/>
            <a:ext cx="4119061" cy="31700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7523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itchFamily="34" charset="0"/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>
              <a:buClr>
                <a:schemeClr val="tx1"/>
              </a:buClr>
              <a:buSzPct val="80000"/>
            </a:pPr>
            <a: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  <a:t>Give us your feedback to be entered into a Daily Survey Drawing. A daily winner </a:t>
            </a:r>
            <a:b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</a:br>
            <a: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  <a:t>will receive a $750 Amazon </a:t>
            </a:r>
            <a:b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</a:br>
            <a: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  <a:t>gift card.</a:t>
            </a:r>
          </a:p>
          <a:p>
            <a:pPr>
              <a:buClr>
                <a:schemeClr val="tx1"/>
              </a:buClr>
              <a:buSzPct val="80000"/>
            </a:pPr>
            <a: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  <a:t>Complete your session surveys though the Cisco Live mobile app or your computer on </a:t>
            </a:r>
            <a:b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</a:br>
            <a:r>
              <a: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rPr>
              <a:t>Cisco Live Connect.</a:t>
            </a:r>
            <a:endParaRPr lang="en-US" sz="2000" b="0" u="sng" dirty="0" smtClean="0">
              <a:solidFill>
                <a:schemeClr val="tx1"/>
              </a:solidFill>
              <a:sym typeface="Arial" charset="0"/>
            </a:endParaRPr>
          </a:p>
          <a:p>
            <a:pPr>
              <a:buClrTx/>
              <a:buSzPct val="80000"/>
            </a:pPr>
            <a:endParaRPr lang="en-US" sz="2000" b="0" u="sng" dirty="0">
              <a:solidFill>
                <a:schemeClr val="tx1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807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449068" y="2182395"/>
            <a:ext cx="4245864" cy="838200"/>
          </a:xfrm>
          <a:prstGeom prst="rect">
            <a:avLst/>
          </a:prstGeom>
        </p:spPr>
        <p:txBody>
          <a:bodyPr anchor="ctr"/>
          <a:lstStyle>
            <a:lvl1pPr marL="6251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chemeClr val="bg1"/>
                </a:solidFill>
              </a:rPr>
              <a:t>Thank you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66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8072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3276" y="1347788"/>
            <a:ext cx="8277344" cy="285560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Tx/>
              <a:buSzPct val="8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Tx/>
              <a:buSzPct val="8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cs typeface="CiscoSans ExtraLight"/>
              </a:defRPr>
            </a:lvl2pPr>
            <a:lvl3pPr marL="747558" indent="-171415">
              <a:buClrTx/>
              <a:buSzPct val="8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cs typeface="CiscoSans ExtraLight"/>
              </a:defRPr>
            </a:lvl3pPr>
            <a:lvl4pPr marL="911035" indent="-171415">
              <a:buClrTx/>
              <a:buSzPct val="8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cs typeface="CiscoSans ExtraLight"/>
              </a:defRPr>
            </a:lvl4pPr>
            <a:lvl5pPr marL="1082450" indent="-168240">
              <a:buClrTx/>
              <a:buSzPct val="8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5" name="Title Placeholder 5"/>
          <p:cNvSpPr>
            <a:spLocks noGrp="1"/>
          </p:cNvSpPr>
          <p:nvPr>
            <p:ph type="title"/>
          </p:nvPr>
        </p:nvSpPr>
        <p:spPr bwMode="auto">
          <a:xfrm>
            <a:off x="35661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985510" y="4731524"/>
            <a:ext cx="247213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Public</a:t>
            </a:r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561080" y="4731524"/>
            <a:ext cx="231013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err="1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Presntation</a:t>
            </a:r>
            <a:r>
              <a:rPr lang="en-US" sz="600" kern="1200" noProof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ID</a:t>
            </a:r>
            <a:endParaRPr lang="en-US" sz="600" kern="1200" noProof="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481691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"/>
            <a:ext cx="9144000" cy="5148072"/>
          </a:xfrm>
          <a:prstGeom prst="rect">
            <a:avLst/>
          </a:prstGeom>
        </p:spPr>
      </p:pic>
      <p:pic>
        <p:nvPicPr>
          <p:cNvPr id="20" name="Picture 19" descr="pref_1-line_logo+tagline-rt-white-CMYK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905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6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55576"/>
            <a:ext cx="8513064" cy="434974"/>
          </a:xfrm>
        </p:spPr>
        <p:txBody>
          <a:bodyPr/>
          <a:lstStyle>
            <a:lvl1pPr marL="6251" indent="-6251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19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036"/>
            <a:ext cx="9144000" cy="2281428"/>
          </a:xfrm>
          <a:prstGeom prst="rect">
            <a:avLst/>
          </a:prstGeom>
        </p:spPr>
      </p:pic>
      <p:sp>
        <p:nvSpPr>
          <p:cNvPr id="13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2950464" y="2094420"/>
            <a:ext cx="5779184" cy="1014149"/>
          </a:xfrm>
        </p:spPr>
        <p:txBody>
          <a:bodyPr anchor="ctr" anchorCtr="0"/>
          <a:lstStyle>
            <a:lvl1pPr algn="ctr">
              <a:defRPr lang="en-US" sz="4000" b="0" i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 smtClean="0"/>
              <a:t>Click to Edit Video Title Slide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8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036"/>
            <a:ext cx="9144000" cy="2281428"/>
          </a:xfrm>
          <a:prstGeom prst="rect">
            <a:avLst/>
          </a:prstGeom>
        </p:spPr>
      </p:pic>
      <p:sp>
        <p:nvSpPr>
          <p:cNvPr id="13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2950464" y="2094420"/>
            <a:ext cx="5780620" cy="1014149"/>
          </a:xfrm>
        </p:spPr>
        <p:txBody>
          <a:bodyPr anchor="ctr" anchorCtr="0"/>
          <a:lstStyle>
            <a:lvl1pPr algn="ctr">
              <a:defRPr lang="en-US" sz="4000" b="0" i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 smtClean="0"/>
              <a:t>Click to Edit Demo Title Slide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1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57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217715"/>
            <a:ext cx="8513064" cy="76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616" y="1079426"/>
            <a:ext cx="8513064" cy="330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33" r:id="rId2"/>
    <p:sldLayoutId id="2147483934" r:id="rId3"/>
    <p:sldLayoutId id="2147483935" r:id="rId4"/>
    <p:sldLayoutId id="2147483984" r:id="rId5"/>
    <p:sldLayoutId id="2147483982" r:id="rId6"/>
    <p:sldLayoutId id="2147483936" r:id="rId7"/>
    <p:sldLayoutId id="2147483937" r:id="rId8"/>
    <p:sldLayoutId id="2147483943" r:id="rId9"/>
    <p:sldLayoutId id="2147483945" r:id="rId10"/>
    <p:sldLayoutId id="2147483946" r:id="rId11"/>
    <p:sldLayoutId id="2147483947" r:id="rId12"/>
    <p:sldLayoutId id="2147483948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  <p:sldLayoutId id="2147483956" r:id="rId20"/>
    <p:sldLayoutId id="2147483958" r:id="rId21"/>
    <p:sldLayoutId id="2147483959" r:id="rId22"/>
    <p:sldLayoutId id="2147483960" r:id="rId23"/>
    <p:sldLayoutId id="2147483961" r:id="rId24"/>
    <p:sldLayoutId id="2147483962" r:id="rId25"/>
    <p:sldLayoutId id="2147483963" r:id="rId26"/>
    <p:sldLayoutId id="2147483964" r:id="rId27"/>
    <p:sldLayoutId id="2147483965" r:id="rId28"/>
    <p:sldLayoutId id="2147483966" r:id="rId29"/>
    <p:sldLayoutId id="2147483967" r:id="rId30"/>
    <p:sldLayoutId id="2147483968" r:id="rId31"/>
    <p:sldLayoutId id="2147483969" r:id="rId32"/>
    <p:sldLayoutId id="2147483970" r:id="rId33"/>
    <p:sldLayoutId id="2147483971" r:id="rId34"/>
    <p:sldLayoutId id="2147483972" r:id="rId35"/>
    <p:sldLayoutId id="2147483973" r:id="rId36"/>
    <p:sldLayoutId id="2147483974" r:id="rId37"/>
    <p:sldLayoutId id="2147483939" r:id="rId38"/>
    <p:sldLayoutId id="2147483941" r:id="rId39"/>
    <p:sldLayoutId id="2147483942" r:id="rId4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6251" indent="-62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kern="1200" dirty="0" smtClean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6251" indent="-62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2pPr>
      <a:lvl3pPr marL="6251" indent="-62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3pPr>
      <a:lvl4pPr marL="6251" indent="-62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4pPr>
      <a:lvl5pPr marL="6251" indent="-62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5pPr>
      <a:lvl6pPr marL="2634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6pPr>
      <a:lvl7pPr marL="52060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7pPr>
      <a:lvl8pPr marL="7777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8pPr>
      <a:lvl9pPr marL="1034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9pPr>
    </p:titleStyle>
    <p:bodyStyle>
      <a:lvl1pPr marL="187523" indent="-18573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386656" indent="-193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546497" indent="-159842" algn="l" rtl="0" eaLnBrk="1" fontAlgn="base" hangingPunct="1">
        <a:lnSpc>
          <a:spcPct val="90000"/>
        </a:lnSpc>
        <a:spcBef>
          <a:spcPts val="2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706339" indent="-159842" algn="l" rtl="0" eaLnBrk="1" fontAlgn="base" hangingPunct="1">
        <a:lnSpc>
          <a:spcPct val="90000"/>
        </a:lnSpc>
        <a:spcBef>
          <a:spcPts val="2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773311" indent="-66973" algn="l" rtl="0" eaLnBrk="1" fontAlgn="base" hangingPunct="1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»"/>
        <a:defRPr>
          <a:solidFill>
            <a:schemeClr val="tx2"/>
          </a:solidFill>
          <a:latin typeface="+mn-lt"/>
          <a:ea typeface="+mn-ea"/>
          <a:cs typeface="+mn-cs"/>
          <a:sym typeface="Arial" pitchFamily="34" charset="0"/>
        </a:defRPr>
      </a:lvl5pPr>
      <a:lvl6pPr marL="1416248" indent="-128588" algn="l" rtl="0" eaLnBrk="1" fontAlgn="base" hangingPunct="1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6pPr>
      <a:lvl7pPr marL="1673423" indent="-128588" algn="l" rtl="0" eaLnBrk="1" fontAlgn="base" hangingPunct="1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7pPr>
      <a:lvl8pPr marL="1930598" indent="-128588" algn="l" rtl="0" eaLnBrk="1" fontAlgn="base" hangingPunct="1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8pPr>
      <a:lvl9pPr marL="2187773" indent="-128588" algn="l" rtl="0" eaLnBrk="1" fontAlgn="base" hangingPunct="1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289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pos="2880" userDrawn="1">
          <p15:clr>
            <a:srgbClr val="F26B43"/>
          </p15:clr>
        </p15:guide>
        <p15:guide id="6" pos="5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jpeg"/><Relationship Id="rId12" Type="http://schemas.openxmlformats.org/officeDocument/2006/relationships/image" Target="../media/image18.png"/><Relationship Id="rId13" Type="http://schemas.openxmlformats.org/officeDocument/2006/relationships/image" Target="../media/image19.jpe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6771" y="915409"/>
            <a:ext cx="7598042" cy="2569946"/>
          </a:xfrm>
        </p:spPr>
        <p:txBody>
          <a:bodyPr/>
          <a:lstStyle/>
          <a:p>
            <a:pPr algn="ctr"/>
            <a:r>
              <a:rPr lang="en-US" sz="2400" dirty="0" err="1" smtClean="0"/>
              <a:t>Kolla</a:t>
            </a:r>
            <a:r>
              <a:rPr lang="en-US" sz="2400" dirty="0" smtClean="0"/>
              <a:t> 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To provide production-ready containers and deployment tools for operating </a:t>
            </a:r>
            <a:r>
              <a:rPr lang="en-US" sz="1800" dirty="0" err="1" smtClean="0"/>
              <a:t>OpenStack</a:t>
            </a:r>
            <a:r>
              <a:rPr lang="en-US" sz="1800" dirty="0" smtClean="0"/>
              <a:t> clouds.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Diverse Corporate Contributors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0706333" y="5151586"/>
            <a:ext cx="142061" cy="6597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F7B308D7-9E65-0248-B131-BDA2090177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32" y="1606752"/>
            <a:ext cx="1318149" cy="982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32" y="4334564"/>
            <a:ext cx="829401" cy="673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016" y="1896953"/>
            <a:ext cx="1345633" cy="7569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016" y="4498110"/>
            <a:ext cx="1138326" cy="306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79" y="879918"/>
            <a:ext cx="1524008" cy="726834"/>
          </a:xfrm>
          <a:prstGeom prst="rect">
            <a:avLst/>
          </a:prstGeom>
        </p:spPr>
      </p:pic>
      <p:pic>
        <p:nvPicPr>
          <p:cNvPr id="2" name="Picture 1" descr="int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78" y="3058663"/>
            <a:ext cx="1536805" cy="1015999"/>
          </a:xfrm>
          <a:prstGeom prst="rect">
            <a:avLst/>
          </a:prstGeom>
        </p:spPr>
      </p:pic>
      <p:pic>
        <p:nvPicPr>
          <p:cNvPr id="17" name="Picture 16" descr="orc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57" y="3233385"/>
            <a:ext cx="1754161" cy="789372"/>
          </a:xfrm>
          <a:prstGeom prst="rect">
            <a:avLst/>
          </a:prstGeom>
        </p:spPr>
      </p:pic>
      <p:pic>
        <p:nvPicPr>
          <p:cNvPr id="18" name="Picture 17" descr="nt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80" y="1413800"/>
            <a:ext cx="751538" cy="1010401"/>
          </a:xfrm>
          <a:prstGeom prst="rect">
            <a:avLst/>
          </a:prstGeom>
        </p:spPr>
      </p:pic>
      <p:pic>
        <p:nvPicPr>
          <p:cNvPr id="19" name="Picture 18" descr="kvh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7" y="2093463"/>
            <a:ext cx="2032000" cy="965200"/>
          </a:xfrm>
          <a:prstGeom prst="rect">
            <a:avLst/>
          </a:prstGeom>
        </p:spPr>
      </p:pic>
      <p:pic>
        <p:nvPicPr>
          <p:cNvPr id="20" name="Picture 19" descr="allegr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09" y="3233385"/>
            <a:ext cx="1270000" cy="955989"/>
          </a:xfrm>
          <a:prstGeom prst="rect">
            <a:avLst/>
          </a:prstGeom>
        </p:spPr>
      </p:pic>
      <p:pic>
        <p:nvPicPr>
          <p:cNvPr id="21" name="Picture 20" descr="miranti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16" y="590550"/>
            <a:ext cx="1528502" cy="1016202"/>
          </a:xfrm>
          <a:prstGeom prst="rect">
            <a:avLst/>
          </a:prstGeom>
        </p:spPr>
      </p:pic>
      <p:pic>
        <p:nvPicPr>
          <p:cNvPr id="22" name="Picture 21" descr="hp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9" y="3547404"/>
            <a:ext cx="1346200" cy="950706"/>
          </a:xfrm>
          <a:prstGeom prst="rect">
            <a:avLst/>
          </a:prstGeom>
        </p:spPr>
      </p:pic>
      <p:pic>
        <p:nvPicPr>
          <p:cNvPr id="23" name="Picture 22" descr="nec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78" y="741450"/>
            <a:ext cx="1435100" cy="6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2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-657224"/>
            <a:ext cx="8513064" cy="1876856"/>
          </a:xfrm>
        </p:spPr>
        <p:txBody>
          <a:bodyPr/>
          <a:lstStyle/>
          <a:p>
            <a:r>
              <a:rPr lang="en-US" dirty="0" smtClean="0"/>
              <a:t>Liberty </a:t>
            </a:r>
            <a:r>
              <a:rPr lang="en-US" dirty="0" err="1" smtClean="0"/>
              <a:t>Midcycle</a:t>
            </a:r>
            <a:r>
              <a:rPr lang="en-US" dirty="0" smtClean="0"/>
              <a:t> compared to </a:t>
            </a:r>
            <a:r>
              <a:rPr lang="en-US" dirty="0" err="1" smtClean="0"/>
              <a:t>Mitaka</a:t>
            </a:r>
            <a:r>
              <a:rPr lang="en-US" dirty="0" smtClean="0"/>
              <a:t> </a:t>
            </a:r>
            <a:r>
              <a:rPr lang="en-US" dirty="0" err="1" smtClean="0"/>
              <a:t>Midcycle</a:t>
            </a:r>
            <a:r>
              <a:rPr lang="en-US" dirty="0" smtClean="0"/>
              <a:t> Stats</a:t>
            </a:r>
            <a:br>
              <a:rPr lang="en-US" dirty="0" smtClean="0"/>
            </a:br>
            <a:r>
              <a:rPr lang="en-US" sz="1400" dirty="0" smtClean="0"/>
              <a:t>Numbers on left are from 7/27/2015</a:t>
            </a:r>
            <a:br>
              <a:rPr lang="en-US" sz="1400" dirty="0" smtClean="0"/>
            </a:br>
            <a:r>
              <a:rPr lang="en-US" sz="1400" dirty="0" smtClean="0"/>
              <a:t>Numbers on right are from 2/8/2016</a:t>
            </a:r>
            <a:br>
              <a:rPr lang="en-US" sz="1400" dirty="0" smtClean="0"/>
            </a:br>
            <a:r>
              <a:rPr lang="en-US" sz="1400" dirty="0" smtClean="0"/>
              <a:t>Both measure only the </a:t>
            </a:r>
            <a:r>
              <a:rPr lang="en-US" sz="1400" dirty="0" err="1" smtClean="0"/>
              <a:t>midcycle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6673" y="4369254"/>
            <a:ext cx="359666" cy="274637"/>
          </a:xfrm>
        </p:spPr>
        <p:txBody>
          <a:bodyPr/>
          <a:lstStyle/>
          <a:p>
            <a:fld id="{96A97DD0-5BE7-4856-A2A9-C42C6688E6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0396" y="2609641"/>
            <a:ext cx="2588789" cy="1597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0890" y="3736521"/>
            <a:ext cx="258879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000" b="1" dirty="0" smtClean="0">
                <a:latin typeface="Arial Black"/>
                <a:cs typeface="Arial Black"/>
              </a:rPr>
              <a:t>measured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7362" y="1376002"/>
            <a:ext cx="2465396" cy="10327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6616" y="1376002"/>
            <a:ext cx="2827248" cy="10257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80645" y="1369046"/>
            <a:ext cx="2502220" cy="10327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0645" y="1480171"/>
            <a:ext cx="250222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293-&gt;615</a:t>
            </a:r>
            <a:endParaRPr lang="en-US" sz="2400" b="1" dirty="0" smtClean="0"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3138" y="1502958"/>
            <a:ext cx="2359620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29096-&gt;37928</a:t>
            </a:r>
            <a:endParaRPr lang="en-US" sz="2400" b="1" dirty="0" smtClean="0"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5" y="1480171"/>
            <a:ext cx="282724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1465-&gt;2740</a:t>
            </a:r>
            <a:endParaRPr lang="en-US" sz="2400" b="1" dirty="0" smtClean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0645" y="1989593"/>
            <a:ext cx="250222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commits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13773" y="2609641"/>
            <a:ext cx="1980248" cy="1605458"/>
            <a:chOff x="388338" y="3755018"/>
            <a:chExt cx="2211526" cy="1736929"/>
          </a:xfrm>
        </p:grpSpPr>
        <p:sp>
          <p:nvSpPr>
            <p:cNvPr id="14" name="Rounded Rectangle 13"/>
            <p:cNvSpPr/>
            <p:nvPr/>
          </p:nvSpPr>
          <p:spPr>
            <a:xfrm>
              <a:off x="388338" y="3755018"/>
              <a:ext cx="2067641" cy="17369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454" y="4110556"/>
              <a:ext cx="1851410" cy="3995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400" b="1" dirty="0" smtClean="0">
                  <a:latin typeface="Arial Black"/>
                  <a:cs typeface="Arial Black"/>
                </a:rPr>
                <a:t>17-&gt;28</a:t>
              </a:r>
              <a:endParaRPr lang="en-US" sz="2400" b="1" dirty="0" smtClean="0">
                <a:latin typeface="Arial Black"/>
                <a:cs typeface="Arial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049" y="4999382"/>
              <a:ext cx="1500411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000" b="1" dirty="0" smtClean="0">
                  <a:latin typeface="Arial Black"/>
                  <a:cs typeface="Arial Black"/>
                </a:rPr>
                <a:t>affiliations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33709" y="2609640"/>
            <a:ext cx="1830423" cy="1589486"/>
            <a:chOff x="4061813" y="3849316"/>
            <a:chExt cx="2067642" cy="1642631"/>
          </a:xfrm>
        </p:grpSpPr>
        <p:sp>
          <p:nvSpPr>
            <p:cNvPr id="18" name="Rounded Rectangle 17"/>
            <p:cNvSpPr/>
            <p:nvPr/>
          </p:nvSpPr>
          <p:spPr>
            <a:xfrm>
              <a:off x="4061813" y="3849316"/>
              <a:ext cx="2067642" cy="1642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1813" y="4188932"/>
              <a:ext cx="2067641" cy="38168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2400" b="1" dirty="0" smtClean="0">
                  <a:latin typeface="Arial Black"/>
                  <a:cs typeface="Arial Black"/>
                </a:rPr>
                <a:t>28-&gt;58</a:t>
              </a:r>
              <a:endParaRPr lang="en-US" sz="2400" b="1" dirty="0" smtClean="0">
                <a:latin typeface="Arial Black"/>
                <a:cs typeface="Arial Blac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1813" y="4994530"/>
              <a:ext cx="2067642" cy="3484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2000" b="1" dirty="0" smtClean="0">
                  <a:latin typeface="Arial Black"/>
                  <a:cs typeface="Arial Black"/>
                </a:rPr>
                <a:t>engineers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616" y="1972614"/>
            <a:ext cx="282725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patch sets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4021" y="2813267"/>
            <a:ext cx="2622318" cy="72327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600" dirty="0" smtClean="0">
                <a:latin typeface="Arial Black"/>
                <a:cs typeface="Arial Black"/>
              </a:rPr>
              <a:t>L MC: 2015-07</a:t>
            </a:r>
            <a:r>
              <a:rPr lang="en-US" sz="1600" dirty="0" smtClean="0">
                <a:latin typeface="Arial Black"/>
                <a:cs typeface="Arial Black"/>
              </a:rPr>
              <a:t>-</a:t>
            </a:r>
            <a:r>
              <a:rPr lang="en-US" sz="1600" dirty="0" smtClean="0">
                <a:latin typeface="Arial Black"/>
                <a:cs typeface="Arial Black"/>
              </a:rPr>
              <a:t>27</a:t>
            </a:r>
          </a:p>
          <a:p>
            <a:pPr algn="ctr">
              <a:spcAft>
                <a:spcPts val="1800"/>
              </a:spcAft>
            </a:pPr>
            <a:r>
              <a:rPr lang="en-US" sz="1600" dirty="0" smtClean="0">
                <a:latin typeface="Arial Black"/>
                <a:cs typeface="Arial Black"/>
              </a:rPr>
              <a:t>M MC: </a:t>
            </a:r>
            <a:r>
              <a:rPr lang="en-US" sz="1600" dirty="0" smtClean="0">
                <a:latin typeface="Arial Black"/>
                <a:cs typeface="Arial Black"/>
              </a:rPr>
              <a:t>2016-02-08</a:t>
            </a:r>
            <a:endParaRPr lang="en-US" sz="1600" dirty="0" smtClean="0">
              <a:latin typeface="Arial Black"/>
              <a:cs typeface="Arial Blac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5372" y="1992126"/>
            <a:ext cx="2172920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 smtClean="0">
                <a:latin typeface="Arial Black"/>
                <a:cs typeface="Arial Black"/>
              </a:rPr>
              <a:t>lines of code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24909" y="2593913"/>
            <a:ext cx="1671582" cy="1605212"/>
            <a:chOff x="8302449" y="4505478"/>
            <a:chExt cx="2067642" cy="1754115"/>
          </a:xfrm>
        </p:grpSpPr>
        <p:sp>
          <p:nvSpPr>
            <p:cNvPr id="25" name="Rounded Rectangle 24"/>
            <p:cNvSpPr/>
            <p:nvPr/>
          </p:nvSpPr>
          <p:spPr>
            <a:xfrm>
              <a:off x="8302449" y="4522664"/>
              <a:ext cx="2067642" cy="17369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21458" y="4505478"/>
              <a:ext cx="846414" cy="134530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8000" b="1" dirty="0" smtClean="0">
                  <a:latin typeface="Arial Black"/>
                  <a:cs typeface="Arial Black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02112" y="5799186"/>
              <a:ext cx="1286661" cy="33632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000" b="1" dirty="0" smtClean="0">
                  <a:latin typeface="Arial Black"/>
                  <a:cs typeface="Arial Black"/>
                </a:rPr>
                <a:t>months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87561" y="4564474"/>
            <a:ext cx="4947331" cy="505013"/>
            <a:chOff x="8302449" y="4522664"/>
            <a:chExt cx="2067642" cy="1736929"/>
          </a:xfrm>
        </p:grpSpPr>
        <p:sp>
          <p:nvSpPr>
            <p:cNvPr id="29" name="Rounded Rectangle 28"/>
            <p:cNvSpPr/>
            <p:nvPr/>
          </p:nvSpPr>
          <p:spPr>
            <a:xfrm>
              <a:off x="8302449" y="4522664"/>
              <a:ext cx="2067642" cy="17369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47115" y="4842464"/>
              <a:ext cx="1848942" cy="105856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2000" b="1" dirty="0" smtClean="0">
                  <a:latin typeface="Arial Black"/>
                  <a:cs typeface="Arial Black"/>
                </a:rPr>
                <a:t>60-&gt;125 </a:t>
              </a:r>
              <a:r>
                <a:rPr lang="en-US" sz="2000" b="1" dirty="0" smtClean="0">
                  <a:latin typeface="Arial Black"/>
                  <a:cs typeface="Arial Black"/>
                </a:rPr>
                <a:t>people have interacted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184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Day Effort – growing Community involvement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Screen Shot 2016-02-08 at 11.2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29" y="990600"/>
            <a:ext cx="3753051" cy="2946400"/>
          </a:xfrm>
          <a:prstGeom prst="rect">
            <a:avLst/>
          </a:prstGeom>
        </p:spPr>
      </p:pic>
      <p:pic>
        <p:nvPicPr>
          <p:cNvPr id="5" name="Picture 4" descr="Screen Shot 2016-02-08 at 11.2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990600"/>
            <a:ext cx="3805409" cy="294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500" y="796750"/>
            <a:ext cx="131358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Full Liberty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0700" y="817475"/>
            <a:ext cx="182652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err="1" smtClean="0"/>
              <a:t>Mitaka</a:t>
            </a:r>
            <a:r>
              <a:rPr lang="en-US" dirty="0" smtClean="0"/>
              <a:t> </a:t>
            </a:r>
            <a:r>
              <a:rPr lang="en-US" dirty="0" err="1" smtClean="0"/>
              <a:t>Midcycle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4246475"/>
            <a:ext cx="231017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116 </a:t>
            </a:r>
            <a:r>
              <a:rPr lang="en-US" dirty="0" smtClean="0"/>
              <a:t>ICs </a:t>
            </a:r>
            <a:r>
              <a:rPr lang="en-US" dirty="0" smtClean="0"/>
              <a:t>for 6 months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07129" y="4246475"/>
            <a:ext cx="23273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125 </a:t>
            </a:r>
            <a:r>
              <a:rPr lang="en-US" dirty="0" smtClean="0"/>
              <a:t>ICs </a:t>
            </a:r>
            <a:r>
              <a:rPr lang="en-US" dirty="0" smtClean="0"/>
              <a:t>for 3 months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091090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Day Effort – Individual diversity on the rise!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Screen Shot 2016-02-08 at 11.0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1174318"/>
            <a:ext cx="3905276" cy="3107912"/>
          </a:xfrm>
          <a:prstGeom prst="rect">
            <a:avLst/>
          </a:prstGeom>
        </p:spPr>
      </p:pic>
      <p:pic>
        <p:nvPicPr>
          <p:cNvPr id="5" name="Picture 4" descr="Screen Shot 2016-02-08 at 11.0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865070"/>
            <a:ext cx="4647184" cy="3668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609" y="4536351"/>
            <a:ext cx="71133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Top 9 contributors changed from 64% to 44% as measured by PDE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22900" y="852974"/>
            <a:ext cx="182652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err="1" smtClean="0"/>
              <a:t>Mitaka</a:t>
            </a:r>
            <a:r>
              <a:rPr lang="en-US" dirty="0" smtClean="0"/>
              <a:t> </a:t>
            </a:r>
            <a:r>
              <a:rPr lang="en-US" dirty="0" err="1" smtClean="0"/>
              <a:t>Midcycle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9609" y="866540"/>
            <a:ext cx="131358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Full Liberty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403128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repository </a:t>
            </a:r>
            <a:r>
              <a:rPr lang="en-US" dirty="0" err="1" smtClean="0"/>
              <a:t>teamstats.py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16-02-09 at 12.2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" y="736600"/>
            <a:ext cx="9141664" cy="130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0" y="2552700"/>
            <a:ext cx="5828564" cy="99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6 month stats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23 active committers (minimum 6 commits in 6 months)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19 active reviewers (minimum 30 reviews in 6 months)</a:t>
            </a:r>
          </a:p>
        </p:txBody>
      </p:sp>
    </p:spTree>
    <p:extLst>
      <p:ext uri="{BB962C8B-B14F-4D97-AF65-F5344CB8AC3E}">
        <p14:creationId xmlns:p14="http://schemas.microsoft.com/office/powerpoint/2010/main" val="106804325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Kolla</a:t>
            </a:r>
            <a:r>
              <a:rPr lang="en-US" dirty="0" smtClean="0"/>
              <a:t> Differentiators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0" y="613990"/>
            <a:ext cx="4211013" cy="934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Simple repeatable upgrade process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1606094"/>
            <a:ext cx="4211013" cy="934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Usable for novice and power users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2598198"/>
            <a:ext cx="4211013" cy="934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Using strongly emergent dependencies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3595342"/>
            <a:ext cx="4211013" cy="934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Software uses best of breed practices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60987" y="613990"/>
            <a:ext cx="4211013" cy="93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Container image based deployments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0987" y="1606094"/>
            <a:ext cx="4211013" cy="93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Works out of box with complete customizability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60987" y="2598198"/>
            <a:ext cx="4211013" cy="93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5400"/>
              </a:spcAft>
            </a:pPr>
            <a:r>
              <a:rPr lang="en-US" sz="1600" dirty="0" smtClean="0"/>
              <a:t>Uses Docker and Ansible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0987" y="3595342"/>
            <a:ext cx="4211013" cy="93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Community Best Practices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894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486" indent="-514350">
              <a:buFont typeface="+mj-lt"/>
              <a:buAutoNum type="arabicPeriod"/>
            </a:pPr>
            <a:r>
              <a:rPr lang="en-US" sz="3200" dirty="0" smtClean="0"/>
              <a:t>Upgrades, Upgrades, Upgrades</a:t>
            </a:r>
          </a:p>
          <a:p>
            <a:pPr marL="571486" indent="-514350">
              <a:buFont typeface="+mj-lt"/>
              <a:buAutoNum type="arabicPeriod"/>
            </a:pPr>
            <a:r>
              <a:rPr lang="en-US" sz="3200" dirty="0" smtClean="0"/>
              <a:t>Security, Security, Security</a:t>
            </a:r>
          </a:p>
          <a:p>
            <a:pPr marL="571486" indent="-514350">
              <a:buFont typeface="+mj-lt"/>
              <a:buAutoNum type="arabicPeriod"/>
            </a:pPr>
            <a:r>
              <a:rPr lang="en-US" sz="3200" dirty="0" smtClean="0"/>
              <a:t>Diagnostics, Diagnostics,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Mitaka</a:t>
            </a:r>
            <a:r>
              <a:rPr lang="en-US" dirty="0" smtClean="0"/>
              <a:t> Top Three Priorities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9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15 Breakout-Template_FINAL">
  <a:themeElements>
    <a:clrScheme name="Cisco Live 2015">
      <a:dk1>
        <a:srgbClr val="676767"/>
      </a:dk1>
      <a:lt1>
        <a:srgbClr val="FFFFFF"/>
      </a:lt1>
      <a:dk2>
        <a:srgbClr val="A6A6A6"/>
      </a:dk2>
      <a:lt2>
        <a:srgbClr val="595959"/>
      </a:lt2>
      <a:accent1>
        <a:srgbClr val="00A3DE"/>
      </a:accent1>
      <a:accent2>
        <a:srgbClr val="F99D33"/>
      </a:accent2>
      <a:accent3>
        <a:srgbClr val="3DA649"/>
      </a:accent3>
      <a:accent4>
        <a:srgbClr val="F26122"/>
      </a:accent4>
      <a:accent5>
        <a:srgbClr val="0D868E"/>
      </a:accent5>
      <a:accent6>
        <a:srgbClr val="214794"/>
      </a:accent6>
      <a:hlink>
        <a:srgbClr val="2BA2D7"/>
      </a:hlink>
      <a:folHlink>
        <a:srgbClr val="2968AF"/>
      </a:folHlink>
    </a:clrScheme>
    <a:fontScheme name="Bullets-graphic element">
      <a:majorFont>
        <a:latin typeface="Arial"/>
        <a:ea typeface="Apple LiGothic Medium"/>
        <a:cs typeface="Apple LiGothic Medium"/>
      </a:majorFont>
      <a:minorFont>
        <a:latin typeface="Arial"/>
        <a:ea typeface="Apple LiGothic Medium"/>
        <a:cs typeface="Apple LiGothic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>
          <a:noFill/>
          <a:miter lim="800000"/>
          <a:headEnd type="none" w="med" len="med"/>
          <a:tailEnd type="none" w="med" len="med"/>
        </a:ln>
      </a:spPr>
      <a:bodyPr lIns="91440" tIns="45720" rIns="91440" bIns="45720" rtlCol="0" anchor="ctr"/>
      <a:lstStyle>
        <a:defPPr algn="ctr" defTabSz="514350">
          <a:defRPr sz="1400" dirty="0" err="1" smtClean="0">
            <a:solidFill>
              <a:schemeClr val="bg1"/>
            </a:solidFill>
            <a:ea typeface="Arial" pitchFamily="-107" charset="0"/>
            <a:cs typeface="Arial" pitchFamily="-107" charset="0"/>
            <a:sym typeface="Arial" pitchFamily="-107" charset="0"/>
          </a:defRPr>
        </a:defPPr>
      </a:lstStyle>
    </a:spDef>
    <a:lnDef>
      <a:spPr bwMode="auto">
        <a:solidFill>
          <a:srgbClr val="0183B7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>
    <a:extraClrScheme>
      <a:clrScheme name="Bullets-graphic el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CiscoLive-Breakout-Template_022315_rev.potx" id="{6667D785-666B-45DA-9F23-DF41FDC0D91E}" vid="{13F82362-A2DA-4DBA-B258-D252B3EA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CL15 Breakout-Template_FINAL</Template>
  <TotalTime>4435</TotalTime>
  <Words>222</Words>
  <Application>Microsoft Macintosh PowerPoint</Application>
  <PresentationFormat>On-screen Show (16:9)</PresentationFormat>
  <Paragraphs>61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CL15 Breakout-Template_FINAL</vt:lpstr>
      <vt:lpstr>Kolla Mission  To provide production-ready containers and deployment tools for operating OpenStack clouds.</vt:lpstr>
      <vt:lpstr>Diverse Corporate Contributors</vt:lpstr>
      <vt:lpstr>Liberty Midcycle compared to Mitaka Midcycle Stats Numbers on left are from 7/27/2015 Numbers on right are from 2/8/2016 Both measure only the midcycle</vt:lpstr>
      <vt:lpstr>Person Day Effort – growing Community involvement</vt:lpstr>
      <vt:lpstr>Person Day Effort – Individual diversity on the rise!</vt:lpstr>
      <vt:lpstr>Governance repository teamstats.py</vt:lpstr>
      <vt:lpstr>Kolla Differentiators</vt:lpstr>
      <vt:lpstr>Mitaka Top Three Priorities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Sarena Nichols</dc:creator>
  <cp:lastModifiedBy>Steven Dake</cp:lastModifiedBy>
  <cp:revision>36</cp:revision>
  <dcterms:created xsi:type="dcterms:W3CDTF">2015-03-03T21:31:39Z</dcterms:created>
  <dcterms:modified xsi:type="dcterms:W3CDTF">2016-02-09T17:51:03Z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versly.content.uuid">
    <vt:lpwstr>63c3ab09-54f7-4b0d-a3d8-634a2c351ae6</vt:lpwstr>
  </property>
  <property fmtid="{D5CDD505-2E9C-101B-9397-08002B2CF9AE}" pid="3" name="com.versly.space.uuid">
    <vt:lpwstr>63c3ab09-54f7-4b0d-a3d8-634a2c351ae6</vt:lpwstr>
  </property>
  <property fmtid="{D5CDD505-2E9C-101B-9397-08002B2CF9AE}" pid="4" name="com.versly.content.version">
    <vt:lpwstr>1</vt:lpwstr>
  </property>
  <property fmtid="{D5CDD505-2E9C-101B-9397-08002B2CF9AE}" pid="5" name="assetId">
    <vt:lpwstr>688100094</vt:lpwstr>
  </property>
  <property fmtid="{D5CDD505-2E9C-101B-9397-08002B2CF9AE}" pid="6" name="repositoryId">
    <vt:lpwstr>1046501729</vt:lpwstr>
  </property>
</Properties>
</file>