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9"/>
  </p:notesMasterIdLst>
  <p:handoutMasterIdLst>
    <p:handoutMasterId r:id="rId20"/>
  </p:handoutMasterIdLst>
  <p:sldIdLst>
    <p:sldId id="477" r:id="rId2"/>
    <p:sldId id="483" r:id="rId3"/>
    <p:sldId id="486" r:id="rId4"/>
    <p:sldId id="484" r:id="rId5"/>
    <p:sldId id="485" r:id="rId6"/>
    <p:sldId id="497" r:id="rId7"/>
    <p:sldId id="488" r:id="rId8"/>
    <p:sldId id="489" r:id="rId9"/>
    <p:sldId id="490" r:id="rId10"/>
    <p:sldId id="491" r:id="rId11"/>
    <p:sldId id="492" r:id="rId12"/>
    <p:sldId id="487" r:id="rId13"/>
    <p:sldId id="493" r:id="rId14"/>
    <p:sldId id="494" r:id="rId15"/>
    <p:sldId id="495" r:id="rId16"/>
    <p:sldId id="496" r:id="rId17"/>
    <p:sldId id="469" r:id="rId1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BB4"/>
    <a:srgbClr val="004BAF"/>
    <a:srgbClr val="0099FF"/>
    <a:srgbClr val="006699"/>
    <a:srgbClr val="009933"/>
    <a:srgbClr val="009900"/>
    <a:srgbClr val="00CC33"/>
    <a:srgbClr val="3366CC"/>
    <a:srgbClr val="0066FF"/>
    <a:srgbClr val="6CC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9" autoAdjust="0"/>
    <p:restoredTop sz="97029" autoAdjust="0"/>
  </p:normalViewPr>
  <p:slideViewPr>
    <p:cSldViewPr snapToGrid="0" snapToObjects="1" showGuides="1">
      <p:cViewPr>
        <p:scale>
          <a:sx n="94" d="100"/>
          <a:sy n="94" d="100"/>
        </p:scale>
        <p:origin x="-2080" y="-840"/>
      </p:cViewPr>
      <p:guideLst>
        <p:guide orient="horz" pos="210"/>
        <p:guide orient="horz" pos="3140"/>
        <p:guide orient="horz" pos="514"/>
        <p:guide orient="horz" pos="917"/>
        <p:guide orient="horz" pos="852"/>
        <p:guide pos="4699"/>
        <p:guide pos="3345"/>
        <p:guide pos="5517"/>
        <p:guide pos="300"/>
      </p:guideLst>
    </p:cSldViewPr>
  </p:slideViewPr>
  <p:outlineViewPr>
    <p:cViewPr>
      <p:scale>
        <a:sx n="33" d="100"/>
        <a:sy n="33" d="100"/>
      </p:scale>
      <p:origin x="0" y="3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file://localhost/Volumes/Projects-1/Cisco/25284%20OpenStack%20PPT%20Template/Current%20Art/Cisco_Lake%20Blue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3386" y="3793198"/>
            <a:ext cx="4702297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858688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373387" y="4033195"/>
            <a:ext cx="4702296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858688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373386" y="4273192"/>
            <a:ext cx="4702297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858688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3580" y="1668926"/>
            <a:ext cx="4698373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0033A0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55340" y="1012518"/>
            <a:ext cx="4699748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pic>
        <p:nvPicPr>
          <p:cNvPr id="3" name="Cisco_Lake Blue.png" descr="/Volumes/Projects-1/Cisco/25284 OpenStack PPT Template/Current Art/Cisco_Lake Blue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718" y="443568"/>
            <a:ext cx="797348" cy="4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8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-animated gradi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444585" y="485891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tx2">
                    <a:alpha val="25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tx2">
                    <a:alpha val="25000"/>
                  </a:scheme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chemeClr val="tx2">
                    <a:alpha val="25000"/>
                  </a:schemeClr>
                </a:solidFill>
                <a:latin typeface="+mn-lt"/>
                <a:ea typeface="+mn-ea"/>
                <a:cs typeface="CiscoSans Thin"/>
              </a:rPr>
              <a:t>Cisco and/or its affiliates</a:t>
            </a:r>
            <a:r>
              <a:rPr lang="en-US" sz="600" dirty="0" smtClean="0">
                <a:solidFill>
                  <a:schemeClr val="tx2">
                    <a:alpha val="25000"/>
                  </a:schemeClr>
                </a:solidFill>
                <a:latin typeface="+mn-lt"/>
                <a:ea typeface="+mn-ea"/>
                <a:cs typeface="CiscoSans Thin"/>
              </a:rPr>
              <a:t>.</a:t>
            </a:r>
            <a:endParaRPr lang="en-US" sz="600" dirty="0">
              <a:solidFill>
                <a:schemeClr val="tx2">
                  <a:alpha val="2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8675505" y="4865780"/>
            <a:ext cx="202740" cy="139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0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00" dirty="0">
              <a:solidFill>
                <a:schemeClr val="tx2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34791310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6714" y="2199807"/>
            <a:ext cx="8401523" cy="6834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0033A0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7905" y="2468130"/>
            <a:ext cx="4910065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rgbClr val="858688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10" y="1911478"/>
            <a:ext cx="4938320" cy="575892"/>
          </a:xfrm>
          <a:ln>
            <a:noFill/>
          </a:ln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00" b="0" kern="1200" spc="0" baseline="0" dirty="0">
                <a:solidFill>
                  <a:srgbClr val="0033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911961"/>
            <a:ext cx="2676525" cy="264630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rgbClr val="858688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430108" y="1464224"/>
            <a:ext cx="2029555" cy="2273337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rgbClr val="858688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988" y="1354384"/>
            <a:ext cx="4949611" cy="93109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0" i="1" baseline="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800"/>
            </a:lvl2pPr>
            <a:lvl3pPr marL="0" indent="0">
              <a:spcBef>
                <a:spcPts val="25"/>
              </a:spcBef>
              <a:buFontTx/>
              <a:buNone/>
              <a:defRPr/>
            </a:lvl3pPr>
            <a:lvl4pPr marL="0" indent="0">
              <a:spcBef>
                <a:spcPts val="1825"/>
              </a:spcBef>
              <a:buFontTx/>
              <a:buNone/>
              <a:defRPr b="1" i="0"/>
            </a:lvl4pPr>
            <a:lvl5pPr marL="0" indent="0">
              <a:spcBef>
                <a:spcPts val="300"/>
              </a:spcBef>
              <a:buFontTx/>
              <a:buNone/>
              <a:defRPr b="1" i="0"/>
            </a:lvl5pPr>
          </a:lstStyle>
          <a:p>
            <a:pPr lvl="0"/>
            <a:r>
              <a:rPr lang="en-US" dirty="0" smtClean="0"/>
              <a:t>“Click to edit Demo Title”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9582" y="2436508"/>
            <a:ext cx="4942747" cy="27489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/>
            </a:lvl1pPr>
          </a:lstStyle>
          <a:p>
            <a:pPr lvl="0"/>
            <a:r>
              <a:rPr lang="en-US" dirty="0" smtClean="0"/>
              <a:t>Click to edit Presenter Name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3" hasCustomPrompt="1"/>
          </p:nvPr>
        </p:nvSpPr>
        <p:spPr>
          <a:xfrm>
            <a:off x="384647" y="2718268"/>
            <a:ext cx="4937681" cy="521946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 dirty="0" smtClean="0"/>
              <a:t>Click to edit Presenter Title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4" hasCustomPrompt="1"/>
          </p:nvPr>
        </p:nvSpPr>
        <p:spPr>
          <a:xfrm>
            <a:off x="384648" y="3246730"/>
            <a:ext cx="4937682" cy="2474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1" i="0"/>
            </a:lvl1pPr>
            <a:lvl2pPr marL="142875" indent="0">
              <a:buNone/>
              <a:defRPr/>
            </a:lvl2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27" name="Content Placeholder 24"/>
          <p:cNvSpPr>
            <a:spLocks noGrp="1"/>
          </p:cNvSpPr>
          <p:nvPr>
            <p:ph sz="quarter" idx="15" hasCustomPrompt="1"/>
          </p:nvPr>
        </p:nvSpPr>
        <p:spPr>
          <a:xfrm>
            <a:off x="384648" y="3500729"/>
            <a:ext cx="4937680" cy="22688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="1" i="0"/>
            </a:lvl1pPr>
            <a:lvl2pPr marL="142875" indent="0">
              <a:buNone/>
              <a:defRPr/>
            </a:lvl2pPr>
          </a:lstStyle>
          <a:p>
            <a:pPr lvl="0"/>
            <a:r>
              <a:rPr lang="en-US" dirty="0" smtClean="0"/>
              <a:t>Click to edit 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0918" y="428799"/>
            <a:ext cx="4953000" cy="47642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800" baseline="0"/>
            </a:lvl1pPr>
          </a:lstStyle>
          <a:p>
            <a:pPr lvl="0"/>
            <a:r>
              <a:rPr lang="en-US" dirty="0" smtClean="0"/>
              <a:t>Click to edit Page Title</a:t>
            </a:r>
          </a:p>
        </p:txBody>
      </p:sp>
    </p:spTree>
    <p:extLst>
      <p:ext uri="{BB962C8B-B14F-4D97-AF65-F5344CB8AC3E}">
        <p14:creationId xmlns:p14="http://schemas.microsoft.com/office/powerpoint/2010/main" val="1668193607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5206" y="1354653"/>
            <a:ext cx="6191250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-128016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75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29184" indent="-128016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75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75488" indent="-82296">
              <a:buClr>
                <a:schemeClr val="tx2"/>
              </a:buClr>
              <a:buSzPct val="75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640080" indent="-82296">
              <a:buClr>
                <a:schemeClr val="tx2"/>
              </a:buClr>
              <a:buSzPct val="75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804672" indent="-73152">
              <a:buClr>
                <a:schemeClr val="tx2"/>
              </a:buClr>
              <a:buSzPct val="75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371476" y="341313"/>
            <a:ext cx="61912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445" y="3698528"/>
            <a:ext cx="6171685" cy="31759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1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49850" y="940486"/>
            <a:ext cx="6199145" cy="25262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3600" b="0" i="1" spc="0" baseline="0">
                <a:solidFill>
                  <a:srgbClr val="0033A0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341" y="1363792"/>
            <a:ext cx="6191250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371475" y="341313"/>
            <a:ext cx="6184471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76250" y="1349375"/>
            <a:ext cx="6086475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4148220"/>
            <a:ext cx="6191250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371476" y="341313"/>
            <a:ext cx="61912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file://localhost/Volumes/Projects-1/Cisco/25284%20OpenStack%20PPT%20Template/Current%20Art/Cisco_Lake%20Blue.png" TargetMode="External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391041" y="341313"/>
            <a:ext cx="706862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44585" y="485891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tx2">
                    <a:alpha val="25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tx2">
                    <a:alpha val="25000"/>
                  </a:scheme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chemeClr val="tx2">
                    <a:alpha val="25000"/>
                  </a:schemeClr>
                </a:solidFill>
                <a:latin typeface="+mn-lt"/>
                <a:ea typeface="+mn-ea"/>
                <a:cs typeface="CiscoSans Thin"/>
              </a:rPr>
              <a:t>Cisco and/or its affiliates. </a:t>
            </a:r>
          </a:p>
        </p:txBody>
      </p:sp>
      <p:pic>
        <p:nvPicPr>
          <p:cNvPr id="2" name="Cisco_Lake Blue.png" descr="/Volumes/Projects-1/Cisco/25284 OpenStack PPT Template/Current Art/Cisco_Lake Blue.png"/>
          <p:cNvPicPr>
            <a:picLocks noChangeAspect="1"/>
          </p:cNvPicPr>
          <p:nvPr userDrawn="1"/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323" y="360498"/>
            <a:ext cx="385217" cy="203104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675505" y="4865780"/>
            <a:ext cx="202740" cy="139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50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00" dirty="0">
              <a:solidFill>
                <a:schemeClr val="tx2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pic>
        <p:nvPicPr>
          <p:cNvPr id="3" name="Picture 2" descr="PPT art_bird only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91" y="449188"/>
            <a:ext cx="485812" cy="57590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476250" y="933621"/>
            <a:ext cx="6992723" cy="0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909" r:id="rId2"/>
    <p:sldLayoutId id="2147483876" r:id="rId3"/>
    <p:sldLayoutId id="2147483875" r:id="rId4"/>
    <p:sldLayoutId id="2147483908" r:id="rId5"/>
    <p:sldLayoutId id="2147483879" r:id="rId6"/>
    <p:sldLayoutId id="2147483907" r:id="rId7"/>
    <p:sldLayoutId id="2147483880" r:id="rId8"/>
    <p:sldLayoutId id="2147483891" r:id="rId9"/>
    <p:sldLayoutId id="2147483897" r:id="rId10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kern="1200" dirty="0">
          <a:solidFill>
            <a:schemeClr val="tx1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3386" y="3793198"/>
            <a:ext cx="2531616" cy="288131"/>
          </a:xfrm>
        </p:spPr>
        <p:txBody>
          <a:bodyPr/>
          <a:lstStyle/>
          <a:p>
            <a:r>
              <a:rPr lang="en-US" dirty="0" smtClean="0"/>
              <a:t>Steven Dake, Cisco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3387" y="4033195"/>
            <a:ext cx="2382988" cy="239997"/>
          </a:xfrm>
        </p:spPr>
        <p:txBody>
          <a:bodyPr/>
          <a:lstStyle/>
          <a:p>
            <a:r>
              <a:rPr lang="en-US" dirty="0" smtClean="0"/>
              <a:t>Principal Engineer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594234" y="4592732"/>
            <a:ext cx="3427156" cy="550768"/>
          </a:xfrm>
        </p:spPr>
        <p:txBody>
          <a:bodyPr/>
          <a:lstStyle/>
          <a:p>
            <a:r>
              <a:rPr lang="en-US" sz="2400" dirty="0" smtClean="0"/>
              <a:t>October 29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2015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3E6BB4"/>
                </a:solidFill>
              </a:rPr>
              <a:t>Ansible</a:t>
            </a:r>
            <a:r>
              <a:rPr lang="en-US" dirty="0" smtClean="0">
                <a:solidFill>
                  <a:srgbClr val="3E6BB4"/>
                </a:solidFill>
              </a:rPr>
              <a:t> Deployment + </a:t>
            </a:r>
            <a:r>
              <a:rPr lang="en-US" dirty="0" err="1" smtClean="0">
                <a:solidFill>
                  <a:srgbClr val="3E6BB4"/>
                </a:solidFill>
              </a:rPr>
              <a:t>OpenStack</a:t>
            </a:r>
            <a:r>
              <a:rPr lang="en-US" dirty="0" smtClean="0">
                <a:solidFill>
                  <a:srgbClr val="3E6BB4"/>
                </a:solidFill>
              </a:rPr>
              <a:t> in </a:t>
            </a:r>
            <a:r>
              <a:rPr lang="en-US" dirty="0" err="1" smtClean="0">
                <a:solidFill>
                  <a:srgbClr val="3E6BB4"/>
                </a:solidFill>
              </a:rPr>
              <a:t>Docker</a:t>
            </a:r>
            <a:r>
              <a:rPr lang="en-US" dirty="0" smtClean="0">
                <a:solidFill>
                  <a:srgbClr val="3E6BB4"/>
                </a:solidFill>
              </a:rPr>
              <a:t> Containers = Operator Bliss</a:t>
            </a:r>
            <a:endParaRPr lang="en-US" dirty="0">
              <a:solidFill>
                <a:srgbClr val="3E6BB4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3E6BB4"/>
                </a:solidFill>
              </a:rPr>
              <a:t>Kolla</a:t>
            </a:r>
            <a:endParaRPr lang="en-US" dirty="0">
              <a:solidFill>
                <a:srgbClr val="3E6BB4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3057402" y="3801532"/>
            <a:ext cx="2531616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400" b="0" i="0" kern="1200">
                <a:solidFill>
                  <a:srgbClr val="858688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Sam </a:t>
            </a:r>
            <a:r>
              <a:rPr lang="en-US" dirty="0" err="1" smtClean="0"/>
              <a:t>Yaple</a:t>
            </a:r>
            <a:r>
              <a:rPr lang="en-US" dirty="0" smtClean="0"/>
              <a:t>, </a:t>
            </a:r>
            <a:r>
              <a:rPr lang="en-US" dirty="0" err="1" smtClean="0"/>
              <a:t>Servosity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057402" y="4089663"/>
            <a:ext cx="2382988" cy="239997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400" b="0" i="0" kern="1200" dirty="0" smtClean="0">
                <a:solidFill>
                  <a:srgbClr val="858688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Senior </a:t>
            </a:r>
            <a:r>
              <a:rPr lang="en-US" dirty="0" err="1" smtClean="0"/>
              <a:t>DevOps</a:t>
            </a:r>
            <a:r>
              <a:rPr lang="en-US" dirty="0" smtClean="0"/>
              <a:t>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7710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200" dirty="0" err="1"/>
              <a:t>Ansible</a:t>
            </a:r>
            <a:r>
              <a:rPr lang="en-US" sz="1200" dirty="0"/>
              <a:t> processes </a:t>
            </a:r>
            <a:r>
              <a:rPr lang="en-US" sz="1200" dirty="0" err="1"/>
              <a:t>main.yml</a:t>
            </a:r>
            <a:endParaRPr lang="en-US" sz="1200" dirty="0"/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err="1"/>
              <a:t>Ansible</a:t>
            </a:r>
            <a:r>
              <a:rPr lang="en-US" sz="1200" dirty="0"/>
              <a:t> processes </a:t>
            </a:r>
            <a:r>
              <a:rPr lang="en-US" sz="1200" dirty="0" err="1"/>
              <a:t>config.yml</a:t>
            </a:r>
            <a:endParaRPr lang="en-US" sz="1200" dirty="0"/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Customization </a:t>
            </a:r>
            <a:r>
              <a:rPr lang="en-US" sz="1200" dirty="0" err="1"/>
              <a:t>augementation</a:t>
            </a:r>
            <a:r>
              <a:rPr lang="en-US" sz="1200" dirty="0"/>
              <a:t> files merged with </a:t>
            </a:r>
            <a:r>
              <a:rPr lang="en-US" sz="1200" dirty="0" smtClean="0"/>
              <a:t>opinionated configuration </a:t>
            </a:r>
            <a:r>
              <a:rPr lang="en-US" sz="1200" dirty="0"/>
              <a:t>templates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JSON configuration copied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Merged </a:t>
            </a:r>
            <a:r>
              <a:rPr lang="en-US" sz="1200" dirty="0" err="1"/>
              <a:t>config</a:t>
            </a:r>
            <a:r>
              <a:rPr lang="en-US" sz="1200" dirty="0"/>
              <a:t> files copied to bind-mount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err="1"/>
              <a:t>Ansible</a:t>
            </a:r>
            <a:r>
              <a:rPr lang="en-US" sz="1200" dirty="0"/>
              <a:t> </a:t>
            </a:r>
            <a:r>
              <a:rPr lang="en-US" sz="1200" dirty="0" err="1"/>
              <a:t>proccesses</a:t>
            </a:r>
            <a:r>
              <a:rPr lang="en-US" sz="1200" dirty="0"/>
              <a:t> </a:t>
            </a:r>
            <a:r>
              <a:rPr lang="en-US" sz="1200" dirty="0" err="1"/>
              <a:t>bootstrap.yml</a:t>
            </a:r>
            <a:endParaRPr lang="en-US" sz="1200" dirty="0"/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Create service database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Create service database user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Start bootstrap container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Cleanup bootstrap container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err="1"/>
              <a:t>Ansible</a:t>
            </a:r>
            <a:r>
              <a:rPr lang="en-US" sz="1200" dirty="0"/>
              <a:t> processes </a:t>
            </a:r>
            <a:r>
              <a:rPr lang="en-US" sz="1200" dirty="0" err="1"/>
              <a:t>start.yml</a:t>
            </a:r>
            <a:endParaRPr lang="en-US" sz="1200" dirty="0"/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Final container started</a:t>
            </a:r>
          </a:p>
          <a:p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Kolla</a:t>
            </a:r>
            <a:r>
              <a:rPr lang="en-US" dirty="0" smtClean="0"/>
              <a:t>: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9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change goes through a gating process which consists of:</a:t>
            </a:r>
          </a:p>
          <a:p>
            <a:pPr lvl="1"/>
            <a:r>
              <a:rPr lang="en-US" dirty="0"/>
              <a:t>2-ACK review process</a:t>
            </a:r>
          </a:p>
          <a:p>
            <a:pPr lvl="1"/>
            <a:r>
              <a:rPr lang="en-US" dirty="0"/>
              <a:t>Build for all distributions all containers</a:t>
            </a:r>
          </a:p>
          <a:p>
            <a:pPr lvl="1"/>
            <a:r>
              <a:rPr lang="en-US" dirty="0"/>
              <a:t>Build a smaller subset of containers and deploy them</a:t>
            </a:r>
          </a:p>
          <a:p>
            <a:pPr lvl="1"/>
            <a:r>
              <a:rPr lang="en-US" dirty="0"/>
              <a:t>(In the future run test cases against the deployed cloud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Kolla</a:t>
            </a:r>
            <a:r>
              <a:rPr lang="en-US" dirty="0" smtClean="0"/>
              <a:t>: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656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Agenda</a:t>
            </a:r>
            <a:endParaRPr lang="en-US" dirty="0"/>
          </a:p>
        </p:txBody>
      </p:sp>
      <p:pic>
        <p:nvPicPr>
          <p:cNvPr id="4" name="Picture 3" descr="demo (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11" y="1350885"/>
            <a:ext cx="2254174" cy="358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6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>
                <a:latin typeface="Courier New"/>
                <a:cs typeface="Courier New"/>
              </a:rPr>
              <a:t>export OS_PROJECT_DOMAIN_ID=default</a:t>
            </a:r>
          </a:p>
          <a:p>
            <a:pPr indent="0">
              <a:buNone/>
            </a:pPr>
            <a:r>
              <a:rPr lang="en-US" b="1" dirty="0">
                <a:latin typeface="Courier New"/>
                <a:cs typeface="Courier New"/>
              </a:rPr>
              <a:t>export OS_USER_DOMAIN_ID=default</a:t>
            </a:r>
          </a:p>
          <a:p>
            <a:pPr indent="0">
              <a:buNone/>
            </a:pPr>
            <a:r>
              <a:rPr lang="en-US" b="1" dirty="0">
                <a:latin typeface="Courier New"/>
                <a:cs typeface="Courier New"/>
              </a:rPr>
              <a:t>export OS_PROJECT_NAME=admin</a:t>
            </a:r>
          </a:p>
          <a:p>
            <a:pPr indent="0">
              <a:buNone/>
            </a:pPr>
            <a:r>
              <a:rPr lang="en-US" b="1" dirty="0">
                <a:latin typeface="Courier New"/>
                <a:cs typeface="Courier New"/>
              </a:rPr>
              <a:t>export OS_USERNAME=admin</a:t>
            </a:r>
          </a:p>
          <a:p>
            <a:pPr indent="0">
              <a:buNone/>
            </a:pPr>
            <a:r>
              <a:rPr lang="en-US" b="1" dirty="0">
                <a:latin typeface="Courier New"/>
                <a:cs typeface="Courier New"/>
              </a:rPr>
              <a:t>export OS_PASSWORD=password</a:t>
            </a:r>
          </a:p>
          <a:p>
            <a:pPr indent="0">
              <a:buNone/>
            </a:pPr>
            <a:r>
              <a:rPr lang="en-US" b="1" dirty="0">
                <a:latin typeface="Courier New"/>
                <a:cs typeface="Courier New"/>
              </a:rPr>
              <a:t>export OS_AUTH_URL=http://broked.selfip.net:</a:t>
            </a:r>
            <a:r>
              <a:rPr lang="en-US" b="1" dirty="0" smtClean="0">
                <a:latin typeface="Courier New"/>
                <a:cs typeface="Courier New"/>
              </a:rPr>
              <a:t>5000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contents of </a:t>
            </a:r>
            <a:r>
              <a:rPr lang="en-US" dirty="0" err="1"/>
              <a:t>openrc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402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1" dirty="0">
                <a:latin typeface="Courier New"/>
                <a:cs typeface="Courier New"/>
              </a:rPr>
              <a:t>VM_COUNT=24</a:t>
            </a:r>
          </a:p>
          <a:p>
            <a:pPr indent="0">
              <a:buNone/>
            </a:pPr>
            <a:r>
              <a:rPr lang="en-US" sz="1400" b="1" dirty="0">
                <a:latin typeface="Courier New"/>
                <a:cs typeface="Courier New"/>
              </a:rPr>
              <a:t>IMAGE_FLAVOR=m1.small</a:t>
            </a:r>
          </a:p>
          <a:p>
            <a:pPr indent="0">
              <a:buNone/>
            </a:pPr>
            <a:r>
              <a:rPr lang="en-US" sz="1400" b="1" dirty="0">
                <a:latin typeface="Courier New"/>
                <a:cs typeface="Courier New"/>
              </a:rPr>
              <a:t>PUBLIC_NET_ID=$(neutron net-list | </a:t>
            </a:r>
            <a:r>
              <a:rPr lang="en-US" sz="1400" b="1" dirty="0" err="1">
                <a:latin typeface="Courier New"/>
                <a:cs typeface="Courier New"/>
              </a:rPr>
              <a:t>grep</a:t>
            </a:r>
            <a:r>
              <a:rPr lang="en-US" sz="1400" b="1" dirty="0">
                <a:latin typeface="Courier New"/>
                <a:cs typeface="Courier New"/>
              </a:rPr>
              <a:t> public | </a:t>
            </a:r>
            <a:r>
              <a:rPr lang="en-US" sz="1400" b="1" dirty="0" err="1">
                <a:latin typeface="Courier New"/>
                <a:cs typeface="Courier New"/>
              </a:rPr>
              <a:t>awk</a:t>
            </a:r>
            <a:r>
              <a:rPr lang="en-US" sz="1400" b="1" dirty="0">
                <a:latin typeface="Courier New"/>
                <a:cs typeface="Courier New"/>
              </a:rPr>
              <a:t> '{print $2}')</a:t>
            </a:r>
          </a:p>
          <a:p>
            <a:pPr indent="0">
              <a:buNone/>
            </a:pPr>
            <a:r>
              <a:rPr lang="en-US" sz="1400" b="1" dirty="0">
                <a:latin typeface="Courier New"/>
                <a:cs typeface="Courier New"/>
              </a:rPr>
              <a:t>DEMO_NET_ID=$(neutron net-list | </a:t>
            </a:r>
            <a:r>
              <a:rPr lang="en-US" sz="1400" b="1" dirty="0" err="1">
                <a:latin typeface="Courier New"/>
                <a:cs typeface="Courier New"/>
              </a:rPr>
              <a:t>grep</a:t>
            </a:r>
            <a:r>
              <a:rPr lang="en-US" sz="1400" b="1" dirty="0">
                <a:latin typeface="Courier New"/>
                <a:cs typeface="Courier New"/>
              </a:rPr>
              <a:t> demo | </a:t>
            </a:r>
            <a:r>
              <a:rPr lang="en-US" sz="1400" b="1" dirty="0" err="1">
                <a:latin typeface="Courier New"/>
                <a:cs typeface="Courier New"/>
              </a:rPr>
              <a:t>awk</a:t>
            </a:r>
            <a:r>
              <a:rPr lang="en-US" sz="1400" b="1" dirty="0">
                <a:latin typeface="Courier New"/>
                <a:cs typeface="Courier New"/>
              </a:rPr>
              <a:t> '{print $2}')</a:t>
            </a:r>
          </a:p>
          <a:p>
            <a:pPr indent="0">
              <a:buNone/>
            </a:pPr>
            <a:r>
              <a:rPr lang="en-US" sz="1400" b="1" dirty="0">
                <a:latin typeface="Courier New"/>
                <a:cs typeface="Courier New"/>
              </a:rPr>
              <a:t>DEMO_SUBNET_ID=$(neutron net-list | </a:t>
            </a:r>
            <a:r>
              <a:rPr lang="en-US" sz="1400" b="1" dirty="0" err="1">
                <a:latin typeface="Courier New"/>
                <a:cs typeface="Courier New"/>
              </a:rPr>
              <a:t>grep</a:t>
            </a:r>
            <a:r>
              <a:rPr lang="en-US" sz="1400" b="1" dirty="0">
                <a:latin typeface="Courier New"/>
                <a:cs typeface="Courier New"/>
              </a:rPr>
              <a:t> demo | </a:t>
            </a:r>
            <a:r>
              <a:rPr lang="en-US" sz="1400" b="1" dirty="0" err="1">
                <a:latin typeface="Courier New"/>
                <a:cs typeface="Courier New"/>
              </a:rPr>
              <a:t>awk</a:t>
            </a:r>
            <a:r>
              <a:rPr lang="en-US" sz="1400" b="1" dirty="0">
                <a:latin typeface="Courier New"/>
                <a:cs typeface="Courier New"/>
              </a:rPr>
              <a:t> '{print $6}')</a:t>
            </a:r>
          </a:p>
          <a:p>
            <a:pPr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indent="0">
              <a:buNone/>
            </a:pPr>
            <a:r>
              <a:rPr lang="en-US" sz="1400" b="1" dirty="0">
                <a:latin typeface="Courier New"/>
                <a:cs typeface="Courier New"/>
              </a:rPr>
              <a:t>heat stack-create steak --template-file steak-</a:t>
            </a:r>
            <a:r>
              <a:rPr lang="en-US" sz="1400" b="1" dirty="0" err="1">
                <a:latin typeface="Courier New"/>
                <a:cs typeface="Courier New"/>
              </a:rPr>
              <a:t>rg.yaml</a:t>
            </a:r>
            <a:r>
              <a:rPr lang="en-US" sz="1400" b="1" dirty="0">
                <a:latin typeface="Courier New"/>
                <a:cs typeface="Courier New"/>
              </a:rPr>
              <a:t> --parameters="</a:t>
            </a:r>
            <a:r>
              <a:rPr lang="en-US" sz="1400" b="1" dirty="0" err="1">
                <a:latin typeface="Courier New"/>
                <a:cs typeface="Courier New"/>
              </a:rPr>
              <a:t>vm_count</a:t>
            </a:r>
            <a:r>
              <a:rPr lang="en-US" sz="1400" b="1" dirty="0">
                <a:latin typeface="Courier New"/>
                <a:cs typeface="Courier New"/>
              </a:rPr>
              <a:t>=$</a:t>
            </a:r>
            <a:r>
              <a:rPr lang="en-US" sz="1400" b="1" dirty="0" err="1">
                <a:latin typeface="Courier New"/>
                <a:cs typeface="Courier New"/>
              </a:rPr>
              <a:t>VM_COUNT;image_flavor</a:t>
            </a:r>
            <a:r>
              <a:rPr lang="en-US" sz="1400" b="1" dirty="0">
                <a:latin typeface="Courier New"/>
                <a:cs typeface="Courier New"/>
              </a:rPr>
              <a:t>=$</a:t>
            </a:r>
            <a:r>
              <a:rPr lang="en-US" sz="1400" b="1" dirty="0" err="1">
                <a:latin typeface="Courier New"/>
                <a:cs typeface="Courier New"/>
              </a:rPr>
              <a:t>IMAGE_FLAVOR;public_net_id</a:t>
            </a:r>
            <a:r>
              <a:rPr lang="en-US" sz="1400" b="1" dirty="0">
                <a:latin typeface="Courier New"/>
                <a:cs typeface="Courier New"/>
              </a:rPr>
              <a:t>=$</a:t>
            </a:r>
            <a:r>
              <a:rPr lang="en-US" sz="1400" b="1" dirty="0" err="1">
                <a:latin typeface="Courier New"/>
                <a:cs typeface="Courier New"/>
              </a:rPr>
              <a:t>PUBLIC_NET_ID;demo_net_id</a:t>
            </a:r>
            <a:r>
              <a:rPr lang="en-US" sz="1400" b="1" dirty="0">
                <a:latin typeface="Courier New"/>
                <a:cs typeface="Courier New"/>
              </a:rPr>
              <a:t>=$</a:t>
            </a:r>
            <a:r>
              <a:rPr lang="en-US" sz="1400" b="1" dirty="0" err="1">
                <a:latin typeface="Courier New"/>
                <a:cs typeface="Courier New"/>
              </a:rPr>
              <a:t>DEMO_NET_ID;demo_subnet_id</a:t>
            </a:r>
            <a:r>
              <a:rPr lang="en-US" sz="1400" b="1" dirty="0">
                <a:latin typeface="Courier New"/>
                <a:cs typeface="Courier New"/>
              </a:rPr>
              <a:t>=$DEMO_SUBNET_ID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contents of launch</a:t>
            </a:r>
          </a:p>
        </p:txBody>
      </p:sp>
    </p:spTree>
    <p:extLst>
      <p:ext uri="{BB962C8B-B14F-4D97-AF65-F5344CB8AC3E}">
        <p14:creationId xmlns:p14="http://schemas.microsoft.com/office/powerpoint/2010/main" val="350915236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800" dirty="0"/>
              <a:t>resources:</a:t>
            </a:r>
          </a:p>
          <a:p>
            <a:pPr indent="0">
              <a:buNone/>
            </a:pPr>
            <a:r>
              <a:rPr lang="en-US" sz="800" dirty="0"/>
              <a:t>  steak:</a:t>
            </a:r>
          </a:p>
          <a:p>
            <a:pPr indent="0">
              <a:buNone/>
            </a:pPr>
            <a:r>
              <a:rPr lang="en-US" sz="1200" b="1" u="sng" dirty="0"/>
              <a:t>    type: OS::Heat::</a:t>
            </a:r>
            <a:r>
              <a:rPr lang="en-US" sz="1200" b="1" u="sng" dirty="0" err="1"/>
              <a:t>ResourceGroup</a:t>
            </a:r>
            <a:endParaRPr lang="en-US" sz="1200" b="1" u="sng" dirty="0"/>
          </a:p>
          <a:p>
            <a:pPr indent="0">
              <a:buNone/>
            </a:pPr>
            <a:r>
              <a:rPr lang="en-US" sz="800" dirty="0"/>
              <a:t>    properties:</a:t>
            </a:r>
          </a:p>
          <a:p>
            <a:pPr indent="0">
              <a:buNone/>
            </a:pPr>
            <a:r>
              <a:rPr lang="en-US" sz="800" dirty="0"/>
              <a:t>      count:</a:t>
            </a:r>
          </a:p>
          <a:p>
            <a:pPr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get_param</a:t>
            </a:r>
            <a:r>
              <a:rPr lang="en-US" sz="800" dirty="0"/>
              <a:t>: </a:t>
            </a:r>
            <a:r>
              <a:rPr lang="en-US" sz="800" dirty="0" err="1"/>
              <a:t>vm_count</a:t>
            </a:r>
            <a:endParaRPr lang="en-US" sz="800" dirty="0"/>
          </a:p>
          <a:p>
            <a:pPr indent="0">
              <a:buNone/>
            </a:pPr>
            <a:r>
              <a:rPr lang="en-US" sz="800" dirty="0"/>
              <a:t>      </a:t>
            </a:r>
            <a:r>
              <a:rPr lang="en-US" sz="800" dirty="0" err="1"/>
              <a:t>resource_def</a:t>
            </a:r>
            <a:r>
              <a:rPr lang="en-US" sz="800" dirty="0"/>
              <a:t>:</a:t>
            </a:r>
          </a:p>
          <a:p>
            <a:pPr indent="0">
              <a:buNone/>
            </a:pPr>
            <a:r>
              <a:rPr lang="en-US" sz="800" dirty="0"/>
              <a:t>        type: </a:t>
            </a:r>
            <a:r>
              <a:rPr lang="en-US" sz="800" dirty="0" err="1"/>
              <a:t>steak.yaml</a:t>
            </a:r>
            <a:endParaRPr lang="en-US" sz="800" dirty="0"/>
          </a:p>
          <a:p>
            <a:pPr indent="0">
              <a:buNone/>
            </a:pPr>
            <a:r>
              <a:rPr lang="en-US" sz="800" dirty="0"/>
              <a:t>        properties:</a:t>
            </a:r>
          </a:p>
          <a:p>
            <a:pPr indent="0">
              <a:buNone/>
            </a:pPr>
            <a:r>
              <a:rPr lang="en-US" sz="800" dirty="0"/>
              <a:t>          </a:t>
            </a:r>
            <a:r>
              <a:rPr lang="en-US" sz="800" dirty="0" err="1"/>
              <a:t>image_flavor</a:t>
            </a:r>
            <a:r>
              <a:rPr lang="en-US" sz="800" dirty="0"/>
              <a:t>: {</a:t>
            </a:r>
            <a:r>
              <a:rPr lang="en-US" sz="800" dirty="0" err="1"/>
              <a:t>get_param</a:t>
            </a:r>
            <a:r>
              <a:rPr lang="en-US" sz="800" dirty="0"/>
              <a:t>: </a:t>
            </a:r>
            <a:r>
              <a:rPr lang="en-US" sz="800" dirty="0" err="1"/>
              <a:t>image_flavor</a:t>
            </a:r>
            <a:r>
              <a:rPr lang="en-US" sz="800" dirty="0"/>
              <a:t>}</a:t>
            </a:r>
          </a:p>
          <a:p>
            <a:pPr indent="0">
              <a:buNone/>
            </a:pPr>
            <a:r>
              <a:rPr lang="en-US" sz="800" dirty="0"/>
              <a:t>          </a:t>
            </a:r>
            <a:r>
              <a:rPr lang="en-US" sz="800" dirty="0" err="1"/>
              <a:t>public_net_id</a:t>
            </a:r>
            <a:r>
              <a:rPr lang="en-US" sz="800" dirty="0"/>
              <a:t>: {</a:t>
            </a:r>
            <a:r>
              <a:rPr lang="en-US" sz="800" dirty="0" err="1"/>
              <a:t>get_param</a:t>
            </a:r>
            <a:r>
              <a:rPr lang="en-US" sz="800" dirty="0"/>
              <a:t>: </a:t>
            </a:r>
            <a:r>
              <a:rPr lang="en-US" sz="800" dirty="0" err="1"/>
              <a:t>public_net_id</a:t>
            </a:r>
            <a:r>
              <a:rPr lang="en-US" sz="800" dirty="0"/>
              <a:t>}</a:t>
            </a:r>
          </a:p>
          <a:p>
            <a:pPr indent="0">
              <a:buNone/>
            </a:pPr>
            <a:r>
              <a:rPr lang="en-US" sz="800" dirty="0"/>
              <a:t>          </a:t>
            </a:r>
            <a:r>
              <a:rPr lang="en-US" sz="800" dirty="0" err="1"/>
              <a:t>demo_net_id</a:t>
            </a:r>
            <a:r>
              <a:rPr lang="en-US" sz="800" dirty="0"/>
              <a:t>: {</a:t>
            </a:r>
            <a:r>
              <a:rPr lang="en-US" sz="800" dirty="0" err="1"/>
              <a:t>get_param</a:t>
            </a:r>
            <a:r>
              <a:rPr lang="en-US" sz="800" dirty="0"/>
              <a:t>: </a:t>
            </a:r>
            <a:r>
              <a:rPr lang="en-US" sz="800" dirty="0" err="1"/>
              <a:t>demo_net_id</a:t>
            </a:r>
            <a:r>
              <a:rPr lang="en-US" sz="800" dirty="0"/>
              <a:t>}</a:t>
            </a:r>
          </a:p>
          <a:p>
            <a:pPr indent="0">
              <a:buNone/>
            </a:pPr>
            <a:r>
              <a:rPr lang="en-US" sz="800" dirty="0"/>
              <a:t>          </a:t>
            </a:r>
            <a:r>
              <a:rPr lang="en-US" sz="800" dirty="0" err="1"/>
              <a:t>demo_subnet_id</a:t>
            </a:r>
            <a:r>
              <a:rPr lang="en-US" sz="800" dirty="0"/>
              <a:t>: {</a:t>
            </a:r>
            <a:r>
              <a:rPr lang="en-US" sz="800" dirty="0" err="1"/>
              <a:t>get_param</a:t>
            </a:r>
            <a:r>
              <a:rPr lang="en-US" sz="800" dirty="0"/>
              <a:t>: </a:t>
            </a:r>
            <a:r>
              <a:rPr lang="en-US" sz="800" dirty="0" err="1"/>
              <a:t>demo_subnet_id</a:t>
            </a:r>
            <a:r>
              <a:rPr lang="en-US" sz="800" dirty="0" smtClean="0"/>
              <a:t>}</a:t>
            </a:r>
            <a:endParaRPr lang="en-US" sz="800" dirty="0"/>
          </a:p>
          <a:p>
            <a:endParaRPr lang="en-US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resources of steak-</a:t>
            </a:r>
            <a:r>
              <a:rPr lang="en-US" dirty="0" err="1"/>
              <a:t>rg.yaml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699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200" b="1" dirty="0">
                <a:latin typeface="Courier New"/>
                <a:cs typeface="Courier New"/>
              </a:rPr>
              <a:t>resources:</a:t>
            </a:r>
          </a:p>
          <a:p>
            <a:pPr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err="1">
                <a:latin typeface="Courier New"/>
                <a:cs typeface="Courier New"/>
              </a:rPr>
              <a:t>steak_node</a:t>
            </a:r>
            <a:r>
              <a:rPr lang="en-US" sz="1200" b="1" dirty="0">
                <a:latin typeface="Courier New"/>
                <a:cs typeface="Courier New"/>
              </a:rPr>
              <a:t>:</a:t>
            </a:r>
          </a:p>
          <a:p>
            <a:pPr indent="0">
              <a:buNone/>
            </a:pPr>
            <a:r>
              <a:rPr lang="en-US" sz="1200" b="1" u="sng" dirty="0">
                <a:latin typeface="Courier New"/>
                <a:cs typeface="Courier New"/>
              </a:rPr>
              <a:t>    type: "OS::Nova::Server"</a:t>
            </a:r>
          </a:p>
          <a:p>
            <a:pPr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properties:</a:t>
            </a:r>
          </a:p>
          <a:p>
            <a:pPr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</a:t>
            </a:r>
            <a:r>
              <a:rPr lang="en-US" sz="1200" b="1" dirty="0" err="1">
                <a:latin typeface="Courier New"/>
                <a:cs typeface="Courier New"/>
              </a:rPr>
              <a:t>key_name</a:t>
            </a:r>
            <a:r>
              <a:rPr lang="en-US" sz="1200" b="1" dirty="0">
                <a:latin typeface="Courier New"/>
                <a:cs typeface="Courier New"/>
              </a:rPr>
              <a:t>: </a:t>
            </a:r>
            <a:r>
              <a:rPr lang="en-US" sz="1200" b="1" dirty="0" err="1">
                <a:latin typeface="Courier New"/>
                <a:cs typeface="Courier New"/>
              </a:rPr>
              <a:t>mykey</a:t>
            </a:r>
            <a:endParaRPr lang="en-US" sz="1200" b="1" dirty="0">
              <a:latin typeface="Courier New"/>
              <a:cs typeface="Courier New"/>
            </a:endParaRPr>
          </a:p>
          <a:p>
            <a:pPr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image: </a:t>
            </a:r>
            <a:r>
              <a:rPr lang="en-US" sz="1200" b="1" dirty="0" err="1">
                <a:latin typeface="Courier New"/>
                <a:cs typeface="Courier New"/>
              </a:rPr>
              <a:t>cirros</a:t>
            </a:r>
            <a:endParaRPr lang="en-US" sz="1200" b="1" dirty="0">
              <a:latin typeface="Courier New"/>
              <a:cs typeface="Courier New"/>
            </a:endParaRPr>
          </a:p>
          <a:p>
            <a:pPr indent="0">
              <a:buNone/>
            </a:pPr>
            <a:r>
              <a:rPr lang="it-IT" sz="1200" b="1" dirty="0">
                <a:latin typeface="Courier New"/>
                <a:cs typeface="Courier New"/>
              </a:rPr>
              <a:t>      </a:t>
            </a:r>
            <a:r>
              <a:rPr lang="it-IT" sz="1200" b="1" dirty="0" err="1">
                <a:latin typeface="Courier New"/>
                <a:cs typeface="Courier New"/>
              </a:rPr>
              <a:t>flavor</a:t>
            </a:r>
            <a:r>
              <a:rPr lang="it-IT" sz="1200" b="1" dirty="0">
                <a:latin typeface="Courier New"/>
                <a:cs typeface="Courier New"/>
              </a:rPr>
              <a:t>:</a:t>
            </a:r>
          </a:p>
          <a:p>
            <a:pPr indent="0">
              <a:buNone/>
            </a:pPr>
            <a:r>
              <a:rPr lang="it-IT" sz="1200" b="1" dirty="0">
                <a:latin typeface="Courier New"/>
                <a:cs typeface="Courier New"/>
              </a:rPr>
              <a:t>        </a:t>
            </a:r>
            <a:r>
              <a:rPr lang="it-IT" sz="1200" b="1" dirty="0" err="1">
                <a:latin typeface="Courier New"/>
                <a:cs typeface="Courier New"/>
              </a:rPr>
              <a:t>get_param</a:t>
            </a:r>
            <a:r>
              <a:rPr lang="it-IT" sz="1200" b="1" dirty="0">
                <a:latin typeface="Courier New"/>
                <a:cs typeface="Courier New"/>
              </a:rPr>
              <a:t>: </a:t>
            </a:r>
            <a:r>
              <a:rPr lang="it-IT" sz="1200" b="1" dirty="0" err="1">
                <a:latin typeface="Courier New"/>
                <a:cs typeface="Courier New"/>
              </a:rPr>
              <a:t>image_flavor</a:t>
            </a:r>
            <a:endParaRPr lang="it-IT" sz="1200" b="1" dirty="0">
              <a:latin typeface="Courier New"/>
              <a:cs typeface="Courier New"/>
            </a:endParaRPr>
          </a:p>
          <a:p>
            <a:pPr indent="0">
              <a:buNone/>
            </a:pPr>
            <a:r>
              <a:rPr lang="en-US" sz="1200" b="1" dirty="0">
                <a:latin typeface="Courier New"/>
                <a:cs typeface="Courier New"/>
              </a:rPr>
              <a:t>      networks:</a:t>
            </a:r>
          </a:p>
          <a:p>
            <a:pPr indent="0">
              <a:buNone/>
            </a:pPr>
            <a:r>
              <a:rPr lang="es-ES_tradnl" sz="1200" b="1" dirty="0">
                <a:latin typeface="Courier New"/>
                <a:cs typeface="Courier New"/>
              </a:rPr>
              <a:t>        - </a:t>
            </a:r>
            <a:r>
              <a:rPr lang="es-ES_tradnl" sz="1200" b="1" dirty="0" err="1">
                <a:latin typeface="Courier New"/>
                <a:cs typeface="Courier New"/>
              </a:rPr>
              <a:t>port</a:t>
            </a:r>
            <a:r>
              <a:rPr lang="es-ES_tradnl" sz="1200" b="1" dirty="0">
                <a:latin typeface="Courier New"/>
                <a:cs typeface="Courier New"/>
              </a:rPr>
              <a:t>:</a:t>
            </a:r>
          </a:p>
          <a:p>
            <a:pPr indent="0">
              <a:buNone/>
            </a:pPr>
            <a:r>
              <a:rPr lang="es-ES_tradnl" sz="1200" b="1" dirty="0">
                <a:latin typeface="Courier New"/>
                <a:cs typeface="Courier New"/>
              </a:rPr>
              <a:t>            </a:t>
            </a:r>
            <a:r>
              <a:rPr lang="es-ES_tradnl" sz="1200" b="1" dirty="0" err="1">
                <a:latin typeface="Courier New"/>
                <a:cs typeface="Courier New"/>
              </a:rPr>
              <a:t>get_resource</a:t>
            </a:r>
            <a:r>
              <a:rPr lang="es-ES_tradnl" sz="1200" b="1" dirty="0">
                <a:latin typeface="Courier New"/>
                <a:cs typeface="Courier New"/>
              </a:rPr>
              <a:t>: </a:t>
            </a:r>
            <a:r>
              <a:rPr lang="es-ES_tradnl" sz="1200" b="1" dirty="0" smtClean="0">
                <a:latin typeface="Courier New"/>
                <a:cs typeface="Courier New"/>
              </a:rPr>
              <a:t>steak_node_eth0</a:t>
            </a:r>
            <a:endParaRPr lang="es-ES_tradnl" sz="1200" b="1" dirty="0">
              <a:latin typeface="Courier New"/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resources of </a:t>
            </a:r>
            <a:r>
              <a:rPr lang="en-US" dirty="0" err="1"/>
              <a:t>steak.yaml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821072" y="1335204"/>
            <a:ext cx="6191250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-128016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20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29184" indent="-128016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18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75488" indent="-82296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16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640080" indent="-82296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14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804672" indent="-73152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12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steak_node_eth0:</a:t>
            </a:r>
          </a:p>
          <a:p>
            <a:pPr indent="0">
              <a:buFont typeface="Arial"/>
              <a:buNone/>
            </a:pPr>
            <a:r>
              <a:rPr lang="en-US" sz="1200" b="1" u="sng" dirty="0" smtClean="0">
                <a:latin typeface="Courier New"/>
                <a:cs typeface="Courier New"/>
              </a:rPr>
              <a:t>    type: "OS::Neutron::Port"</a:t>
            </a:r>
          </a:p>
          <a:p>
            <a:pPr indent="0">
              <a:buFont typeface="Arial"/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properties:</a:t>
            </a:r>
          </a:p>
          <a:p>
            <a:pPr indent="0">
              <a:buFont typeface="Arial"/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latin typeface="Courier New"/>
                <a:cs typeface="Courier New"/>
              </a:rPr>
              <a:t>network_id</a:t>
            </a:r>
            <a:r>
              <a:rPr lang="en-US" sz="1200" b="1" dirty="0" smtClean="0">
                <a:latin typeface="Courier New"/>
                <a:cs typeface="Courier New"/>
              </a:rPr>
              <a:t>:</a:t>
            </a:r>
          </a:p>
          <a:p>
            <a:pPr indent="0">
              <a:buFont typeface="Arial"/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  </a:t>
            </a:r>
            <a:r>
              <a:rPr lang="en-US" sz="1200" b="1" dirty="0" err="1" smtClean="0">
                <a:latin typeface="Courier New"/>
                <a:cs typeface="Courier New"/>
              </a:rPr>
              <a:t>get_param</a:t>
            </a:r>
            <a:r>
              <a:rPr lang="en-US" sz="1200" b="1" dirty="0" smtClean="0">
                <a:latin typeface="Courier New"/>
                <a:cs typeface="Courier New"/>
              </a:rPr>
              <a:t>: </a:t>
            </a:r>
            <a:r>
              <a:rPr lang="en-US" sz="1200" b="1" dirty="0" err="1" smtClean="0">
                <a:latin typeface="Courier New"/>
                <a:cs typeface="Courier New"/>
              </a:rPr>
              <a:t>demo_net_id</a:t>
            </a:r>
            <a:endParaRPr lang="en-US" sz="1200" b="1" dirty="0" smtClean="0">
              <a:latin typeface="Courier New"/>
              <a:cs typeface="Courier New"/>
            </a:endParaRPr>
          </a:p>
          <a:p>
            <a:pPr indent="0">
              <a:buFont typeface="Arial"/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latin typeface="Courier New"/>
                <a:cs typeface="Courier New"/>
              </a:rPr>
              <a:t>fixed_ips</a:t>
            </a:r>
            <a:r>
              <a:rPr lang="en-US" sz="1200" b="1" dirty="0" smtClean="0">
                <a:latin typeface="Courier New"/>
                <a:cs typeface="Courier New"/>
              </a:rPr>
              <a:t>:</a:t>
            </a:r>
          </a:p>
          <a:p>
            <a:pPr indent="0">
              <a:buFont typeface="Arial"/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  - </a:t>
            </a:r>
            <a:r>
              <a:rPr lang="en-US" sz="1200" b="1" dirty="0" err="1" smtClean="0">
                <a:latin typeface="Courier New"/>
                <a:cs typeface="Courier New"/>
              </a:rPr>
              <a:t>subnet_id</a:t>
            </a:r>
            <a:r>
              <a:rPr lang="en-US" sz="1200" b="1" dirty="0" smtClean="0">
                <a:latin typeface="Courier New"/>
                <a:cs typeface="Courier New"/>
              </a:rPr>
              <a:t>:</a:t>
            </a:r>
          </a:p>
          <a:p>
            <a:pPr indent="0">
              <a:buFont typeface="Arial"/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      </a:t>
            </a:r>
            <a:r>
              <a:rPr lang="en-US" sz="1200" b="1" dirty="0" err="1" smtClean="0">
                <a:latin typeface="Courier New"/>
                <a:cs typeface="Courier New"/>
              </a:rPr>
              <a:t>get_param</a:t>
            </a:r>
            <a:r>
              <a:rPr lang="en-US" sz="1200" b="1" dirty="0" smtClean="0">
                <a:latin typeface="Courier New"/>
                <a:cs typeface="Courier New"/>
              </a:rPr>
              <a:t>: </a:t>
            </a:r>
            <a:r>
              <a:rPr lang="en-US" sz="1200" b="1" dirty="0" err="1" smtClean="0">
                <a:latin typeface="Courier New"/>
                <a:cs typeface="Courier New"/>
              </a:rPr>
              <a:t>demo_subnet_id</a:t>
            </a:r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5646464" y="1352479"/>
            <a:ext cx="6191250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-128016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20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29184" indent="-128016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18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75488" indent="-82296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16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640080" indent="-82296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14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804672" indent="-73152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12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200" b="1" dirty="0" err="1" smtClean="0">
                <a:latin typeface="Courier New"/>
                <a:cs typeface="Courier New"/>
              </a:rPr>
              <a:t>steak_node_floating</a:t>
            </a:r>
            <a:r>
              <a:rPr lang="en-US" sz="1200" b="1" dirty="0" smtClean="0">
                <a:latin typeface="Courier New"/>
                <a:cs typeface="Courier New"/>
              </a:rPr>
              <a:t>:</a:t>
            </a:r>
          </a:p>
          <a:p>
            <a:pPr indent="0">
              <a:buFont typeface="Arial"/>
              <a:buNone/>
            </a:pPr>
            <a:r>
              <a:rPr lang="en-US" sz="1200" b="1" u="sng" dirty="0" smtClean="0">
                <a:latin typeface="Courier New"/>
                <a:cs typeface="Courier New"/>
              </a:rPr>
              <a:t>    type: "OS::Neutron::</a:t>
            </a:r>
            <a:r>
              <a:rPr lang="en-US" sz="1200" b="1" u="sng" dirty="0" err="1" smtClean="0">
                <a:latin typeface="Courier New"/>
                <a:cs typeface="Courier New"/>
              </a:rPr>
              <a:t>FloatingIP</a:t>
            </a:r>
            <a:r>
              <a:rPr lang="en-US" sz="1200" b="1" u="sng" dirty="0" smtClean="0">
                <a:latin typeface="Courier New"/>
                <a:cs typeface="Courier New"/>
              </a:rPr>
              <a:t>"</a:t>
            </a:r>
          </a:p>
          <a:p>
            <a:pPr indent="0">
              <a:buFont typeface="Arial"/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properties:</a:t>
            </a:r>
          </a:p>
          <a:p>
            <a:pPr indent="0">
              <a:buFont typeface="Arial"/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latin typeface="Courier New"/>
                <a:cs typeface="Courier New"/>
              </a:rPr>
              <a:t>floating_network_id</a:t>
            </a:r>
            <a:r>
              <a:rPr lang="en-US" sz="1200" b="1" dirty="0" smtClean="0">
                <a:latin typeface="Courier New"/>
                <a:cs typeface="Courier New"/>
              </a:rPr>
              <a:t>:</a:t>
            </a:r>
          </a:p>
          <a:p>
            <a:pPr indent="0">
              <a:buFont typeface="Arial"/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  </a:t>
            </a:r>
            <a:r>
              <a:rPr lang="en-US" sz="1200" b="1" dirty="0" err="1" smtClean="0">
                <a:latin typeface="Courier New"/>
                <a:cs typeface="Courier New"/>
              </a:rPr>
              <a:t>get_param</a:t>
            </a:r>
            <a:r>
              <a:rPr lang="en-US" sz="1200" b="1" dirty="0" smtClean="0">
                <a:latin typeface="Courier New"/>
                <a:cs typeface="Courier New"/>
              </a:rPr>
              <a:t>: </a:t>
            </a:r>
            <a:r>
              <a:rPr lang="en-US" sz="1200" b="1" dirty="0" err="1" smtClean="0">
                <a:latin typeface="Courier New"/>
                <a:cs typeface="Courier New"/>
              </a:rPr>
              <a:t>public_net_id</a:t>
            </a:r>
            <a:endParaRPr lang="en-US" sz="1200" b="1" dirty="0" smtClean="0">
              <a:latin typeface="Courier New"/>
              <a:cs typeface="Courier New"/>
            </a:endParaRPr>
          </a:p>
          <a:p>
            <a:pPr indent="0">
              <a:buFont typeface="Arial"/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latin typeface="Courier New"/>
                <a:cs typeface="Courier New"/>
              </a:rPr>
              <a:t>port_id</a:t>
            </a:r>
            <a:r>
              <a:rPr lang="en-US" sz="1200" b="1" dirty="0" smtClean="0">
                <a:latin typeface="Courier New"/>
                <a:cs typeface="Courier New"/>
              </a:rPr>
              <a:t>:</a:t>
            </a:r>
          </a:p>
          <a:p>
            <a:pPr indent="0">
              <a:buFont typeface="Arial"/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        </a:t>
            </a:r>
            <a:r>
              <a:rPr lang="en-US" sz="1200" b="1" dirty="0" err="1" smtClean="0">
                <a:latin typeface="Courier New"/>
                <a:cs typeface="Courier New"/>
              </a:rPr>
              <a:t>get_resource</a:t>
            </a:r>
            <a:r>
              <a:rPr lang="en-US" sz="1200" b="1" dirty="0" smtClean="0">
                <a:latin typeface="Courier New"/>
                <a:cs typeface="Courier New"/>
              </a:rPr>
              <a:t>: steak_node_eth0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6569290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03413"/>
            <a:ext cx="9143999" cy="1796749"/>
          </a:xfrm>
        </p:spPr>
        <p:txBody>
          <a:bodyPr anchor="ctr"/>
          <a:lstStyle/>
          <a:p>
            <a:pPr algn="ctr"/>
            <a:r>
              <a:rPr lang="en-US" sz="7200" dirty="0" smtClean="0">
                <a:solidFill>
                  <a:srgbClr val="3E6BB4"/>
                </a:solidFill>
              </a:rPr>
              <a:t>Thank You</a:t>
            </a:r>
            <a:endParaRPr lang="en-US" sz="7200" dirty="0">
              <a:solidFill>
                <a:srgbClr val="3E6B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5114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E6BB4"/>
                </a:solidFill>
              </a:rPr>
              <a:t>Beyond the Stack</a:t>
            </a:r>
            <a:endParaRPr lang="en-US" sz="3200" dirty="0">
              <a:solidFill>
                <a:srgbClr val="3E6BB4"/>
              </a:solidFill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205" y="1354653"/>
            <a:ext cx="8356823" cy="3168210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sz="2400" dirty="0" smtClean="0">
                <a:solidFill>
                  <a:srgbClr val="3E6BB4"/>
                </a:solidFill>
              </a:rPr>
              <a:t>Cisco is committed to helping</a:t>
            </a:r>
          </a:p>
          <a:p>
            <a:pPr algn="ctr">
              <a:spcBef>
                <a:spcPts val="3000"/>
              </a:spcBef>
            </a:pPr>
            <a:r>
              <a:rPr lang="en-US" sz="2800" b="1" dirty="0" smtClean="0">
                <a:solidFill>
                  <a:srgbClr val="3E6BB4"/>
                </a:solidFill>
              </a:rPr>
              <a:t>Build, Deploy, Scale, and Connect</a:t>
            </a:r>
          </a:p>
          <a:p>
            <a:pPr algn="r">
              <a:spcBef>
                <a:spcPts val="3000"/>
              </a:spcBef>
            </a:pPr>
            <a:r>
              <a:rPr lang="en-US" sz="2400" dirty="0" smtClean="0">
                <a:solidFill>
                  <a:srgbClr val="3E6BB4"/>
                </a:solidFill>
              </a:rPr>
              <a:t>your OpenStack clouds</a:t>
            </a:r>
            <a:endParaRPr lang="en-US" sz="2400" dirty="0">
              <a:solidFill>
                <a:srgbClr val="3E6B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531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Agenda</a:t>
            </a:r>
            <a:endParaRPr lang="en-US" dirty="0"/>
          </a:p>
        </p:txBody>
      </p:sp>
      <p:pic>
        <p:nvPicPr>
          <p:cNvPr id="4" name="Picture 3" descr="demo (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11" y="1350885"/>
            <a:ext cx="2254174" cy="358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767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Lab Configuration</a:t>
            </a:r>
            <a:br>
              <a:rPr lang="en-US" dirty="0"/>
            </a:br>
            <a:endParaRPr lang="en-US" dirty="0">
              <a:solidFill>
                <a:srgbClr val="3E6BB4"/>
              </a:solidFill>
            </a:endParaRPr>
          </a:p>
        </p:txBody>
      </p:sp>
      <p:pic>
        <p:nvPicPr>
          <p:cNvPr id="4" name="Picture 3" descr="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56" y="1192882"/>
            <a:ext cx="6913404" cy="36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458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WRT1900AC NAT setup</a:t>
            </a:r>
          </a:p>
        </p:txBody>
      </p:sp>
      <p:pic>
        <p:nvPicPr>
          <p:cNvPr id="4" name="Picture 3" descr="Screen Shot 2015-09-08 at 9.53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65" y="1153765"/>
            <a:ext cx="4461561" cy="36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70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smtClean="0"/>
              <a:t>Team-diversity tagged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Kolla</a:t>
            </a:r>
            <a:r>
              <a:rPr lang="en-US" dirty="0" smtClean="0"/>
              <a:t> Community</a:t>
            </a:r>
            <a:endParaRPr lang="en-US" dirty="0"/>
          </a:p>
        </p:txBody>
      </p:sp>
      <p:pic>
        <p:nvPicPr>
          <p:cNvPr id="4" name="Picture 3" descr="Screen Shot 2015-10-29 at 1.11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3" y="1756982"/>
            <a:ext cx="3499686" cy="2765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1189025" y="4530382"/>
            <a:ext cx="2057465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9863" indent="-169863"/>
            <a:r>
              <a:rPr lang="en-US" sz="2000" b="0" dirty="0" smtClean="0">
                <a:solidFill>
                  <a:schemeClr val="tx2"/>
                </a:solidFill>
              </a:rPr>
              <a:t>Liberty Reviews</a:t>
            </a:r>
            <a:endParaRPr lang="en-US" sz="2000" b="0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533993" y="4530382"/>
            <a:ext cx="2037354" cy="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24" tIns="45712" rIns="91424" bIns="45712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9863" indent="-169863"/>
            <a:r>
              <a:rPr lang="en-US" sz="2000" b="0" dirty="0" smtClean="0">
                <a:solidFill>
                  <a:schemeClr val="tx2"/>
                </a:solidFill>
              </a:rPr>
              <a:t>Liberty Commits</a:t>
            </a:r>
            <a:endParaRPr lang="en-US" sz="2000" b="0" dirty="0" smtClean="0">
              <a:solidFill>
                <a:schemeClr val="tx2"/>
              </a:solidFill>
            </a:endParaRPr>
          </a:p>
        </p:txBody>
      </p:sp>
      <p:pic>
        <p:nvPicPr>
          <p:cNvPr id="7" name="Picture 6" descr="Screen Shot 2015-10-29 at 1.15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68" y="1801878"/>
            <a:ext cx="3411147" cy="272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624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206" y="1354653"/>
            <a:ext cx="3073773" cy="3576082"/>
          </a:xfrm>
        </p:spPr>
        <p:txBody>
          <a:bodyPr/>
          <a:lstStyle/>
          <a:p>
            <a:r>
              <a:rPr lang="en-US" sz="1400" dirty="0"/>
              <a:t>N-Way active high </a:t>
            </a:r>
            <a:r>
              <a:rPr lang="en-US" sz="1400" dirty="0" smtClean="0"/>
              <a:t>availability</a:t>
            </a:r>
          </a:p>
          <a:p>
            <a:r>
              <a:rPr lang="en-US" sz="1400" dirty="0" smtClean="0"/>
              <a:t>Full </a:t>
            </a:r>
            <a:r>
              <a:rPr lang="en-US" sz="1400" dirty="0"/>
              <a:t>immutable infrastructure</a:t>
            </a:r>
          </a:p>
          <a:p>
            <a:r>
              <a:rPr lang="en-US" sz="1400" dirty="0" err="1"/>
              <a:t>Ceph</a:t>
            </a:r>
            <a:r>
              <a:rPr lang="en-US" sz="1400" dirty="0"/>
              <a:t> backed storage</a:t>
            </a:r>
          </a:p>
          <a:p>
            <a:r>
              <a:rPr lang="en-US" sz="1400" dirty="0" err="1"/>
              <a:t>Distro</a:t>
            </a:r>
            <a:r>
              <a:rPr lang="en-US" sz="1400" dirty="0"/>
              <a:t> choice of </a:t>
            </a:r>
            <a:r>
              <a:rPr lang="en-US" sz="1400" dirty="0" err="1"/>
              <a:t>CentOS</a:t>
            </a:r>
            <a:r>
              <a:rPr lang="en-US" sz="1400" dirty="0"/>
              <a:t>, Oracle Linux, RHEL, Ubuntu</a:t>
            </a:r>
          </a:p>
          <a:p>
            <a:r>
              <a:rPr lang="en-US" sz="1400" dirty="0"/>
              <a:t>Build from packages or build from source</a:t>
            </a:r>
          </a:p>
          <a:p>
            <a:r>
              <a:rPr lang="en-US" sz="1400" dirty="0"/>
              <a:t>Intent is to deploy the big tent at 100 node scale</a:t>
            </a:r>
          </a:p>
          <a:p>
            <a:r>
              <a:rPr lang="en-US" sz="1400" dirty="0"/>
              <a:t>Small runtime dependency footprint of </a:t>
            </a:r>
            <a:r>
              <a:rPr lang="en-US" sz="1400" dirty="0" err="1"/>
              <a:t>docker-py</a:t>
            </a:r>
            <a:r>
              <a:rPr lang="en-US" sz="1400" dirty="0"/>
              <a:t> and </a:t>
            </a:r>
            <a:r>
              <a:rPr lang="en-US" sz="1400" dirty="0" err="1"/>
              <a:t>docker</a:t>
            </a:r>
            <a:r>
              <a:rPr lang="en-US" sz="1400" dirty="0"/>
              <a:t>-engine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err="1"/>
              <a:t>Kolla</a:t>
            </a:r>
            <a:r>
              <a:rPr lang="en-US" dirty="0"/>
              <a:t>?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766748" y="1354653"/>
            <a:ext cx="3073773" cy="357608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-128016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20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29184" indent="-128016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18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75488" indent="-82296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16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640080" indent="-82296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14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804672" indent="-73152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Arial"/>
              <a:buChar char="•"/>
              <a:defRPr lang="en-US" sz="1200" b="0" i="0" kern="1200">
                <a:solidFill>
                  <a:schemeClr val="tx2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Currently deploy </a:t>
            </a:r>
            <a:r>
              <a:rPr lang="en-US" sz="1400" dirty="0" err="1"/>
              <a:t>ceph</a:t>
            </a:r>
            <a:r>
              <a:rPr lang="en-US" sz="1400" dirty="0"/>
              <a:t>, </a:t>
            </a:r>
            <a:r>
              <a:rPr lang="en-US" sz="1400" dirty="0" err="1"/>
              <a:t>mariadb</a:t>
            </a:r>
            <a:r>
              <a:rPr lang="en-US" sz="1400" dirty="0"/>
              <a:t>, </a:t>
            </a:r>
            <a:r>
              <a:rPr lang="en-US" sz="1400" dirty="0" err="1" smtClean="0"/>
              <a:t>rabbitmq</a:t>
            </a:r>
            <a:r>
              <a:rPr lang="en-US" sz="1400" dirty="0" smtClean="0"/>
              <a:t>, </a:t>
            </a:r>
            <a:r>
              <a:rPr lang="en-US" sz="1400" dirty="0" err="1"/>
              <a:t>memcached</a:t>
            </a:r>
            <a:r>
              <a:rPr lang="en-US" sz="1400" dirty="0"/>
              <a:t>, glance, keystone, nova, neutron (</a:t>
            </a:r>
            <a:r>
              <a:rPr lang="en-US" sz="1400" dirty="0" err="1"/>
              <a:t>ovs</a:t>
            </a:r>
            <a:r>
              <a:rPr lang="en-US" sz="1400" dirty="0"/>
              <a:t> &amp; </a:t>
            </a:r>
            <a:r>
              <a:rPr lang="en-US" sz="1400" dirty="0" err="1"/>
              <a:t>linuxbridge</a:t>
            </a:r>
            <a:r>
              <a:rPr lang="en-US" sz="1400" dirty="0"/>
              <a:t>), </a:t>
            </a:r>
            <a:r>
              <a:rPr lang="en-US" sz="1400" dirty="0" err="1"/>
              <a:t>murano</a:t>
            </a:r>
            <a:r>
              <a:rPr lang="en-US" sz="1400" dirty="0"/>
              <a:t>, heat, cinder, </a:t>
            </a:r>
            <a:r>
              <a:rPr lang="en-US" sz="1400" dirty="0" smtClean="0"/>
              <a:t>swift, ironic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</a:t>
            </a:r>
            <a:r>
              <a:rPr lang="en-US" sz="1400" dirty="0"/>
              <a:t>containers for atomic upgrades</a:t>
            </a:r>
          </a:p>
          <a:p>
            <a:r>
              <a:rPr lang="en-US" sz="1400" dirty="0" smtClean="0"/>
              <a:t>Deploy </a:t>
            </a:r>
            <a:r>
              <a:rPr lang="en-US" sz="1400" dirty="0"/>
              <a:t>reconfigures and updates</a:t>
            </a:r>
          </a:p>
          <a:p>
            <a:r>
              <a:rPr lang="en-US" sz="1400" dirty="0"/>
              <a:t>Minimal operational dependencies</a:t>
            </a:r>
          </a:p>
          <a:p>
            <a:r>
              <a:rPr lang="en-US" sz="1400" dirty="0"/>
              <a:t>Full customization </a:t>
            </a:r>
            <a:r>
              <a:rPr lang="en-US" sz="1400" dirty="0" smtClean="0"/>
              <a:t>of the </a:t>
            </a:r>
            <a:r>
              <a:rPr lang="en-US" sz="1400" dirty="0" err="1" smtClean="0"/>
              <a:t>OpenStack</a:t>
            </a:r>
            <a:r>
              <a:rPr lang="en-US" sz="1400" dirty="0" smtClean="0"/>
              <a:t> available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05270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Designed by Community</a:t>
            </a:r>
          </a:p>
          <a:p>
            <a:r>
              <a:rPr lang="en-US" dirty="0"/>
              <a:t>Designed for scale</a:t>
            </a:r>
          </a:p>
          <a:p>
            <a:r>
              <a:rPr lang="en-US" dirty="0"/>
              <a:t>Designed for choice</a:t>
            </a:r>
          </a:p>
          <a:p>
            <a:r>
              <a:rPr lang="en-US" dirty="0"/>
              <a:t>Executed exception </a:t>
            </a:r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Kolla</a:t>
            </a:r>
            <a:r>
              <a:rPr lang="en-US" dirty="0" smtClean="0"/>
              <a:t>: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3655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200" dirty="0" smtClean="0"/>
              <a:t>FROM </a:t>
            </a:r>
            <a:r>
              <a:rPr lang="en-US" sz="1200" dirty="0"/>
              <a:t>{{ namespace }}/{{ </a:t>
            </a:r>
            <a:r>
              <a:rPr lang="en-US" sz="1200" dirty="0" err="1"/>
              <a:t>image_prefix</a:t>
            </a:r>
            <a:r>
              <a:rPr lang="en-US" sz="1200" dirty="0"/>
              <a:t> }}heat-base:{{ tag }}</a:t>
            </a:r>
          </a:p>
          <a:p>
            <a:pPr indent="0">
              <a:buNone/>
            </a:pPr>
            <a:r>
              <a:rPr lang="en-US" sz="1200" dirty="0"/>
              <a:t>MAINTAINER </a:t>
            </a:r>
            <a:r>
              <a:rPr lang="en-US" sz="1200" dirty="0" err="1"/>
              <a:t>Kolla</a:t>
            </a:r>
            <a:r>
              <a:rPr lang="en-US" sz="1200" dirty="0"/>
              <a:t> Project (https://</a:t>
            </a:r>
            <a:r>
              <a:rPr lang="en-US" sz="1200" dirty="0" err="1"/>
              <a:t>launchpad.net</a:t>
            </a:r>
            <a:r>
              <a:rPr lang="en-US" sz="1200" dirty="0"/>
              <a:t>/</a:t>
            </a:r>
            <a:r>
              <a:rPr lang="en-US" sz="1200" dirty="0" err="1"/>
              <a:t>kolla</a:t>
            </a:r>
            <a:r>
              <a:rPr lang="en-US" sz="1200" dirty="0" smtClean="0"/>
              <a:t>)</a:t>
            </a:r>
            <a:endParaRPr lang="en-US" sz="1200" dirty="0"/>
          </a:p>
          <a:p>
            <a:pPr indent="0">
              <a:buNone/>
            </a:pPr>
            <a:r>
              <a:rPr lang="en-US" sz="1200" dirty="0"/>
              <a:t>{% if </a:t>
            </a:r>
            <a:r>
              <a:rPr lang="en-US" sz="1200" dirty="0" err="1"/>
              <a:t>install_type</a:t>
            </a:r>
            <a:r>
              <a:rPr lang="en-US" sz="1200" dirty="0"/>
              <a:t> == 'binary' %}</a:t>
            </a:r>
          </a:p>
          <a:p>
            <a:pPr indent="0">
              <a:buNone/>
            </a:pPr>
            <a:r>
              <a:rPr lang="en-US" sz="1200" dirty="0"/>
              <a:t>    {% if </a:t>
            </a:r>
            <a:r>
              <a:rPr lang="en-US" sz="1200" dirty="0" err="1"/>
              <a:t>base_distro</a:t>
            </a:r>
            <a:r>
              <a:rPr lang="en-US" sz="1200" dirty="0"/>
              <a:t> in ['centos', 'fedora', '</a:t>
            </a:r>
            <a:r>
              <a:rPr lang="en-US" sz="1200" dirty="0" err="1"/>
              <a:t>oraclelinux</a:t>
            </a:r>
            <a:r>
              <a:rPr lang="en-US" sz="1200" dirty="0"/>
              <a:t>', '</a:t>
            </a:r>
            <a:r>
              <a:rPr lang="en-US" sz="1200" dirty="0" err="1"/>
              <a:t>rhel</a:t>
            </a:r>
            <a:r>
              <a:rPr lang="en-US" sz="1200" dirty="0"/>
              <a:t>'] %</a:t>
            </a:r>
            <a:r>
              <a:rPr lang="en-US" sz="1200" dirty="0" smtClean="0"/>
              <a:t>}</a:t>
            </a:r>
            <a:endParaRPr lang="en-US" sz="1200" dirty="0"/>
          </a:p>
          <a:p>
            <a:pPr indent="0">
              <a:buNone/>
            </a:pPr>
            <a:r>
              <a:rPr lang="en-US" sz="1200" dirty="0"/>
              <a:t>RUN yum -y install </a:t>
            </a:r>
            <a:r>
              <a:rPr lang="en-US" sz="1200" dirty="0" err="1"/>
              <a:t>openstack</a:t>
            </a:r>
            <a:r>
              <a:rPr lang="en-US" sz="1200" dirty="0"/>
              <a:t>-heat-</a:t>
            </a:r>
            <a:r>
              <a:rPr lang="en-US" sz="1200" dirty="0" err="1"/>
              <a:t>api</a:t>
            </a:r>
            <a:r>
              <a:rPr lang="en-US" sz="1200" dirty="0"/>
              <a:t> \</a:t>
            </a:r>
          </a:p>
          <a:p>
            <a:pPr indent="0">
              <a:buNone/>
            </a:pPr>
            <a:r>
              <a:rPr lang="en-US" sz="1200" dirty="0"/>
              <a:t>    &amp;&amp; yum clean </a:t>
            </a:r>
            <a:r>
              <a:rPr lang="en-US" sz="1200" dirty="0" smtClean="0"/>
              <a:t>all</a:t>
            </a:r>
            <a:endParaRPr lang="en-US" sz="1200" dirty="0"/>
          </a:p>
          <a:p>
            <a:pPr indent="0">
              <a:buNone/>
            </a:pPr>
            <a:r>
              <a:rPr lang="en-US" sz="1200" dirty="0"/>
              <a:t>    {% </a:t>
            </a:r>
            <a:r>
              <a:rPr lang="en-US" sz="1200" dirty="0" err="1"/>
              <a:t>endif</a:t>
            </a:r>
            <a:r>
              <a:rPr lang="en-US" sz="1200" dirty="0"/>
              <a:t> %}</a:t>
            </a:r>
          </a:p>
          <a:p>
            <a:pPr indent="0">
              <a:buNone/>
            </a:pPr>
            <a:r>
              <a:rPr lang="fr-FR" sz="1200" dirty="0"/>
              <a:t>{% </a:t>
            </a:r>
            <a:r>
              <a:rPr lang="fr-FR" sz="1200" dirty="0" err="1"/>
              <a:t>endif</a:t>
            </a:r>
            <a:r>
              <a:rPr lang="fr-FR" sz="1200" dirty="0"/>
              <a:t> %</a:t>
            </a:r>
            <a:r>
              <a:rPr lang="fr-FR" sz="1200" dirty="0" smtClean="0"/>
              <a:t>}</a:t>
            </a:r>
            <a:endParaRPr lang="fr-FR" sz="1200" dirty="0"/>
          </a:p>
          <a:p>
            <a:pPr indent="0">
              <a:buNone/>
            </a:pPr>
            <a:r>
              <a:rPr lang="fr-FR" sz="1200" dirty="0"/>
              <a:t>COPY </a:t>
            </a:r>
            <a:r>
              <a:rPr lang="fr-FR" sz="1200" dirty="0" err="1"/>
              <a:t>extend_start.sh</a:t>
            </a:r>
            <a:r>
              <a:rPr lang="fr-FR" sz="1200" dirty="0"/>
              <a:t> /</a:t>
            </a:r>
            <a:r>
              <a:rPr lang="fr-FR" sz="1200" dirty="0" err="1"/>
              <a:t>usr</a:t>
            </a:r>
            <a:r>
              <a:rPr lang="fr-FR" sz="1200" dirty="0"/>
              <a:t>/local/bin/</a:t>
            </a:r>
            <a:r>
              <a:rPr lang="fr-FR" sz="1200" dirty="0" err="1"/>
              <a:t>kolla_extend_start</a:t>
            </a:r>
            <a:endParaRPr lang="fr-FR" sz="1200" dirty="0"/>
          </a:p>
          <a:p>
            <a:pPr indent="0">
              <a:buNone/>
            </a:pPr>
            <a:r>
              <a:rPr lang="fr-FR" sz="1200" dirty="0" smtClean="0"/>
              <a:t>RUN chmod 755 /</a:t>
            </a:r>
            <a:r>
              <a:rPr lang="fr-FR" sz="1200" dirty="0" err="1" smtClean="0"/>
              <a:t>usr</a:t>
            </a:r>
            <a:r>
              <a:rPr lang="fr-FR" sz="1200" dirty="0" smtClean="0"/>
              <a:t>/local/bin/</a:t>
            </a:r>
            <a:r>
              <a:rPr lang="fr-FR" sz="1200" dirty="0" err="1" smtClean="0"/>
              <a:t>kolla_extend_start</a:t>
            </a:r>
            <a:endParaRPr lang="fr-FR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Kolla</a:t>
            </a:r>
            <a:r>
              <a:rPr lang="en-US" dirty="0" smtClean="0"/>
              <a:t>: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983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PENSTACK_PPT_TEMPLATE_16x9_V4">
  <a:themeElements>
    <a:clrScheme name="Custom 7">
      <a:dk1>
        <a:srgbClr val="0033A0"/>
      </a:dk1>
      <a:lt1>
        <a:srgbClr val="FFFFFF"/>
      </a:lt1>
      <a:dk2>
        <a:srgbClr val="858688"/>
      </a:dk2>
      <a:lt2>
        <a:srgbClr val="FFFFFF"/>
      </a:lt2>
      <a:accent1>
        <a:srgbClr val="0033A0"/>
      </a:accent1>
      <a:accent2>
        <a:srgbClr val="58595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3A0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val="1"/>
          </a:ext>
        </a:extLst>
      </a:spPr>
      <a:bodyPr vert="horz" wrap="square" lIns="91424" tIns="45712" rIns="91424" bIns="45712" numCol="1" anchor="ctr" anchorCtr="0" compatLnSpc="1">
        <a:prstTxWarp prst="textNoShape">
          <a:avLst/>
        </a:prstTxWarp>
      </a:bodyPr>
      <a:lstStyle>
        <a:defPPr marL="169863" indent="-169863">
          <a:defRPr sz="2800" b="0" i="1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OPENSTACK_PPT_TEMPLATE_16x9_V4.potx</Template>
  <TotalTime>9184</TotalTime>
  <Words>758</Words>
  <Application>Microsoft Macintosh PowerPoint</Application>
  <PresentationFormat>On-screen Show (16:9)</PresentationFormat>
  <Paragraphs>124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OPENSTACK_PPT_TEMPLATE_16x9_V4</vt:lpstr>
      <vt:lpstr>Kolla</vt:lpstr>
      <vt:lpstr>Beyond the Stack</vt:lpstr>
      <vt:lpstr>Demo Agenda</vt:lpstr>
      <vt:lpstr>Home Lab Configuration </vt:lpstr>
      <vt:lpstr>WRT1900AC NAT setup</vt:lpstr>
      <vt:lpstr>Kolla Community</vt:lpstr>
      <vt:lpstr>What is Kolla?</vt:lpstr>
      <vt:lpstr>What is Kolla: Principles</vt:lpstr>
      <vt:lpstr>What is Kolla: Technology</vt:lpstr>
      <vt:lpstr>What is Kolla: Technology</vt:lpstr>
      <vt:lpstr>What is Kolla: Validation</vt:lpstr>
      <vt:lpstr>Demo Agenda</vt:lpstr>
      <vt:lpstr>The contents of openrc</vt:lpstr>
      <vt:lpstr>The contents of launch</vt:lpstr>
      <vt:lpstr>The resources of steak-rg.yaml</vt:lpstr>
      <vt:lpstr>The resources of steak.yaml</vt:lpstr>
      <vt:lpstr>Thank You</vt:lpstr>
    </vt:vector>
  </TitlesOfParts>
  <Company>NDS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Gohil</dc:creator>
  <cp:lastModifiedBy>Steven Dake</cp:lastModifiedBy>
  <cp:revision>323</cp:revision>
  <dcterms:created xsi:type="dcterms:W3CDTF">2014-07-09T19:55:36Z</dcterms:created>
  <dcterms:modified xsi:type="dcterms:W3CDTF">2015-10-29T05:59:54Z</dcterms:modified>
</cp:coreProperties>
</file>