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8" r:id="rId6"/>
    <p:sldId id="276" r:id="rId7"/>
    <p:sldId id="277" r:id="rId8"/>
    <p:sldId id="278" r:id="rId9"/>
    <p:sldId id="260" r:id="rId10"/>
    <p:sldId id="279" r:id="rId11"/>
    <p:sldId id="282" r:id="rId12"/>
    <p:sldId id="281" r:id="rId13"/>
    <p:sldId id="283" r:id="rId14"/>
    <p:sldId id="28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8"/>
  </p:normalViewPr>
  <p:slideViewPr>
    <p:cSldViewPr snapToGrid="0">
      <p:cViewPr>
        <p:scale>
          <a:sx n="75" d="100"/>
          <a:sy n="75" d="100"/>
        </p:scale>
        <p:origin x="540" y="6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466708084326385E-2"/>
          <c:y val="3.3122356669507365E-2"/>
          <c:w val="0.89334583772483345"/>
          <c:h val="0.80191632860489992"/>
        </c:manualLayout>
      </c:layout>
      <c:barChart>
        <c:barDir val="col"/>
        <c:grouping val="clustered"/>
        <c:varyColors val="0"/>
        <c:ser>
          <c:idx val="0"/>
          <c:order val="0"/>
          <c:tx>
            <c:strRef>
              <c:f>Sheet1!$B$1</c:f>
              <c:strCache>
                <c:ptCount val="1"/>
                <c:pt idx="0">
                  <c:v>Original Highlights</c:v>
                </c:pt>
              </c:strCache>
            </c:strRef>
          </c:tx>
          <c:spPr>
            <a:solidFill>
              <a:schemeClr val="accent6"/>
            </a:solidFill>
            <a:ln>
              <a:noFill/>
            </a:ln>
            <a:effectLst/>
          </c:spPr>
          <c:invertIfNegative val="0"/>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2</c:v>
                </c:pt>
                <c:pt idx="1">
                  <c:v>3</c:v>
                </c:pt>
                <c:pt idx="2">
                  <c:v>3</c:v>
                </c:pt>
                <c:pt idx="3">
                  <c:v>2</c:v>
                </c:pt>
                <c:pt idx="4">
                  <c:v>2</c:v>
                </c:pt>
                <c:pt idx="5">
                  <c:v>3</c:v>
                </c:pt>
              </c:numCache>
            </c:numRef>
          </c:val>
          <c:extLst>
            <c:ext xmlns:c16="http://schemas.microsoft.com/office/drawing/2014/chart" uri="{C3380CC4-5D6E-409C-BE32-E72D297353CC}">
              <c16:uniqueId val="{00000000-CD82-411A-9666-DDF8DE40DF3E}"/>
            </c:ext>
          </c:extLst>
        </c:ser>
        <c:ser>
          <c:idx val="1"/>
          <c:order val="1"/>
          <c:tx>
            <c:strRef>
              <c:f>Sheet1!$C$1</c:f>
              <c:strCache>
                <c:ptCount val="1"/>
                <c:pt idx="0">
                  <c:v>Scoreboard Detection Highlights</c:v>
                </c:pt>
              </c:strCache>
            </c:strRef>
          </c:tx>
          <c:spPr>
            <a:solidFill>
              <a:schemeClr val="accent5"/>
            </a:solidFill>
            <a:ln>
              <a:noFill/>
            </a:ln>
            <a:effectLst/>
          </c:spPr>
          <c:invertIfNegative val="0"/>
          <c:cat>
            <c:numRef>
              <c:f>Sheet1!$A$2:$A$7</c:f>
              <c:numCache>
                <c:formatCode>General</c:formatCode>
                <c:ptCount val="6"/>
                <c:pt idx="0">
                  <c:v>1</c:v>
                </c:pt>
                <c:pt idx="1">
                  <c:v>2</c:v>
                </c:pt>
                <c:pt idx="2">
                  <c:v>3</c:v>
                </c:pt>
                <c:pt idx="3">
                  <c:v>4</c:v>
                </c:pt>
                <c:pt idx="4">
                  <c:v>5</c:v>
                </c:pt>
                <c:pt idx="5">
                  <c:v>6</c:v>
                </c:pt>
              </c:numCache>
            </c:numRef>
          </c:cat>
          <c:val>
            <c:numRef>
              <c:f>Sheet1!$C$2:$C$7</c:f>
              <c:numCache>
                <c:formatCode>General</c:formatCode>
                <c:ptCount val="6"/>
                <c:pt idx="0">
                  <c:v>1</c:v>
                </c:pt>
                <c:pt idx="1">
                  <c:v>3</c:v>
                </c:pt>
                <c:pt idx="2">
                  <c:v>3</c:v>
                </c:pt>
                <c:pt idx="3">
                  <c:v>2</c:v>
                </c:pt>
                <c:pt idx="4">
                  <c:v>1</c:v>
                </c:pt>
                <c:pt idx="5">
                  <c:v>3</c:v>
                </c:pt>
              </c:numCache>
            </c:numRef>
          </c:val>
          <c:extLst>
            <c:ext xmlns:c16="http://schemas.microsoft.com/office/drawing/2014/chart" uri="{C3380CC4-5D6E-409C-BE32-E72D297353CC}">
              <c16:uniqueId val="{00000001-CD82-411A-9666-DDF8DE40DF3E}"/>
            </c:ext>
          </c:extLst>
        </c:ser>
        <c:ser>
          <c:idx val="2"/>
          <c:order val="2"/>
          <c:tx>
            <c:strRef>
              <c:f>Sheet1!$D$1</c:f>
              <c:strCache>
                <c:ptCount val="1"/>
                <c:pt idx="0">
                  <c:v>Audience reaction Highlights</c:v>
                </c:pt>
              </c:strCache>
            </c:strRef>
          </c:tx>
          <c:spPr>
            <a:solidFill>
              <a:schemeClr val="accent4"/>
            </a:solidFill>
            <a:ln>
              <a:noFill/>
            </a:ln>
            <a:effectLst/>
          </c:spPr>
          <c:invertIfNegative val="0"/>
          <c:cat>
            <c:numRef>
              <c:f>Sheet1!$A$2:$A$7</c:f>
              <c:numCache>
                <c:formatCode>General</c:formatCode>
                <c:ptCount val="6"/>
                <c:pt idx="0">
                  <c:v>1</c:v>
                </c:pt>
                <c:pt idx="1">
                  <c:v>2</c:v>
                </c:pt>
                <c:pt idx="2">
                  <c:v>3</c:v>
                </c:pt>
                <c:pt idx="3">
                  <c:v>4</c:v>
                </c:pt>
                <c:pt idx="4">
                  <c:v>5</c:v>
                </c:pt>
                <c:pt idx="5">
                  <c:v>6</c:v>
                </c:pt>
              </c:numCache>
            </c:numRef>
          </c:cat>
          <c:val>
            <c:numRef>
              <c:f>Sheet1!$D$2:$D$7</c:f>
              <c:numCache>
                <c:formatCode>General</c:formatCode>
                <c:ptCount val="6"/>
                <c:pt idx="0">
                  <c:v>1</c:v>
                </c:pt>
                <c:pt idx="1">
                  <c:v>4</c:v>
                </c:pt>
                <c:pt idx="2">
                  <c:v>4</c:v>
                </c:pt>
                <c:pt idx="3">
                  <c:v>2</c:v>
                </c:pt>
                <c:pt idx="4">
                  <c:v>2</c:v>
                </c:pt>
                <c:pt idx="5">
                  <c:v>4</c:v>
                </c:pt>
              </c:numCache>
            </c:numRef>
          </c:val>
          <c:extLst>
            <c:ext xmlns:c16="http://schemas.microsoft.com/office/drawing/2014/chart" uri="{C3380CC4-5D6E-409C-BE32-E72D297353CC}">
              <c16:uniqueId val="{00000002-CD82-411A-9666-DDF8DE40DF3E}"/>
            </c:ext>
          </c:extLst>
        </c:ser>
        <c:dLbls>
          <c:showLegendKey val="0"/>
          <c:showVal val="0"/>
          <c:showCatName val="0"/>
          <c:showSerName val="0"/>
          <c:showPercent val="0"/>
          <c:showBubbleSize val="0"/>
        </c:dLbls>
        <c:gapWidth val="150"/>
        <c:axId val="85559599"/>
        <c:axId val="377759727"/>
      </c:barChart>
      <c:catAx>
        <c:axId val="85559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7759727"/>
        <c:crosses val="autoZero"/>
        <c:auto val="1"/>
        <c:lblAlgn val="ctr"/>
        <c:lblOffset val="100"/>
        <c:noMultiLvlLbl val="0"/>
      </c:catAx>
      <c:valAx>
        <c:axId val="3777597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a:t>
                </a:r>
                <a:r>
                  <a:rPr lang="en-US" baseline="0" dirty="0"/>
                  <a:t> of Highlights</a:t>
                </a:r>
                <a:endParaRPr lang="en-US" dirty="0"/>
              </a:p>
            </c:rich>
          </c:tx>
          <c:layout>
            <c:manualLayout>
              <c:xMode val="edge"/>
              <c:yMode val="edge"/>
              <c:x val="0"/>
              <c:y val="0.27672635356224951"/>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5595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8T01:09:36.129"/>
    </inkml:context>
    <inkml:brush xml:id="br0">
      <inkml:brushProperty name="width" value="0.05" units="cm"/>
      <inkml:brushProperty name="height" value="0.05" units="cm"/>
      <inkml:brushProperty name="ignorePressure" value="1"/>
    </inkml:brush>
  </inkml:definitions>
  <inkml:trace contextRef="#ctx0" brushRef="#br0">1 1,'0'1009,"0"-977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16:53:23.202"/>
    </inkml:context>
    <inkml:brush xml:id="br0">
      <inkml:brushProperty name="width" value="0.1" units="cm"/>
      <inkml:brushProperty name="height" value="0.1" units="cm"/>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8T17:22:50.490"/>
    </inkml:context>
    <inkml:brush xml:id="br0">
      <inkml:brushProperty name="width" value="0.05" units="cm"/>
      <inkml:brushProperty name="height" value="0.05" units="cm"/>
      <inkml:brushProperty name="ignorePressure" value="1"/>
    </inkml:brush>
  </inkml:definitions>
  <inkml:trace contextRef="#ctx0" brushRef="#br0">1 0,'0'1748,"0"-1721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8T17:24:57.898"/>
    </inkml:context>
    <inkml:brush xml:id="br0">
      <inkml:brushProperty name="width" value="0.05" units="cm"/>
      <inkml:brushProperty name="height" value="0.05" units="cm"/>
      <inkml:brushProperty name="ignorePressure" value="1"/>
    </inkml:brush>
  </inkml:definitions>
  <inkml:trace contextRef="#ctx0" brushRef="#br0">1 0,'0'1760,"0"-1745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8T17:30:11.503"/>
    </inkml:context>
    <inkml:brush xml:id="br0">
      <inkml:brushProperty name="width" value="0.1" units="cm"/>
      <inkml:brushProperty name="height" value="0.1" units="cm"/>
      <inkml:brushProperty name="ignorePressure" value="1"/>
    </inkml:brush>
  </inkml:definitions>
  <inkml:trace contextRef="#ctx0" brushRef="#br0">0 1,'0'3057,"0"-3035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8T17:38:26.764"/>
    </inkml:context>
    <inkml:brush xml:id="br0">
      <inkml:brushProperty name="width" value="0.1" units="cm"/>
      <inkml:brushProperty name="height" value="0.1" units="cm"/>
      <inkml:brushProperty name="ignorePressure" value="1"/>
    </inkml:brush>
  </inkml:definitions>
  <inkml:trace contextRef="#ctx0" brushRef="#br0">1 0,'0'1591,"0"-1571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16:44:23.414"/>
    </inkml:context>
    <inkml:brush xml:id="br0">
      <inkml:brushProperty name="width" value="0.1" units="cm"/>
      <inkml:brushProperty name="height" value="0.1" units="cm"/>
      <inkml:brushProperty name="ignorePressure" value="1"/>
    </inkml:brush>
  </inkml:definitions>
  <inkml:trace contextRef="#ctx0" brushRef="#br0">1 0,'0'1967,"0"-1941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16:53:05.295"/>
    </inkml:context>
    <inkml:brush xml:id="br0">
      <inkml:brushProperty name="width" value="0.1" units="cm"/>
      <inkml:brushProperty name="height" value="0.1" units="cm"/>
      <inkml:brushProperty name="ignorePressure" value="1"/>
    </inkml:brush>
  </inkml:definitions>
  <inkml:trace contextRef="#ctx0" brushRef="#br0">1 1,'0'2209,"0"-2172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16:53:13.838"/>
    </inkml:context>
    <inkml:brush xml:id="br0">
      <inkml:brushProperty name="width" value="0.1" units="cm"/>
      <inkml:brushProperty name="height" value="0.1" units="cm"/>
      <inkml:brushProperty name="ignorePressure" value="1"/>
    </inkml:brush>
  </inkml:definitions>
  <inkml:trace contextRef="#ctx0" brushRef="#br0">1 1,'0'2024,"0"-1985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16:53:22.346"/>
    </inkml:context>
    <inkml:brush xml:id="br0">
      <inkml:brushProperty name="width" value="0.1" units="cm"/>
      <inkml:brushProperty name="height" value="0.1" units="cm"/>
      <inkml:brushProperty name="ignorePressure" value="1"/>
    </inkml:brush>
  </inkml:definitions>
  <inkml:trace contextRef="#ctx0" brushRef="#br0">0 1,'0'2083,"0"-2052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4/30/2023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4/30/2023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4/30/2023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4/30/2023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4/30/2023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universe.roboflow.com/rani-kapur-chsfs/boundarydetect" TargetMode="External"/><Relationship Id="rId2" Type="http://schemas.openxmlformats.org/officeDocument/2006/relationships/hyperlink" Target="https://universe.roboflow.com/sidharth-deepesh-fibp3/crickettrack"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7.xml"/><Relationship Id="rId1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customXml" Target="../ink/ink4.xml"/><Relationship Id="rId12" Type="http://schemas.openxmlformats.org/officeDocument/2006/relationships/image" Target="../media/image7.png"/><Relationship Id="rId17" Type="http://schemas.openxmlformats.org/officeDocument/2006/relationships/customXml" Target="../ink/ink9.xml"/><Relationship Id="rId2" Type="http://schemas.openxmlformats.org/officeDocument/2006/relationships/customXml" Target="../ink/ink1.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4.png"/><Relationship Id="rId15" Type="http://schemas.openxmlformats.org/officeDocument/2006/relationships/customXml" Target="../ink/ink8.xml"/><Relationship Id="rId10" Type="http://schemas.openxmlformats.org/officeDocument/2006/relationships/image" Target="../media/image6.png"/><Relationship Id="rId19" Type="http://schemas.openxmlformats.org/officeDocument/2006/relationships/customXml" Target="../ink/ink10.xml"/><Relationship Id="rId4" Type="http://schemas.openxmlformats.org/officeDocument/2006/relationships/customXml" Target="../ink/ink2.xml"/><Relationship Id="rId9" Type="http://schemas.openxmlformats.org/officeDocument/2006/relationships/customXml" Target="../ink/ink5.xml"/><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hyperlink" Target="https://colab.research.google.com/drive/1yMGH_ag8q7JBmXYu-HUeVJAOKVafFcg3?usp=shari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colab.research.google.com/drive/1DOCqL3t08d3Po07lVY6ZGvhgIW5ytkOq?usp=shari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8128907" cy="2387600"/>
          </a:xfrm>
        </p:spPr>
        <p:txBody>
          <a:bodyPr/>
          <a:lstStyle/>
          <a:p>
            <a:r>
              <a:rPr lang="en-US" sz="4800" dirty="0"/>
              <a:t>Automatic Highlight Generation For Cricket Video</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107293" y="4644651"/>
            <a:ext cx="9500507" cy="1090986"/>
          </a:xfrm>
        </p:spPr>
        <p:txBody>
          <a:bodyPr/>
          <a:lstStyle/>
          <a:p>
            <a:r>
              <a:rPr lang="en-US" dirty="0"/>
              <a:t>J. Siva Naga Durga (01232299)</a:t>
            </a:r>
          </a:p>
          <a:p>
            <a:r>
              <a:rPr lang="en-US" dirty="0"/>
              <a:t>D. </a:t>
            </a:r>
            <a:r>
              <a:rPr lang="en-US" dirty="0" err="1"/>
              <a:t>Sasidhar</a:t>
            </a:r>
            <a:r>
              <a:rPr lang="en-US" dirty="0"/>
              <a:t> Reddy (01232235)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40659"/>
            <a:ext cx="10643507" cy="1509996"/>
          </a:xfrm>
        </p:spPr>
        <p:txBody>
          <a:bodyPr/>
          <a:lstStyle/>
          <a:p>
            <a:r>
              <a:rPr lang="en-US" u="sng" dirty="0"/>
              <a:t>Evaluation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8" name="Content Placeholder 7">
            <a:extLst>
              <a:ext uri="{FF2B5EF4-FFF2-40B4-BE49-F238E27FC236}">
                <a16:creationId xmlns:a16="http://schemas.microsoft.com/office/drawing/2014/main" id="{C5B5585B-F82F-2D1E-494C-990B62F8BE90}"/>
              </a:ext>
            </a:extLst>
          </p:cNvPr>
          <p:cNvSpPr>
            <a:spLocks noGrp="1"/>
          </p:cNvSpPr>
          <p:nvPr>
            <p:ph idx="1"/>
          </p:nvPr>
        </p:nvSpPr>
        <p:spPr>
          <a:xfrm>
            <a:off x="1167493" y="2087563"/>
            <a:ext cx="9779182" cy="3963613"/>
          </a:xfrm>
        </p:spPr>
        <p:txBody>
          <a:bodyPr/>
          <a:lstStyle/>
          <a:p>
            <a:pPr algn="l">
              <a:buFont typeface="Arial" panose="020B0604020202020204" pitchFamily="34" charset="0"/>
              <a:buChar char="•"/>
            </a:pPr>
            <a:endParaRPr lang="en-US" b="0" i="0" dirty="0">
              <a:solidFill>
                <a:srgbClr val="374151"/>
              </a:solidFill>
              <a:effectLst/>
              <a:latin typeface="Söhne"/>
            </a:endParaRPr>
          </a:p>
          <a:p>
            <a:pPr marL="457200" indent="-457200">
              <a:buFont typeface="Arial" panose="020B0604020202020204" pitchFamily="34" charset="0"/>
              <a:buChar char="•"/>
            </a:pPr>
            <a:endParaRPr lang="en-US" dirty="0"/>
          </a:p>
        </p:txBody>
      </p:sp>
      <p:sp>
        <p:nvSpPr>
          <p:cNvPr id="14" name="TextBox 13">
            <a:extLst>
              <a:ext uri="{FF2B5EF4-FFF2-40B4-BE49-F238E27FC236}">
                <a16:creationId xmlns:a16="http://schemas.microsoft.com/office/drawing/2014/main" id="{BDBD7000-FD84-271F-F845-C1B419E46F60}"/>
              </a:ext>
            </a:extLst>
          </p:cNvPr>
          <p:cNvSpPr txBox="1"/>
          <p:nvPr/>
        </p:nvSpPr>
        <p:spPr>
          <a:xfrm>
            <a:off x="1018806" y="2315180"/>
            <a:ext cx="9779181" cy="1384995"/>
          </a:xfrm>
          <a:prstGeom prst="rect">
            <a:avLst/>
          </a:prstGeom>
          <a:noFill/>
        </p:spPr>
        <p:txBody>
          <a:bodyPr wrap="square">
            <a:spAutoFit/>
          </a:bodyPr>
          <a:lstStyle/>
          <a:p>
            <a:endParaRPr lang="en-US" sz="2800" dirty="0">
              <a:latin typeface="Söhne"/>
            </a:endParaRPr>
          </a:p>
          <a:p>
            <a:endParaRPr lang="en-US" sz="2800" dirty="0">
              <a:latin typeface="Söhne"/>
            </a:endParaRPr>
          </a:p>
          <a:p>
            <a:r>
              <a:rPr lang="en-US" sz="2800" dirty="0">
                <a:latin typeface="Söhne"/>
              </a:rPr>
              <a:t> </a:t>
            </a:r>
          </a:p>
        </p:txBody>
      </p:sp>
      <p:graphicFrame>
        <p:nvGraphicFramePr>
          <p:cNvPr id="3" name="Chart 2">
            <a:extLst>
              <a:ext uri="{FF2B5EF4-FFF2-40B4-BE49-F238E27FC236}">
                <a16:creationId xmlns:a16="http://schemas.microsoft.com/office/drawing/2014/main" id="{55EBDB0B-567C-5196-B08A-AF977EC21CE3}"/>
              </a:ext>
            </a:extLst>
          </p:cNvPr>
          <p:cNvGraphicFramePr/>
          <p:nvPr>
            <p:extLst>
              <p:ext uri="{D42A27DB-BD31-4B8C-83A1-F6EECF244321}">
                <p14:modId xmlns:p14="http://schemas.microsoft.com/office/powerpoint/2010/main" val="4132379804"/>
              </p:ext>
            </p:extLst>
          </p:nvPr>
        </p:nvGraphicFramePr>
        <p:xfrm>
          <a:off x="1713006" y="1850655"/>
          <a:ext cx="8765987" cy="46666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433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40659"/>
            <a:ext cx="10643507" cy="1509996"/>
          </a:xfrm>
        </p:spPr>
        <p:txBody>
          <a:bodyPr/>
          <a:lstStyle/>
          <a:p>
            <a:r>
              <a:rPr lang="en-US" u="sng" dirty="0"/>
              <a:t>Future Work</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Content Placeholder 7">
            <a:extLst>
              <a:ext uri="{FF2B5EF4-FFF2-40B4-BE49-F238E27FC236}">
                <a16:creationId xmlns:a16="http://schemas.microsoft.com/office/drawing/2014/main" id="{C5B5585B-F82F-2D1E-494C-990B62F8BE90}"/>
              </a:ext>
            </a:extLst>
          </p:cNvPr>
          <p:cNvSpPr>
            <a:spLocks noGrp="1"/>
          </p:cNvSpPr>
          <p:nvPr>
            <p:ph idx="1"/>
          </p:nvPr>
        </p:nvSpPr>
        <p:spPr>
          <a:xfrm>
            <a:off x="1167493" y="2087563"/>
            <a:ext cx="9779182" cy="3963613"/>
          </a:xfrm>
        </p:spPr>
        <p:txBody>
          <a:bodyPr/>
          <a:lstStyle/>
          <a:p>
            <a:pPr algn="l">
              <a:buFont typeface="Arial" panose="020B0604020202020204" pitchFamily="34" charset="0"/>
              <a:buChar char="•"/>
            </a:pPr>
            <a:endParaRPr lang="en-US" b="0" i="0" dirty="0">
              <a:solidFill>
                <a:srgbClr val="374151"/>
              </a:solidFill>
              <a:effectLst/>
              <a:latin typeface="Söhne"/>
            </a:endParaRPr>
          </a:p>
          <a:p>
            <a:pPr marL="457200" indent="-457200">
              <a:buFont typeface="Arial" panose="020B0604020202020204" pitchFamily="34" charset="0"/>
              <a:buChar char="•"/>
            </a:pPr>
            <a:endParaRPr lang="en-US" dirty="0"/>
          </a:p>
        </p:txBody>
      </p:sp>
      <p:sp>
        <p:nvSpPr>
          <p:cNvPr id="14" name="TextBox 13">
            <a:extLst>
              <a:ext uri="{FF2B5EF4-FFF2-40B4-BE49-F238E27FC236}">
                <a16:creationId xmlns:a16="http://schemas.microsoft.com/office/drawing/2014/main" id="{BDBD7000-FD84-271F-F845-C1B419E46F60}"/>
              </a:ext>
            </a:extLst>
          </p:cNvPr>
          <p:cNvSpPr txBox="1"/>
          <p:nvPr/>
        </p:nvSpPr>
        <p:spPr>
          <a:xfrm>
            <a:off x="1056906" y="2442180"/>
            <a:ext cx="9779181" cy="3970318"/>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Söhne"/>
              </a:rPr>
              <a:t>Currently we have achieved two methods of automatic highlight generations with that we can be able to detect Highlights like( Six, Four and Wickets).</a:t>
            </a:r>
          </a:p>
          <a:p>
            <a:pPr marL="457200" indent="-457200">
              <a:buFont typeface="Arial" panose="020B0604020202020204" pitchFamily="34" charset="0"/>
              <a:buChar char="•"/>
            </a:pPr>
            <a:r>
              <a:rPr lang="en-US" sz="2800" dirty="0">
                <a:latin typeface="Söhne"/>
              </a:rPr>
              <a:t> To achieve more highlights like Missing Stumpings, runout missing and player celebrations by using multiple datasets to improve accuracy of highlights generation.</a:t>
            </a:r>
          </a:p>
          <a:p>
            <a:endParaRPr lang="en-US" sz="2800" dirty="0">
              <a:latin typeface="Söhne"/>
            </a:endParaRPr>
          </a:p>
          <a:p>
            <a:pPr marL="457200" indent="-457200">
              <a:buFont typeface="Arial" panose="020B0604020202020204" pitchFamily="34" charset="0"/>
              <a:buChar char="•"/>
            </a:pPr>
            <a:endParaRPr lang="en-US" sz="2800" dirty="0">
              <a:latin typeface="Söhne"/>
            </a:endParaRPr>
          </a:p>
          <a:p>
            <a:r>
              <a:rPr lang="en-US" sz="2800" dirty="0">
                <a:latin typeface="Söhne"/>
              </a:rPr>
              <a:t> </a:t>
            </a:r>
          </a:p>
        </p:txBody>
      </p:sp>
    </p:spTree>
    <p:extLst>
      <p:ext uri="{BB962C8B-B14F-4D97-AF65-F5344CB8AC3E}">
        <p14:creationId xmlns:p14="http://schemas.microsoft.com/office/powerpoint/2010/main" val="129086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20650"/>
            <a:ext cx="9779183" cy="1809750"/>
          </a:xfrm>
        </p:spPr>
        <p:txBody>
          <a:bodyPr/>
          <a:lstStyle/>
          <a:p>
            <a:r>
              <a:rPr lang="en-US" u="sng"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00692" y="2476499"/>
            <a:ext cx="9779183" cy="3638551"/>
          </a:xfrm>
        </p:spPr>
        <p:txBody>
          <a:bodyPr vert="horz" lIns="91440" tIns="45720" rIns="91440" bIns="45720" rtlCol="0" anchor="t">
            <a:normAutofit fontScale="92500"/>
          </a:bodyPr>
          <a:lstStyle/>
          <a:p>
            <a:pPr marL="342900" indent="-342900">
              <a:buFont typeface="Arial" panose="020B0604020202020204" pitchFamily="34" charset="0"/>
              <a:buChar char="•"/>
            </a:pPr>
            <a:r>
              <a:rPr lang="en-US" dirty="0"/>
              <a:t>Cricket is a popular sport enjoyed by millions of people around the world.</a:t>
            </a:r>
          </a:p>
          <a:p>
            <a:pPr marL="342900" indent="-342900">
              <a:buFont typeface="Arial" panose="020B0604020202020204" pitchFamily="34" charset="0"/>
              <a:buChar char="•"/>
            </a:pPr>
            <a:r>
              <a:rPr lang="en-US" dirty="0"/>
              <a:t>Cricket matches are lengthy and contains numerous events, making it challenging for viewers to identify and relive the most exciting moments. </a:t>
            </a:r>
          </a:p>
          <a:p>
            <a:pPr marL="342900" indent="-342900">
              <a:buFont typeface="Arial" panose="020B0604020202020204" pitchFamily="34" charset="0"/>
              <a:buChar char="•"/>
            </a:pPr>
            <a:r>
              <a:rPr lang="en-US" dirty="0"/>
              <a:t>Manually generating highlights is time consuming and subjective. Therefore the need for </a:t>
            </a:r>
            <a:r>
              <a:rPr lang="en-US" b="1" u="sng" dirty="0"/>
              <a:t>automatic highlight generation arises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20650"/>
            <a:ext cx="9779183" cy="1809750"/>
          </a:xfrm>
        </p:spPr>
        <p:txBody>
          <a:bodyPr/>
          <a:lstStyle/>
          <a:p>
            <a:r>
              <a:rPr lang="en-US" u="sng"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00693" y="2120900"/>
            <a:ext cx="9056008" cy="4737099"/>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en-US" dirty="0"/>
              <a:t>Traditional approaches to generating highlights in cricket matches, including manually editing footage and relying on broadcasters' highlights packages.</a:t>
            </a:r>
          </a:p>
          <a:p>
            <a:pPr marL="342900" indent="-342900">
              <a:buFont typeface="Arial" panose="020B0604020202020204" pitchFamily="34" charset="0"/>
              <a:buChar char="•"/>
            </a:pPr>
            <a:r>
              <a:rPr lang="en-US" dirty="0"/>
              <a:t>Manually editing footage can be time-consuming and subjective, with different editors focusing on different moments and perspectives</a:t>
            </a:r>
          </a:p>
          <a:p>
            <a:pPr marL="342900" indent="-342900">
              <a:buFont typeface="Arial" panose="020B0604020202020204" pitchFamily="34" charset="0"/>
              <a:buChar char="•"/>
            </a:pPr>
            <a:r>
              <a:rPr lang="en-US" dirty="0"/>
              <a:t>Automatic highlights generation using computer vision techniques can provide an efficient and objective solution to this problem, allowing fans to quickly and easily access the most important moments of the game.</a:t>
            </a:r>
          </a:p>
        </p:txBody>
      </p:sp>
    </p:spTree>
    <p:extLst>
      <p:ext uri="{BB962C8B-B14F-4D97-AF65-F5344CB8AC3E}">
        <p14:creationId xmlns:p14="http://schemas.microsoft.com/office/powerpoint/2010/main" val="254139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20650"/>
            <a:ext cx="9779183" cy="1809750"/>
          </a:xfrm>
        </p:spPr>
        <p:txBody>
          <a:bodyPr/>
          <a:lstStyle/>
          <a:p>
            <a:r>
              <a:rPr lang="en-US" u="sng" dirty="0"/>
              <a:t>Dataset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00693" y="2120900"/>
            <a:ext cx="8586108" cy="4737099"/>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Ball Track Dataset - </a:t>
            </a:r>
            <a:r>
              <a:rPr lang="en-US" dirty="0">
                <a:highlight>
                  <a:srgbClr val="00FF00"/>
                </a:highlight>
                <a:hlinkClick r:id="rId2"/>
              </a:rPr>
              <a:t>https://universe.roboflow.com/sidharth-deepesh-fibp3/crickettrack</a:t>
            </a:r>
            <a:endParaRPr lang="en-US" dirty="0">
              <a:highlight>
                <a:srgbClr val="00FF00"/>
              </a:highlight>
            </a:endParaRPr>
          </a:p>
          <a:p>
            <a:pPr algn="l"/>
            <a:r>
              <a:rPr lang="en-US" dirty="0">
                <a:solidFill>
                  <a:srgbClr val="FFFF00"/>
                </a:solidFill>
              </a:rPr>
              <a:t>Images:</a:t>
            </a:r>
            <a:r>
              <a:rPr lang="en-US" dirty="0"/>
              <a:t> 598	</a:t>
            </a:r>
            <a:r>
              <a:rPr lang="en-US" dirty="0">
                <a:solidFill>
                  <a:srgbClr val="FFFF00"/>
                </a:solidFill>
              </a:rPr>
              <a:t>File format </a:t>
            </a:r>
            <a:r>
              <a:rPr lang="en-US" dirty="0"/>
              <a:t>:  YOLOv5  </a:t>
            </a:r>
            <a:r>
              <a:rPr lang="en-US" dirty="0">
                <a:solidFill>
                  <a:srgbClr val="FFFF00"/>
                </a:solidFill>
              </a:rPr>
              <a:t>Resolution</a:t>
            </a:r>
            <a:r>
              <a:rPr lang="en-US" dirty="0"/>
              <a:t>: </a:t>
            </a:r>
            <a:r>
              <a:rPr lang="en-US" b="0" i="0" cap="all" dirty="0">
                <a:effectLst/>
                <a:latin typeface="Inter"/>
              </a:rPr>
              <a:t>416X416 0.17MP </a:t>
            </a:r>
            <a:r>
              <a:rPr lang="en-US" cap="all" dirty="0">
                <a:solidFill>
                  <a:srgbClr val="FFFF00"/>
                </a:solidFill>
                <a:latin typeface="Inter"/>
              </a:rPr>
              <a:t> Annotations</a:t>
            </a:r>
            <a:r>
              <a:rPr lang="en-US" dirty="0">
                <a:solidFill>
                  <a:srgbClr val="FFFF00"/>
                </a:solidFill>
              </a:rPr>
              <a:t>: </a:t>
            </a:r>
            <a:r>
              <a:rPr lang="en-US" dirty="0"/>
              <a:t>Ball-Bat-Stumps.</a:t>
            </a:r>
            <a:endParaRPr lang="en-US" b="0" i="0" cap="all" dirty="0">
              <a:effectLst/>
              <a:latin typeface="Inter"/>
            </a:endParaRPr>
          </a:p>
          <a:p>
            <a:pPr marL="342900" indent="-342900" algn="l">
              <a:buFont typeface="Arial" panose="020B0604020202020204" pitchFamily="34" charset="0"/>
              <a:buChar char="•"/>
            </a:pPr>
            <a:r>
              <a:rPr lang="en-US" dirty="0"/>
              <a:t>Boundary track - </a:t>
            </a:r>
            <a:r>
              <a:rPr lang="en-US" dirty="0">
                <a:highlight>
                  <a:srgbClr val="00FF00"/>
                </a:highlight>
                <a:hlinkClick r:id="rId3"/>
              </a:rPr>
              <a:t>https://universe.roboflow.com/rani-kapur-chsfs/boundarydetect</a:t>
            </a:r>
            <a:endParaRPr lang="en-US" dirty="0">
              <a:highlight>
                <a:srgbClr val="00FF00"/>
              </a:highlight>
            </a:endParaRPr>
          </a:p>
          <a:p>
            <a:r>
              <a:rPr lang="en-US" dirty="0">
                <a:solidFill>
                  <a:srgbClr val="FFFF00"/>
                </a:solidFill>
              </a:rPr>
              <a:t>Images:</a:t>
            </a:r>
            <a:r>
              <a:rPr lang="en-US" dirty="0"/>
              <a:t> 24	</a:t>
            </a:r>
            <a:r>
              <a:rPr lang="en-US" dirty="0">
                <a:solidFill>
                  <a:srgbClr val="FFFF00"/>
                </a:solidFill>
              </a:rPr>
              <a:t>File format </a:t>
            </a:r>
            <a:r>
              <a:rPr lang="en-US" dirty="0"/>
              <a:t>:  YOLOv5  </a:t>
            </a:r>
            <a:r>
              <a:rPr lang="en-US" dirty="0">
                <a:solidFill>
                  <a:srgbClr val="FFFF00"/>
                </a:solidFill>
              </a:rPr>
              <a:t>Resolution</a:t>
            </a:r>
            <a:r>
              <a:rPr lang="en-US" dirty="0"/>
              <a:t>: </a:t>
            </a:r>
            <a:r>
              <a:rPr lang="en-US" b="0" i="0" cap="all" dirty="0">
                <a:effectLst/>
                <a:latin typeface="Inter"/>
              </a:rPr>
              <a:t>1920X1080 2.07MP </a:t>
            </a:r>
            <a:r>
              <a:rPr lang="en-US" cap="all" dirty="0">
                <a:solidFill>
                  <a:srgbClr val="FFFF00"/>
                </a:solidFill>
                <a:latin typeface="Inter"/>
              </a:rPr>
              <a:t> Annotations</a:t>
            </a:r>
            <a:r>
              <a:rPr lang="en-US" dirty="0">
                <a:solidFill>
                  <a:srgbClr val="FFFF00"/>
                </a:solidFill>
              </a:rPr>
              <a:t>: </a:t>
            </a:r>
            <a:r>
              <a:rPr lang="en-US" dirty="0"/>
              <a:t>Boundary.</a:t>
            </a:r>
            <a:endParaRPr lang="en-US" b="0" i="0" cap="all" dirty="0">
              <a:effectLst/>
              <a:latin typeface="Inter"/>
            </a:endParaRPr>
          </a:p>
          <a:p>
            <a:endParaRPr lang="en-US" dirty="0"/>
          </a:p>
        </p:txBody>
      </p:sp>
      <p:pic>
        <p:nvPicPr>
          <p:cNvPr id="9" name="Picture 8">
            <a:extLst>
              <a:ext uri="{FF2B5EF4-FFF2-40B4-BE49-F238E27FC236}">
                <a16:creationId xmlns:a16="http://schemas.microsoft.com/office/drawing/2014/main" id="{DF84B51C-748E-14B0-55E6-C3E34DD85C01}"/>
              </a:ext>
            </a:extLst>
          </p:cNvPr>
          <p:cNvPicPr>
            <a:picLocks noChangeAspect="1"/>
          </p:cNvPicPr>
          <p:nvPr/>
        </p:nvPicPr>
        <p:blipFill>
          <a:blip r:embed="rId4"/>
          <a:stretch>
            <a:fillRect/>
          </a:stretch>
        </p:blipFill>
        <p:spPr>
          <a:xfrm>
            <a:off x="8458200" y="2325494"/>
            <a:ext cx="3733800" cy="2163955"/>
          </a:xfrm>
          <a:prstGeom prst="rect">
            <a:avLst/>
          </a:prstGeom>
        </p:spPr>
      </p:pic>
      <p:pic>
        <p:nvPicPr>
          <p:cNvPr id="11" name="Picture 10">
            <a:extLst>
              <a:ext uri="{FF2B5EF4-FFF2-40B4-BE49-F238E27FC236}">
                <a16:creationId xmlns:a16="http://schemas.microsoft.com/office/drawing/2014/main" id="{6F34A266-1170-225D-BF4F-CB6F41781C40}"/>
              </a:ext>
            </a:extLst>
          </p:cNvPr>
          <p:cNvPicPr>
            <a:picLocks noChangeAspect="1"/>
          </p:cNvPicPr>
          <p:nvPr/>
        </p:nvPicPr>
        <p:blipFill>
          <a:blip r:embed="rId5"/>
          <a:stretch>
            <a:fillRect/>
          </a:stretch>
        </p:blipFill>
        <p:spPr>
          <a:xfrm>
            <a:off x="8458200" y="4458461"/>
            <a:ext cx="3733800" cy="2354325"/>
          </a:xfrm>
          <a:prstGeom prst="rect">
            <a:avLst/>
          </a:prstGeom>
        </p:spPr>
      </p:pic>
    </p:spTree>
    <p:extLst>
      <p:ext uri="{BB962C8B-B14F-4D97-AF65-F5344CB8AC3E}">
        <p14:creationId xmlns:p14="http://schemas.microsoft.com/office/powerpoint/2010/main" val="31204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0" y="649014"/>
            <a:ext cx="9779183" cy="1048870"/>
          </a:xfrm>
        </p:spPr>
        <p:txBody>
          <a:bodyPr/>
          <a:lstStyle/>
          <a:p>
            <a:r>
              <a:rPr lang="en-US" sz="6600" u="sng" dirty="0"/>
              <a:t>System</a:t>
            </a:r>
          </a:p>
        </p:txBody>
      </p:sp>
      <p:sp>
        <p:nvSpPr>
          <p:cNvPr id="6" name="Rectangle 5">
            <a:extLst>
              <a:ext uri="{FF2B5EF4-FFF2-40B4-BE49-F238E27FC236}">
                <a16:creationId xmlns:a16="http://schemas.microsoft.com/office/drawing/2014/main" id="{03A7844A-4E19-4A09-CE6C-B1D6C11C4EF4}"/>
              </a:ext>
            </a:extLst>
          </p:cNvPr>
          <p:cNvSpPr/>
          <p:nvPr/>
        </p:nvSpPr>
        <p:spPr>
          <a:xfrm>
            <a:off x="4660900" y="120650"/>
            <a:ext cx="20701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Input(Mp4 File)</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F8115983-6969-D27E-1233-BA492AA01431}"/>
                  </a:ext>
                </a:extLst>
              </p14:cNvPr>
              <p14:cNvContentPartPr/>
              <p14:nvPr/>
            </p14:nvContentPartPr>
            <p14:xfrm>
              <a:off x="5535953" y="632025"/>
              <a:ext cx="360" cy="375480"/>
            </p14:xfrm>
          </p:contentPart>
        </mc:Choice>
        <mc:Fallback xmlns="">
          <p:pic>
            <p:nvPicPr>
              <p:cNvPr id="13" name="Ink 12">
                <a:extLst>
                  <a:ext uri="{FF2B5EF4-FFF2-40B4-BE49-F238E27FC236}">
                    <a16:creationId xmlns:a16="http://schemas.microsoft.com/office/drawing/2014/main" id="{F8115983-6969-D27E-1233-BA492AA01431}"/>
                  </a:ext>
                </a:extLst>
              </p:cNvPr>
              <p:cNvPicPr/>
              <p:nvPr/>
            </p:nvPicPr>
            <p:blipFill>
              <a:blip r:embed="rId3"/>
              <a:stretch>
                <a:fillRect/>
              </a:stretch>
            </p:blipFill>
            <p:spPr>
              <a:xfrm>
                <a:off x="5527313" y="623385"/>
                <a:ext cx="18000" cy="393120"/>
              </a:xfrm>
              <a:prstGeom prst="rect">
                <a:avLst/>
              </a:prstGeom>
            </p:spPr>
          </p:pic>
        </mc:Fallback>
      </mc:AlternateContent>
      <p:cxnSp>
        <p:nvCxnSpPr>
          <p:cNvPr id="15" name="Straight Connector 14">
            <a:extLst>
              <a:ext uri="{FF2B5EF4-FFF2-40B4-BE49-F238E27FC236}">
                <a16:creationId xmlns:a16="http://schemas.microsoft.com/office/drawing/2014/main" id="{1372DD1D-5B64-F6EB-7AD7-5C0C890F195A}"/>
              </a:ext>
            </a:extLst>
          </p:cNvPr>
          <p:cNvCxnSpPr/>
          <p:nvPr/>
        </p:nvCxnSpPr>
        <p:spPr>
          <a:xfrm>
            <a:off x="5535953" y="1007505"/>
            <a:ext cx="1322047"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7CC6F74-B0BE-22C4-39B6-19C5285F19AB}"/>
              </a:ext>
            </a:extLst>
          </p:cNvPr>
          <p:cNvCxnSpPr/>
          <p:nvPr/>
        </p:nvCxnSpPr>
        <p:spPr>
          <a:xfrm flipH="1">
            <a:off x="4182035" y="1007505"/>
            <a:ext cx="1353918"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675256C-BBE1-AA96-8CDE-8AE6728FC877}"/>
              </a:ext>
            </a:extLst>
          </p:cNvPr>
          <p:cNvCxnSpPr/>
          <p:nvPr/>
        </p:nvCxnSpPr>
        <p:spPr>
          <a:xfrm>
            <a:off x="4168588" y="1007505"/>
            <a:ext cx="0" cy="45859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921CFE7-9969-38E9-0F86-5DDD4255E9A6}"/>
              </a:ext>
            </a:extLst>
          </p:cNvPr>
          <p:cNvCxnSpPr/>
          <p:nvPr/>
        </p:nvCxnSpPr>
        <p:spPr>
          <a:xfrm>
            <a:off x="5535953" y="1007505"/>
            <a:ext cx="0" cy="472045"/>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14AB9096-77BD-41C3-F90E-2BA55A182F9B}"/>
              </a:ext>
            </a:extLst>
          </p:cNvPr>
          <p:cNvSpPr/>
          <p:nvPr/>
        </p:nvSpPr>
        <p:spPr>
          <a:xfrm>
            <a:off x="3491630" y="1439213"/>
            <a:ext cx="1353916" cy="823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Scoreboard Detection </a:t>
            </a:r>
          </a:p>
        </p:txBody>
      </p:sp>
      <p:sp>
        <p:nvSpPr>
          <p:cNvPr id="32" name="Rectangle 31">
            <a:extLst>
              <a:ext uri="{FF2B5EF4-FFF2-40B4-BE49-F238E27FC236}">
                <a16:creationId xmlns:a16="http://schemas.microsoft.com/office/drawing/2014/main" id="{E2FA3C6D-5108-EE68-85BE-FDB48CDEC6D1}"/>
              </a:ext>
            </a:extLst>
          </p:cNvPr>
          <p:cNvSpPr/>
          <p:nvPr/>
        </p:nvSpPr>
        <p:spPr>
          <a:xfrm>
            <a:off x="5177118" y="1479550"/>
            <a:ext cx="1089211" cy="783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Audience reaction</a:t>
            </a:r>
          </a:p>
        </p:txBody>
      </p:sp>
      <p:sp>
        <p:nvSpPr>
          <p:cNvPr id="33" name="Rectangle 32">
            <a:extLst>
              <a:ext uri="{FF2B5EF4-FFF2-40B4-BE49-F238E27FC236}">
                <a16:creationId xmlns:a16="http://schemas.microsoft.com/office/drawing/2014/main" id="{BA855C2B-B8C7-FE92-FC2D-FFE971767EA1}"/>
              </a:ext>
            </a:extLst>
          </p:cNvPr>
          <p:cNvSpPr/>
          <p:nvPr/>
        </p:nvSpPr>
        <p:spPr>
          <a:xfrm>
            <a:off x="6731000" y="1439212"/>
            <a:ext cx="2534024" cy="783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Tracking (Ball, Stumps, Boundary)</a:t>
            </a:r>
          </a:p>
        </p:txBody>
      </p:sp>
      <p:cxnSp>
        <p:nvCxnSpPr>
          <p:cNvPr id="35" name="Straight Connector 34">
            <a:extLst>
              <a:ext uri="{FF2B5EF4-FFF2-40B4-BE49-F238E27FC236}">
                <a16:creationId xmlns:a16="http://schemas.microsoft.com/office/drawing/2014/main" id="{3DB6AEDC-824C-8463-9553-0D3E027BF7BC}"/>
              </a:ext>
            </a:extLst>
          </p:cNvPr>
          <p:cNvCxnSpPr/>
          <p:nvPr/>
        </p:nvCxnSpPr>
        <p:spPr>
          <a:xfrm>
            <a:off x="6858000" y="1007505"/>
            <a:ext cx="0" cy="45859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47AC874-6EB8-16DC-259A-A7F38B337746}"/>
              </a:ext>
            </a:extLst>
          </p:cNvPr>
          <p:cNvCxnSpPr>
            <a:cxnSpLocks/>
          </p:cNvCxnSpPr>
          <p:nvPr/>
        </p:nvCxnSpPr>
        <p:spPr>
          <a:xfrm>
            <a:off x="4168588" y="2262657"/>
            <a:ext cx="13447" cy="71175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2" name="Rectangle: Rounded Corners 41">
            <a:extLst>
              <a:ext uri="{FF2B5EF4-FFF2-40B4-BE49-F238E27FC236}">
                <a16:creationId xmlns:a16="http://schemas.microsoft.com/office/drawing/2014/main" id="{7344F7E9-455E-DA7E-D7D2-04FB477169D0}"/>
              </a:ext>
            </a:extLst>
          </p:cNvPr>
          <p:cNvSpPr/>
          <p:nvPr/>
        </p:nvSpPr>
        <p:spPr>
          <a:xfrm>
            <a:off x="2384684" y="2974415"/>
            <a:ext cx="2127037" cy="1048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Six, Four, Wickets</a:t>
            </a:r>
          </a:p>
        </p:txBody>
      </p:sp>
      <mc:AlternateContent xmlns:mc="http://schemas.openxmlformats.org/markup-compatibility/2006">
        <mc:Choice xmlns:p14="http://schemas.microsoft.com/office/powerpoint/2010/main" Requires="p14">
          <p:contentPart p14:bwMode="auto" r:id="rId4">
            <p14:nvContentPartPr>
              <p14:cNvPr id="48" name="Ink 47">
                <a:extLst>
                  <a:ext uri="{FF2B5EF4-FFF2-40B4-BE49-F238E27FC236}">
                    <a16:creationId xmlns:a16="http://schemas.microsoft.com/office/drawing/2014/main" id="{115D0FBA-FF71-81AF-23E0-9B812FF370EA}"/>
                  </a:ext>
                </a:extLst>
              </p14:cNvPr>
              <p14:cNvContentPartPr/>
              <p14:nvPr/>
            </p14:nvContentPartPr>
            <p14:xfrm>
              <a:off x="5854883" y="2252536"/>
              <a:ext cx="360" cy="639516"/>
            </p14:xfrm>
          </p:contentPart>
        </mc:Choice>
        <mc:Fallback>
          <p:pic>
            <p:nvPicPr>
              <p:cNvPr id="48" name="Ink 47">
                <a:extLst>
                  <a:ext uri="{FF2B5EF4-FFF2-40B4-BE49-F238E27FC236}">
                    <a16:creationId xmlns:a16="http://schemas.microsoft.com/office/drawing/2014/main" id="{115D0FBA-FF71-81AF-23E0-9B812FF370EA}"/>
                  </a:ext>
                </a:extLst>
              </p:cNvPr>
              <p:cNvPicPr/>
              <p:nvPr/>
            </p:nvPicPr>
            <p:blipFill>
              <a:blip r:embed="rId5"/>
              <a:stretch>
                <a:fillRect/>
              </a:stretch>
            </p:blipFill>
            <p:spPr>
              <a:xfrm>
                <a:off x="5845883" y="2243534"/>
                <a:ext cx="18000" cy="657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1" name="Ink 50">
                <a:extLst>
                  <a:ext uri="{FF2B5EF4-FFF2-40B4-BE49-F238E27FC236}">
                    <a16:creationId xmlns:a16="http://schemas.microsoft.com/office/drawing/2014/main" id="{CF81DC73-E118-69C8-145A-513CB91BA413}"/>
                  </a:ext>
                </a:extLst>
              </p14:cNvPr>
              <p14:cNvContentPartPr/>
              <p14:nvPr/>
            </p14:nvContentPartPr>
            <p14:xfrm>
              <a:off x="7988687" y="2222319"/>
              <a:ext cx="360" cy="639516"/>
            </p14:xfrm>
          </p:contentPart>
        </mc:Choice>
        <mc:Fallback>
          <p:pic>
            <p:nvPicPr>
              <p:cNvPr id="51" name="Ink 50">
                <a:extLst>
                  <a:ext uri="{FF2B5EF4-FFF2-40B4-BE49-F238E27FC236}">
                    <a16:creationId xmlns:a16="http://schemas.microsoft.com/office/drawing/2014/main" id="{CF81DC73-E118-69C8-145A-513CB91BA413}"/>
                  </a:ext>
                </a:extLst>
              </p:cNvPr>
              <p:cNvPicPr/>
              <p:nvPr/>
            </p:nvPicPr>
            <p:blipFill>
              <a:blip r:embed="rId5"/>
              <a:stretch>
                <a:fillRect/>
              </a:stretch>
            </p:blipFill>
            <p:spPr>
              <a:xfrm>
                <a:off x="7979687" y="2213317"/>
                <a:ext cx="18000" cy="657160"/>
              </a:xfrm>
              <a:prstGeom prst="rect">
                <a:avLst/>
              </a:prstGeom>
            </p:spPr>
          </p:pic>
        </mc:Fallback>
      </mc:AlternateContent>
      <p:sp>
        <p:nvSpPr>
          <p:cNvPr id="53" name="Rectangle 52">
            <a:extLst>
              <a:ext uri="{FF2B5EF4-FFF2-40B4-BE49-F238E27FC236}">
                <a16:creationId xmlns:a16="http://schemas.microsoft.com/office/drawing/2014/main" id="{F261C80C-4EB2-0CD4-843E-8F93329D991A}"/>
              </a:ext>
            </a:extLst>
          </p:cNvPr>
          <p:cNvSpPr/>
          <p:nvPr/>
        </p:nvSpPr>
        <p:spPr>
          <a:xfrm>
            <a:off x="2384684" y="4605840"/>
            <a:ext cx="1880715" cy="5248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Combining Set of Events Clipped</a:t>
            </a:r>
          </a:p>
        </p:txBody>
      </p:sp>
      <mc:AlternateContent xmlns:mc="http://schemas.openxmlformats.org/markup-compatibility/2006">
        <mc:Choice xmlns:p14="http://schemas.microsoft.com/office/powerpoint/2010/main" Requires="p14">
          <p:contentPart p14:bwMode="auto" r:id="rId7">
            <p14:nvContentPartPr>
              <p14:cNvPr id="56" name="Ink 55">
                <a:extLst>
                  <a:ext uri="{FF2B5EF4-FFF2-40B4-BE49-F238E27FC236}">
                    <a16:creationId xmlns:a16="http://schemas.microsoft.com/office/drawing/2014/main" id="{8CB1908E-6FFF-9B76-824E-9D78260A3026}"/>
                  </a:ext>
                </a:extLst>
              </p14:cNvPr>
              <p14:cNvContentPartPr/>
              <p14:nvPr/>
            </p14:nvContentPartPr>
            <p14:xfrm>
              <a:off x="5848546" y="3966500"/>
              <a:ext cx="360" cy="1108800"/>
            </p14:xfrm>
          </p:contentPart>
        </mc:Choice>
        <mc:Fallback>
          <p:pic>
            <p:nvPicPr>
              <p:cNvPr id="56" name="Ink 55">
                <a:extLst>
                  <a:ext uri="{FF2B5EF4-FFF2-40B4-BE49-F238E27FC236}">
                    <a16:creationId xmlns:a16="http://schemas.microsoft.com/office/drawing/2014/main" id="{8CB1908E-6FFF-9B76-824E-9D78260A3026}"/>
                  </a:ext>
                </a:extLst>
              </p:cNvPr>
              <p:cNvPicPr/>
              <p:nvPr/>
            </p:nvPicPr>
            <p:blipFill>
              <a:blip r:embed="rId8"/>
              <a:stretch>
                <a:fillRect/>
              </a:stretch>
            </p:blipFill>
            <p:spPr>
              <a:xfrm>
                <a:off x="5830546" y="3948500"/>
                <a:ext cx="36000" cy="1144440"/>
              </a:xfrm>
              <a:prstGeom prst="rect">
                <a:avLst/>
              </a:prstGeom>
            </p:spPr>
          </p:pic>
        </mc:Fallback>
      </mc:AlternateContent>
      <p:sp>
        <p:nvSpPr>
          <p:cNvPr id="65" name="Rectangle 64">
            <a:extLst>
              <a:ext uri="{FF2B5EF4-FFF2-40B4-BE49-F238E27FC236}">
                <a16:creationId xmlns:a16="http://schemas.microsoft.com/office/drawing/2014/main" id="{A0C09E7C-759D-2A92-A3BC-FE77C1F7906D}"/>
              </a:ext>
            </a:extLst>
          </p:cNvPr>
          <p:cNvSpPr/>
          <p:nvPr/>
        </p:nvSpPr>
        <p:spPr>
          <a:xfrm>
            <a:off x="7521970" y="5826001"/>
            <a:ext cx="2127037" cy="55283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Output(Mp4 File)</a:t>
            </a:r>
          </a:p>
        </p:txBody>
      </p:sp>
      <mc:AlternateContent xmlns:mc="http://schemas.openxmlformats.org/markup-compatibility/2006">
        <mc:Choice xmlns:p14="http://schemas.microsoft.com/office/powerpoint/2010/main" Requires="p14">
          <p:contentPart p14:bwMode="auto" r:id="rId9">
            <p14:nvContentPartPr>
              <p14:cNvPr id="66" name="Ink 65">
                <a:extLst>
                  <a:ext uri="{FF2B5EF4-FFF2-40B4-BE49-F238E27FC236}">
                    <a16:creationId xmlns:a16="http://schemas.microsoft.com/office/drawing/2014/main" id="{12C3197D-8384-00BD-F618-1C9A35540559}"/>
                  </a:ext>
                </a:extLst>
              </p14:cNvPr>
              <p14:cNvContentPartPr/>
              <p14:nvPr/>
            </p14:nvContentPartPr>
            <p14:xfrm>
              <a:off x="3352832" y="4023285"/>
              <a:ext cx="360" cy="580495"/>
            </p14:xfrm>
          </p:contentPart>
        </mc:Choice>
        <mc:Fallback>
          <p:pic>
            <p:nvPicPr>
              <p:cNvPr id="66" name="Ink 65">
                <a:extLst>
                  <a:ext uri="{FF2B5EF4-FFF2-40B4-BE49-F238E27FC236}">
                    <a16:creationId xmlns:a16="http://schemas.microsoft.com/office/drawing/2014/main" id="{12C3197D-8384-00BD-F618-1C9A35540559}"/>
                  </a:ext>
                </a:extLst>
              </p:cNvPr>
              <p:cNvPicPr/>
              <p:nvPr/>
            </p:nvPicPr>
            <p:blipFill>
              <a:blip r:embed="rId10"/>
              <a:stretch>
                <a:fillRect/>
              </a:stretch>
            </p:blipFill>
            <p:spPr>
              <a:xfrm>
                <a:off x="3334832" y="4005280"/>
                <a:ext cx="36000" cy="616146"/>
              </a:xfrm>
              <a:prstGeom prst="rect">
                <a:avLst/>
              </a:prstGeom>
            </p:spPr>
          </p:pic>
        </mc:Fallback>
      </mc:AlternateContent>
      <p:sp>
        <p:nvSpPr>
          <p:cNvPr id="7" name="Rectangle: Rounded Corners 6">
            <a:extLst>
              <a:ext uri="{FF2B5EF4-FFF2-40B4-BE49-F238E27FC236}">
                <a16:creationId xmlns:a16="http://schemas.microsoft.com/office/drawing/2014/main" id="{96E1F983-5852-93D6-214D-47F5403CE23A}"/>
              </a:ext>
            </a:extLst>
          </p:cNvPr>
          <p:cNvSpPr/>
          <p:nvPr/>
        </p:nvSpPr>
        <p:spPr>
          <a:xfrm>
            <a:off x="4845546" y="2909816"/>
            <a:ext cx="2127037" cy="1048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Six, Four, Wickets</a:t>
            </a:r>
          </a:p>
        </p:txBody>
      </p:sp>
      <p:sp>
        <p:nvSpPr>
          <p:cNvPr id="8" name="Rectangle: Rounded Corners 7">
            <a:extLst>
              <a:ext uri="{FF2B5EF4-FFF2-40B4-BE49-F238E27FC236}">
                <a16:creationId xmlns:a16="http://schemas.microsoft.com/office/drawing/2014/main" id="{2922A0CF-06B2-408E-187F-2B6B7031814F}"/>
              </a:ext>
            </a:extLst>
          </p:cNvPr>
          <p:cNvSpPr/>
          <p:nvPr/>
        </p:nvSpPr>
        <p:spPr>
          <a:xfrm>
            <a:off x="7270098" y="2836902"/>
            <a:ext cx="2127037" cy="1048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Six, Four, Wickets, Missing Wickets</a:t>
            </a:r>
          </a:p>
        </p:txBody>
      </p:sp>
      <p:sp>
        <p:nvSpPr>
          <p:cNvPr id="9" name="Rectangle 8">
            <a:extLst>
              <a:ext uri="{FF2B5EF4-FFF2-40B4-BE49-F238E27FC236}">
                <a16:creationId xmlns:a16="http://schemas.microsoft.com/office/drawing/2014/main" id="{50510E71-27DA-6D2A-FF8A-6E8E3E04C238}"/>
              </a:ext>
            </a:extLst>
          </p:cNvPr>
          <p:cNvSpPr/>
          <p:nvPr/>
        </p:nvSpPr>
        <p:spPr>
          <a:xfrm>
            <a:off x="4651523" y="4605841"/>
            <a:ext cx="2473980" cy="52485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Combining Set of Events Clipped</a:t>
            </a:r>
          </a:p>
        </p:txBody>
      </p:sp>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23F0C38E-9E1F-F6C2-50F0-56D135D5FC5E}"/>
                  </a:ext>
                </a:extLst>
              </p14:cNvPr>
              <p14:cNvContentPartPr/>
              <p14:nvPr/>
            </p14:nvContentPartPr>
            <p14:xfrm>
              <a:off x="8465891" y="3885772"/>
              <a:ext cx="360" cy="718008"/>
            </p14:xfrm>
          </p:contentPart>
        </mc:Choice>
        <mc:Fallback>
          <p:pic>
            <p:nvPicPr>
              <p:cNvPr id="10" name="Ink 9">
                <a:extLst>
                  <a:ext uri="{FF2B5EF4-FFF2-40B4-BE49-F238E27FC236}">
                    <a16:creationId xmlns:a16="http://schemas.microsoft.com/office/drawing/2014/main" id="{23F0C38E-9E1F-F6C2-50F0-56D135D5FC5E}"/>
                  </a:ext>
                </a:extLst>
              </p:cNvPr>
              <p:cNvPicPr/>
              <p:nvPr/>
            </p:nvPicPr>
            <p:blipFill>
              <a:blip r:embed="rId12"/>
              <a:stretch>
                <a:fillRect/>
              </a:stretch>
            </p:blipFill>
            <p:spPr>
              <a:xfrm>
                <a:off x="8447891" y="3867768"/>
                <a:ext cx="36000" cy="753656"/>
              </a:xfrm>
              <a:prstGeom prst="rect">
                <a:avLst/>
              </a:prstGeom>
            </p:spPr>
          </p:pic>
        </mc:Fallback>
      </mc:AlternateContent>
      <p:sp>
        <p:nvSpPr>
          <p:cNvPr id="11" name="Rectangle 10">
            <a:extLst>
              <a:ext uri="{FF2B5EF4-FFF2-40B4-BE49-F238E27FC236}">
                <a16:creationId xmlns:a16="http://schemas.microsoft.com/office/drawing/2014/main" id="{CFC6419A-C66C-F662-90A2-1137502A2AF4}"/>
              </a:ext>
            </a:extLst>
          </p:cNvPr>
          <p:cNvSpPr/>
          <p:nvPr/>
        </p:nvSpPr>
        <p:spPr>
          <a:xfrm>
            <a:off x="7521970" y="4603780"/>
            <a:ext cx="1880715" cy="5042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Combining Set of Events Clipped</a:t>
            </a:r>
          </a:p>
        </p:txBody>
      </p:sp>
      <p:sp>
        <p:nvSpPr>
          <p:cNvPr id="12" name="Rectangle 11">
            <a:extLst>
              <a:ext uri="{FF2B5EF4-FFF2-40B4-BE49-F238E27FC236}">
                <a16:creationId xmlns:a16="http://schemas.microsoft.com/office/drawing/2014/main" id="{2A783CC8-E807-F99E-24D2-ECC2202DBC49}"/>
              </a:ext>
            </a:extLst>
          </p:cNvPr>
          <p:cNvSpPr/>
          <p:nvPr/>
        </p:nvSpPr>
        <p:spPr>
          <a:xfrm>
            <a:off x="1752889" y="5874619"/>
            <a:ext cx="2127037" cy="5042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Output(Mp4 File)</a:t>
            </a:r>
          </a:p>
        </p:txBody>
      </p:sp>
      <p:sp>
        <p:nvSpPr>
          <p:cNvPr id="14" name="Rectangle 13">
            <a:extLst>
              <a:ext uri="{FF2B5EF4-FFF2-40B4-BE49-F238E27FC236}">
                <a16:creationId xmlns:a16="http://schemas.microsoft.com/office/drawing/2014/main" id="{CC9FF2C9-27AE-7B94-E187-D9C2A8ECCB91}"/>
              </a:ext>
            </a:extLst>
          </p:cNvPr>
          <p:cNvSpPr/>
          <p:nvPr/>
        </p:nvSpPr>
        <p:spPr>
          <a:xfrm>
            <a:off x="4660900" y="5843892"/>
            <a:ext cx="2311683" cy="53494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Output(Mp4 File)</a:t>
            </a:r>
          </a:p>
        </p:txBody>
      </p:sp>
      <mc:AlternateContent xmlns:mc="http://schemas.openxmlformats.org/markup-compatibility/2006">
        <mc:Choice xmlns:p14="http://schemas.microsoft.com/office/powerpoint/2010/main" Requires="p14">
          <p:contentPart p14:bwMode="auto" r:id="rId13">
            <p14:nvContentPartPr>
              <p14:cNvPr id="22" name="Ink 21">
                <a:extLst>
                  <a:ext uri="{FF2B5EF4-FFF2-40B4-BE49-F238E27FC236}">
                    <a16:creationId xmlns:a16="http://schemas.microsoft.com/office/drawing/2014/main" id="{DA03AB56-63F9-420D-5FFA-67B5D3417135}"/>
                  </a:ext>
                </a:extLst>
              </p14:cNvPr>
              <p14:cNvContentPartPr/>
              <p14:nvPr/>
            </p14:nvContentPartPr>
            <p14:xfrm>
              <a:off x="3324600" y="5105140"/>
              <a:ext cx="360" cy="808920"/>
            </p14:xfrm>
          </p:contentPart>
        </mc:Choice>
        <mc:Fallback>
          <p:pic>
            <p:nvPicPr>
              <p:cNvPr id="22" name="Ink 21">
                <a:extLst>
                  <a:ext uri="{FF2B5EF4-FFF2-40B4-BE49-F238E27FC236}">
                    <a16:creationId xmlns:a16="http://schemas.microsoft.com/office/drawing/2014/main" id="{DA03AB56-63F9-420D-5FFA-67B5D3417135}"/>
                  </a:ext>
                </a:extLst>
              </p:cNvPr>
              <p:cNvPicPr/>
              <p:nvPr/>
            </p:nvPicPr>
            <p:blipFill>
              <a:blip r:embed="rId14"/>
              <a:stretch>
                <a:fillRect/>
              </a:stretch>
            </p:blipFill>
            <p:spPr>
              <a:xfrm>
                <a:off x="3306960" y="5087500"/>
                <a:ext cx="36000" cy="844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3" name="Ink 22">
                <a:extLst>
                  <a:ext uri="{FF2B5EF4-FFF2-40B4-BE49-F238E27FC236}">
                    <a16:creationId xmlns:a16="http://schemas.microsoft.com/office/drawing/2014/main" id="{A65FCA4E-7491-91F0-951B-F5B6C2B1F4E3}"/>
                  </a:ext>
                </a:extLst>
              </p14:cNvPr>
              <p14:cNvContentPartPr/>
              <p14:nvPr/>
            </p14:nvContentPartPr>
            <p14:xfrm>
              <a:off x="5839200" y="5130700"/>
              <a:ext cx="360" cy="743040"/>
            </p14:xfrm>
          </p:contentPart>
        </mc:Choice>
        <mc:Fallback>
          <p:pic>
            <p:nvPicPr>
              <p:cNvPr id="23" name="Ink 22">
                <a:extLst>
                  <a:ext uri="{FF2B5EF4-FFF2-40B4-BE49-F238E27FC236}">
                    <a16:creationId xmlns:a16="http://schemas.microsoft.com/office/drawing/2014/main" id="{A65FCA4E-7491-91F0-951B-F5B6C2B1F4E3}"/>
                  </a:ext>
                </a:extLst>
              </p:cNvPr>
              <p:cNvPicPr/>
              <p:nvPr/>
            </p:nvPicPr>
            <p:blipFill>
              <a:blip r:embed="rId16"/>
              <a:stretch>
                <a:fillRect/>
              </a:stretch>
            </p:blipFill>
            <p:spPr>
              <a:xfrm>
                <a:off x="5821560" y="5113060"/>
                <a:ext cx="36000" cy="778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4" name="Ink 23">
                <a:extLst>
                  <a:ext uri="{FF2B5EF4-FFF2-40B4-BE49-F238E27FC236}">
                    <a16:creationId xmlns:a16="http://schemas.microsoft.com/office/drawing/2014/main" id="{C441993F-4A34-358C-EB8B-69264CB892DC}"/>
                  </a:ext>
                </a:extLst>
              </p14:cNvPr>
              <p14:cNvContentPartPr/>
              <p14:nvPr/>
            </p14:nvContentPartPr>
            <p14:xfrm>
              <a:off x="8480880" y="5117740"/>
              <a:ext cx="360" cy="761400"/>
            </p14:xfrm>
          </p:contentPart>
        </mc:Choice>
        <mc:Fallback>
          <p:pic>
            <p:nvPicPr>
              <p:cNvPr id="24" name="Ink 23">
                <a:extLst>
                  <a:ext uri="{FF2B5EF4-FFF2-40B4-BE49-F238E27FC236}">
                    <a16:creationId xmlns:a16="http://schemas.microsoft.com/office/drawing/2014/main" id="{C441993F-4A34-358C-EB8B-69264CB892DC}"/>
                  </a:ext>
                </a:extLst>
              </p:cNvPr>
              <p:cNvPicPr/>
              <p:nvPr/>
            </p:nvPicPr>
            <p:blipFill>
              <a:blip r:embed="rId18"/>
              <a:stretch>
                <a:fillRect/>
              </a:stretch>
            </p:blipFill>
            <p:spPr>
              <a:xfrm>
                <a:off x="8462880" y="5100100"/>
                <a:ext cx="36000" cy="7970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6" name="Ink 25">
                <a:extLst>
                  <a:ext uri="{FF2B5EF4-FFF2-40B4-BE49-F238E27FC236}">
                    <a16:creationId xmlns:a16="http://schemas.microsoft.com/office/drawing/2014/main" id="{7BE62DD8-15D6-7E79-EDA1-14AA29BE6FA8}"/>
                  </a:ext>
                </a:extLst>
              </p14:cNvPr>
              <p14:cNvContentPartPr/>
              <p14:nvPr/>
            </p14:nvContentPartPr>
            <p14:xfrm>
              <a:off x="11150640" y="5257420"/>
              <a:ext cx="360" cy="360"/>
            </p14:xfrm>
          </p:contentPart>
        </mc:Choice>
        <mc:Fallback>
          <p:pic>
            <p:nvPicPr>
              <p:cNvPr id="26" name="Ink 25">
                <a:extLst>
                  <a:ext uri="{FF2B5EF4-FFF2-40B4-BE49-F238E27FC236}">
                    <a16:creationId xmlns:a16="http://schemas.microsoft.com/office/drawing/2014/main" id="{7BE62DD8-15D6-7E79-EDA1-14AA29BE6FA8}"/>
                  </a:ext>
                </a:extLst>
              </p:cNvPr>
              <p:cNvPicPr/>
              <p:nvPr/>
            </p:nvPicPr>
            <p:blipFill>
              <a:blip r:embed="rId20"/>
              <a:stretch>
                <a:fillRect/>
              </a:stretch>
            </p:blipFill>
            <p:spPr>
              <a:xfrm>
                <a:off x="11132640" y="5239780"/>
                <a:ext cx="36000" cy="36000"/>
              </a:xfrm>
              <a:prstGeom prst="rect">
                <a:avLst/>
              </a:prstGeom>
            </p:spPr>
          </p:pic>
        </mc:Fallback>
      </mc:AlternateContent>
    </p:spTree>
    <p:extLst>
      <p:ext uri="{BB962C8B-B14F-4D97-AF65-F5344CB8AC3E}">
        <p14:creationId xmlns:p14="http://schemas.microsoft.com/office/powerpoint/2010/main" val="425404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774517" y="261937"/>
            <a:ext cx="9779183" cy="1325563"/>
          </a:xfrm>
        </p:spPr>
        <p:txBody>
          <a:bodyPr/>
          <a:lstStyle/>
          <a:p>
            <a:r>
              <a:rPr lang="en-US" u="sng" dirty="0"/>
              <a:t>Scoreboard Detection  </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Content Placeholder 7">
            <a:extLst>
              <a:ext uri="{FF2B5EF4-FFF2-40B4-BE49-F238E27FC236}">
                <a16:creationId xmlns:a16="http://schemas.microsoft.com/office/drawing/2014/main" id="{C5B5585B-F82F-2D1E-494C-990B62F8BE90}"/>
              </a:ext>
            </a:extLst>
          </p:cNvPr>
          <p:cNvSpPr>
            <a:spLocks noGrp="1"/>
          </p:cNvSpPr>
          <p:nvPr>
            <p:ph idx="1"/>
          </p:nvPr>
        </p:nvSpPr>
        <p:spPr>
          <a:xfrm>
            <a:off x="1167493" y="2087563"/>
            <a:ext cx="6998607" cy="3963613"/>
          </a:xfrm>
        </p:spPr>
        <p:txBody>
          <a:bodyPr/>
          <a:lstStyle/>
          <a:p>
            <a:pPr algn="l">
              <a:buFont typeface="Arial" panose="020B0604020202020204" pitchFamily="34" charset="0"/>
              <a:buChar char="•"/>
            </a:pPr>
            <a:r>
              <a:rPr lang="en-US" b="1" i="0" dirty="0" err="1">
                <a:solidFill>
                  <a:srgbClr val="374151"/>
                </a:solidFill>
                <a:effectLst/>
                <a:latin typeface="Söhne"/>
              </a:rPr>
              <a:t>imageio</a:t>
            </a:r>
            <a:r>
              <a:rPr lang="en-US" b="0" i="0" dirty="0">
                <a:solidFill>
                  <a:srgbClr val="374151"/>
                </a:solidFill>
                <a:effectLst/>
                <a:latin typeface="Söhne"/>
              </a:rPr>
              <a:t>: To read and write image data.</a:t>
            </a:r>
          </a:p>
          <a:p>
            <a:pPr algn="l">
              <a:buFont typeface="Arial" panose="020B0604020202020204" pitchFamily="34" charset="0"/>
              <a:buChar char="•"/>
            </a:pPr>
            <a:r>
              <a:rPr lang="en-US" b="1" i="0" dirty="0">
                <a:solidFill>
                  <a:srgbClr val="374151"/>
                </a:solidFill>
                <a:effectLst/>
                <a:latin typeface="Söhne"/>
              </a:rPr>
              <a:t>cv2 (OpenCV): </a:t>
            </a:r>
            <a:r>
              <a:rPr lang="en-US" b="0" i="0" dirty="0">
                <a:solidFill>
                  <a:srgbClr val="374151"/>
                </a:solidFill>
                <a:effectLst/>
                <a:latin typeface="Söhne"/>
              </a:rPr>
              <a:t>To capture, read, and write video data and manipulate images.</a:t>
            </a:r>
          </a:p>
          <a:p>
            <a:pPr algn="l">
              <a:buFont typeface="Arial" panose="020B0604020202020204" pitchFamily="34" charset="0"/>
              <a:buChar char="•"/>
            </a:pPr>
            <a:r>
              <a:rPr lang="en-US" b="1" i="0" dirty="0">
                <a:solidFill>
                  <a:srgbClr val="374151"/>
                </a:solidFill>
                <a:effectLst/>
                <a:latin typeface="Söhne"/>
              </a:rPr>
              <a:t>Paddle OCR</a:t>
            </a:r>
            <a:r>
              <a:rPr lang="en-US" b="0" i="0" dirty="0">
                <a:solidFill>
                  <a:srgbClr val="374151"/>
                </a:solidFill>
                <a:effectLst/>
                <a:latin typeface="Söhne"/>
              </a:rPr>
              <a:t>: An open-source OCR toolkit based on Paddle </a:t>
            </a:r>
            <a:r>
              <a:rPr lang="en-US" b="0" i="0" dirty="0" err="1">
                <a:solidFill>
                  <a:srgbClr val="374151"/>
                </a:solidFill>
                <a:effectLst/>
                <a:latin typeface="Söhne"/>
              </a:rPr>
              <a:t>Paddle</a:t>
            </a:r>
            <a:r>
              <a:rPr lang="en-US" b="0" i="0" dirty="0">
                <a:solidFill>
                  <a:srgbClr val="374151"/>
                </a:solidFill>
                <a:effectLst/>
                <a:latin typeface="Söhne"/>
              </a:rPr>
              <a:t> deep learning framework used to extract text from images.</a:t>
            </a:r>
          </a:p>
          <a:p>
            <a:pPr algn="l">
              <a:buFont typeface="Arial" panose="020B0604020202020204" pitchFamily="34" charset="0"/>
              <a:buChar char="•"/>
            </a:pPr>
            <a:r>
              <a:rPr lang="en-US" b="1" i="0" dirty="0" err="1">
                <a:solidFill>
                  <a:srgbClr val="374151"/>
                </a:solidFill>
                <a:effectLst/>
                <a:latin typeface="Söhne"/>
              </a:rPr>
              <a:t>tqdm</a:t>
            </a:r>
            <a:r>
              <a:rPr lang="en-US" b="0" i="0" dirty="0">
                <a:solidFill>
                  <a:srgbClr val="374151"/>
                </a:solidFill>
                <a:effectLst/>
                <a:latin typeface="Söhne"/>
              </a:rPr>
              <a:t>: To display progress bars during iterative processes.</a:t>
            </a:r>
          </a:p>
          <a:p>
            <a:pPr algn="l">
              <a:buFont typeface="Arial" panose="020B0604020202020204" pitchFamily="34" charset="0"/>
              <a:buChar char="•"/>
            </a:pPr>
            <a:r>
              <a:rPr lang="en-US" b="0" i="0" dirty="0">
                <a:solidFill>
                  <a:srgbClr val="00B050"/>
                </a:solidFill>
                <a:effectLst/>
                <a:latin typeface="Söhne"/>
                <a:hlinkClick r:id="rId2">
                  <a:extLst>
                    <a:ext uri="{A12FA001-AC4F-418D-AE19-62706E023703}">
                      <ahyp:hlinkClr xmlns:ahyp="http://schemas.microsoft.com/office/drawing/2018/hyperlinkcolor" val="tx"/>
                    </a:ext>
                  </a:extLst>
                </a:hlinkClick>
              </a:rPr>
              <a:t>Link</a:t>
            </a:r>
            <a:r>
              <a:rPr lang="en-US" b="0" i="0" dirty="0">
                <a:solidFill>
                  <a:srgbClr val="0563C1"/>
                </a:solidFill>
                <a:effectLst/>
                <a:latin typeface="Söhne"/>
                <a:hlinkClick r:id="rId2">
                  <a:extLst>
                    <a:ext uri="{A12FA001-AC4F-418D-AE19-62706E023703}">
                      <ahyp:hlinkClr xmlns:ahyp="http://schemas.microsoft.com/office/drawing/2018/hyperlinkcolor" val="tx"/>
                    </a:ext>
                  </a:extLst>
                </a:hlinkClick>
              </a:rPr>
              <a:t> :   Scoreboard Detection</a:t>
            </a:r>
            <a:endParaRPr lang="en-US" b="0" i="0" dirty="0">
              <a:solidFill>
                <a:srgbClr val="374151"/>
              </a:solidFill>
              <a:effectLst/>
              <a:latin typeface="Söhne"/>
            </a:endParaRPr>
          </a:p>
        </p:txBody>
      </p:sp>
      <p:sp>
        <p:nvSpPr>
          <p:cNvPr id="4" name="Rectangle 3">
            <a:extLst>
              <a:ext uri="{FF2B5EF4-FFF2-40B4-BE49-F238E27FC236}">
                <a16:creationId xmlns:a16="http://schemas.microsoft.com/office/drawing/2014/main" id="{57CBB320-03CE-FD52-7B8C-C1EAC19F8FFE}"/>
              </a:ext>
            </a:extLst>
          </p:cNvPr>
          <p:cNvSpPr/>
          <p:nvPr/>
        </p:nvSpPr>
        <p:spPr>
          <a:xfrm>
            <a:off x="9144000" y="261937"/>
            <a:ext cx="1397000" cy="5508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Input Video(Mp4)</a:t>
            </a:r>
          </a:p>
        </p:txBody>
      </p:sp>
      <p:cxnSp>
        <p:nvCxnSpPr>
          <p:cNvPr id="9" name="Straight Arrow Connector 8">
            <a:extLst>
              <a:ext uri="{FF2B5EF4-FFF2-40B4-BE49-F238E27FC236}">
                <a16:creationId xmlns:a16="http://schemas.microsoft.com/office/drawing/2014/main" id="{DBB88038-5463-B21A-05DB-A418A2530563}"/>
              </a:ext>
            </a:extLst>
          </p:cNvPr>
          <p:cNvCxnSpPr>
            <a:stCxn id="4" idx="2"/>
          </p:cNvCxnSpPr>
          <p:nvPr/>
        </p:nvCxnSpPr>
        <p:spPr>
          <a:xfrm>
            <a:off x="9842500" y="812800"/>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07FAA058-EE96-2E60-4B8E-E57692DE2FCC}"/>
              </a:ext>
            </a:extLst>
          </p:cNvPr>
          <p:cNvSpPr/>
          <p:nvPr/>
        </p:nvSpPr>
        <p:spPr>
          <a:xfrm>
            <a:off x="9156700" y="1143000"/>
            <a:ext cx="1397000" cy="5508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Dividing into Frames</a:t>
            </a:r>
          </a:p>
        </p:txBody>
      </p:sp>
      <p:cxnSp>
        <p:nvCxnSpPr>
          <p:cNvPr id="11" name="Straight Arrow Connector 10">
            <a:extLst>
              <a:ext uri="{FF2B5EF4-FFF2-40B4-BE49-F238E27FC236}">
                <a16:creationId xmlns:a16="http://schemas.microsoft.com/office/drawing/2014/main" id="{329E85D6-98EF-F174-FFB3-D8AAC5EDD38B}"/>
              </a:ext>
            </a:extLst>
          </p:cNvPr>
          <p:cNvCxnSpPr>
            <a:stCxn id="10" idx="2"/>
          </p:cNvCxnSpPr>
          <p:nvPr/>
        </p:nvCxnSpPr>
        <p:spPr>
          <a:xfrm>
            <a:off x="9855200" y="1693863"/>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3B31EA31-499B-64DA-E88E-A0BEFA4FD479}"/>
              </a:ext>
            </a:extLst>
          </p:cNvPr>
          <p:cNvSpPr/>
          <p:nvPr/>
        </p:nvSpPr>
        <p:spPr>
          <a:xfrm>
            <a:off x="9156700" y="1906587"/>
            <a:ext cx="1397000" cy="6683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Detection/ Recognizing Text</a:t>
            </a:r>
          </a:p>
        </p:txBody>
      </p:sp>
      <p:cxnSp>
        <p:nvCxnSpPr>
          <p:cNvPr id="13" name="Straight Arrow Connector 12">
            <a:extLst>
              <a:ext uri="{FF2B5EF4-FFF2-40B4-BE49-F238E27FC236}">
                <a16:creationId xmlns:a16="http://schemas.microsoft.com/office/drawing/2014/main" id="{0F328F5D-395B-0298-A8E3-5EB0CB087A6C}"/>
              </a:ext>
            </a:extLst>
          </p:cNvPr>
          <p:cNvCxnSpPr>
            <a:cxnSpLocks/>
            <a:stCxn id="12" idx="2"/>
          </p:cNvCxnSpPr>
          <p:nvPr/>
        </p:nvCxnSpPr>
        <p:spPr>
          <a:xfrm>
            <a:off x="9855200" y="2574926"/>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9018C967-9CC9-F042-8994-63D3C0C4EA4C}"/>
              </a:ext>
            </a:extLst>
          </p:cNvPr>
          <p:cNvSpPr/>
          <p:nvPr/>
        </p:nvSpPr>
        <p:spPr>
          <a:xfrm>
            <a:off x="9144000" y="2767019"/>
            <a:ext cx="1397000" cy="722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Detecting Score change</a:t>
            </a:r>
          </a:p>
        </p:txBody>
      </p:sp>
      <p:cxnSp>
        <p:nvCxnSpPr>
          <p:cNvPr id="15" name="Straight Arrow Connector 14">
            <a:extLst>
              <a:ext uri="{FF2B5EF4-FFF2-40B4-BE49-F238E27FC236}">
                <a16:creationId xmlns:a16="http://schemas.microsoft.com/office/drawing/2014/main" id="{255A1E9F-C418-27A1-D39A-977D81E9308F}"/>
              </a:ext>
            </a:extLst>
          </p:cNvPr>
          <p:cNvCxnSpPr>
            <a:cxnSpLocks/>
            <a:stCxn id="14" idx="2"/>
          </p:cNvCxnSpPr>
          <p:nvPr/>
        </p:nvCxnSpPr>
        <p:spPr>
          <a:xfrm>
            <a:off x="9842500" y="3489324"/>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C91EB939-623A-ED68-BAC2-88F5AE065D3B}"/>
              </a:ext>
            </a:extLst>
          </p:cNvPr>
          <p:cNvSpPr/>
          <p:nvPr/>
        </p:nvSpPr>
        <p:spPr>
          <a:xfrm>
            <a:off x="9156700" y="3819524"/>
            <a:ext cx="1397000" cy="5508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Slicing the clips</a:t>
            </a:r>
          </a:p>
        </p:txBody>
      </p:sp>
      <p:cxnSp>
        <p:nvCxnSpPr>
          <p:cNvPr id="17" name="Straight Arrow Connector 16">
            <a:extLst>
              <a:ext uri="{FF2B5EF4-FFF2-40B4-BE49-F238E27FC236}">
                <a16:creationId xmlns:a16="http://schemas.microsoft.com/office/drawing/2014/main" id="{6E193549-202F-3B99-148D-454A1C784021}"/>
              </a:ext>
            </a:extLst>
          </p:cNvPr>
          <p:cNvCxnSpPr>
            <a:stCxn id="16" idx="2"/>
          </p:cNvCxnSpPr>
          <p:nvPr/>
        </p:nvCxnSpPr>
        <p:spPr>
          <a:xfrm>
            <a:off x="9855200" y="4370387"/>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2CB6EE76-81AB-E091-0C23-F1643FBF8A8D}"/>
              </a:ext>
            </a:extLst>
          </p:cNvPr>
          <p:cNvSpPr/>
          <p:nvPr/>
        </p:nvSpPr>
        <p:spPr>
          <a:xfrm>
            <a:off x="9144000" y="4724394"/>
            <a:ext cx="1397000" cy="5508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Merging the sliced clips</a:t>
            </a:r>
          </a:p>
        </p:txBody>
      </p:sp>
      <p:cxnSp>
        <p:nvCxnSpPr>
          <p:cNvPr id="19" name="Straight Arrow Connector 18">
            <a:extLst>
              <a:ext uri="{FF2B5EF4-FFF2-40B4-BE49-F238E27FC236}">
                <a16:creationId xmlns:a16="http://schemas.microsoft.com/office/drawing/2014/main" id="{E4DBB819-8692-4DAD-B04E-58FECF00EF64}"/>
              </a:ext>
            </a:extLst>
          </p:cNvPr>
          <p:cNvCxnSpPr>
            <a:stCxn id="18" idx="2"/>
          </p:cNvCxnSpPr>
          <p:nvPr/>
        </p:nvCxnSpPr>
        <p:spPr>
          <a:xfrm>
            <a:off x="9842500" y="5275257"/>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5F859005-A6E7-BD79-E7AB-74E4C02BA7FE}"/>
              </a:ext>
            </a:extLst>
          </p:cNvPr>
          <p:cNvSpPr/>
          <p:nvPr/>
        </p:nvSpPr>
        <p:spPr>
          <a:xfrm>
            <a:off x="9144000" y="5613394"/>
            <a:ext cx="1397000" cy="7429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Output Video (Mp4)</a:t>
            </a:r>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40659"/>
            <a:ext cx="9779183" cy="1325563"/>
          </a:xfrm>
        </p:spPr>
        <p:txBody>
          <a:bodyPr/>
          <a:lstStyle/>
          <a:p>
            <a:r>
              <a:rPr lang="en-US" u="sng" dirty="0"/>
              <a:t>Audience Reaction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8" name="Content Placeholder 7">
            <a:extLst>
              <a:ext uri="{FF2B5EF4-FFF2-40B4-BE49-F238E27FC236}">
                <a16:creationId xmlns:a16="http://schemas.microsoft.com/office/drawing/2014/main" id="{C5B5585B-F82F-2D1E-494C-990B62F8BE90}"/>
              </a:ext>
            </a:extLst>
          </p:cNvPr>
          <p:cNvSpPr>
            <a:spLocks noGrp="1"/>
          </p:cNvSpPr>
          <p:nvPr>
            <p:ph idx="1"/>
          </p:nvPr>
        </p:nvSpPr>
        <p:spPr>
          <a:xfrm>
            <a:off x="1167493" y="2087563"/>
            <a:ext cx="9779182" cy="3963613"/>
          </a:xfrm>
        </p:spPr>
        <p:txBody>
          <a:bodyPr/>
          <a:lstStyle/>
          <a:p>
            <a:pPr algn="l">
              <a:buFont typeface="Arial" panose="020B0604020202020204" pitchFamily="34" charset="0"/>
              <a:buChar char="•"/>
            </a:pPr>
            <a:endParaRPr lang="en-US" b="0" i="0" dirty="0">
              <a:solidFill>
                <a:srgbClr val="374151"/>
              </a:solidFill>
              <a:effectLst/>
              <a:latin typeface="Söhne"/>
            </a:endParaRPr>
          </a:p>
          <a:p>
            <a:pPr marL="457200" indent="-457200">
              <a:buFont typeface="Arial" panose="020B0604020202020204" pitchFamily="34" charset="0"/>
              <a:buChar char="•"/>
            </a:pPr>
            <a:endParaRPr lang="en-US" dirty="0"/>
          </a:p>
        </p:txBody>
      </p:sp>
      <p:sp>
        <p:nvSpPr>
          <p:cNvPr id="14" name="TextBox 13">
            <a:extLst>
              <a:ext uri="{FF2B5EF4-FFF2-40B4-BE49-F238E27FC236}">
                <a16:creationId xmlns:a16="http://schemas.microsoft.com/office/drawing/2014/main" id="{BDBD7000-FD84-271F-F845-C1B419E46F60}"/>
              </a:ext>
            </a:extLst>
          </p:cNvPr>
          <p:cNvSpPr txBox="1"/>
          <p:nvPr/>
        </p:nvSpPr>
        <p:spPr>
          <a:xfrm>
            <a:off x="993403" y="2247574"/>
            <a:ext cx="9779181" cy="3539430"/>
          </a:xfrm>
          <a:prstGeom prst="rect">
            <a:avLst/>
          </a:prstGeom>
          <a:noFill/>
        </p:spPr>
        <p:txBody>
          <a:bodyPr wrap="square">
            <a:spAutoFit/>
          </a:bodyPr>
          <a:lstStyle/>
          <a:p>
            <a:r>
              <a:rPr lang="en-US" sz="2800" dirty="0">
                <a:latin typeface="Söhne"/>
              </a:rPr>
              <a:t>The code uses the following libraries:</a:t>
            </a:r>
          </a:p>
          <a:p>
            <a:endParaRPr lang="en-US" sz="2800" dirty="0">
              <a:latin typeface="Söhne"/>
            </a:endParaRPr>
          </a:p>
          <a:p>
            <a:pPr marL="457200" indent="-457200">
              <a:buFont typeface="Arial" panose="020B0604020202020204" pitchFamily="34" charset="0"/>
              <a:buChar char="•"/>
            </a:pPr>
            <a:r>
              <a:rPr lang="en-US" sz="2800" b="1" dirty="0" err="1">
                <a:latin typeface="Söhne"/>
              </a:rPr>
              <a:t>Librosa</a:t>
            </a:r>
            <a:r>
              <a:rPr lang="en-US" sz="2800" dirty="0">
                <a:latin typeface="Söhne"/>
              </a:rPr>
              <a:t> : for audio processing.</a:t>
            </a:r>
          </a:p>
          <a:p>
            <a:pPr marL="457200" indent="-457200">
              <a:buFont typeface="Arial" panose="020B0604020202020204" pitchFamily="34" charset="0"/>
              <a:buChar char="•"/>
            </a:pPr>
            <a:r>
              <a:rPr lang="en-US" sz="2800" b="1" dirty="0" err="1">
                <a:latin typeface="Söhne"/>
              </a:rPr>
              <a:t>Ipython</a:t>
            </a:r>
            <a:r>
              <a:rPr lang="en-US" sz="2800" dirty="0">
                <a:latin typeface="Söhne"/>
              </a:rPr>
              <a:t> : display for audio and video playback.</a:t>
            </a:r>
          </a:p>
          <a:p>
            <a:pPr marL="457200" indent="-457200">
              <a:buFont typeface="Arial" panose="020B0604020202020204" pitchFamily="34" charset="0"/>
              <a:buChar char="•"/>
            </a:pPr>
            <a:r>
              <a:rPr lang="en-US" sz="2800" b="1" dirty="0">
                <a:latin typeface="Söhne"/>
              </a:rPr>
              <a:t>base64</a:t>
            </a:r>
            <a:r>
              <a:rPr lang="en-US" sz="2800" dirty="0">
                <a:latin typeface="Söhne"/>
              </a:rPr>
              <a:t> : for encoding and decoding binary data.</a:t>
            </a:r>
          </a:p>
          <a:p>
            <a:pPr marL="457200" indent="-457200">
              <a:buFont typeface="Arial" panose="020B0604020202020204" pitchFamily="34" charset="0"/>
              <a:buChar char="•"/>
            </a:pPr>
            <a:r>
              <a:rPr lang="en-US" sz="2800" b="1" dirty="0" err="1">
                <a:latin typeface="Söhne"/>
              </a:rPr>
              <a:t>imageio_ffmpeg</a:t>
            </a:r>
            <a:r>
              <a:rPr lang="en-US" sz="2800" b="1" dirty="0">
                <a:latin typeface="Söhne"/>
              </a:rPr>
              <a:t> </a:t>
            </a:r>
            <a:r>
              <a:rPr lang="en-US" sz="2800" dirty="0">
                <a:latin typeface="Söhne"/>
              </a:rPr>
              <a:t>: for video encoding and decoding</a:t>
            </a:r>
          </a:p>
          <a:p>
            <a:pPr marL="457200" indent="-457200">
              <a:buFont typeface="Arial" panose="020B0604020202020204" pitchFamily="34" charset="0"/>
              <a:buChar char="•"/>
            </a:pPr>
            <a:r>
              <a:rPr lang="en-US" sz="2800" b="1" dirty="0">
                <a:solidFill>
                  <a:srgbClr val="00B050"/>
                </a:solidFill>
                <a:latin typeface="Söhne"/>
              </a:rPr>
              <a:t>Link</a:t>
            </a:r>
            <a:r>
              <a:rPr lang="en-US" sz="2800" dirty="0">
                <a:latin typeface="Söhne"/>
              </a:rPr>
              <a:t>   :  </a:t>
            </a:r>
            <a:r>
              <a:rPr lang="en-US" sz="2800" dirty="0">
                <a:latin typeface="Söhne"/>
                <a:hlinkClick r:id="rId2"/>
              </a:rPr>
              <a:t>Audience Reaction based Highlights</a:t>
            </a:r>
            <a:r>
              <a:rPr lang="en-US" sz="2800" dirty="0">
                <a:latin typeface="Söhne"/>
              </a:rPr>
              <a:t>.</a:t>
            </a:r>
          </a:p>
          <a:p>
            <a:r>
              <a:rPr lang="en-US" sz="2800" dirty="0">
                <a:latin typeface="Söhne"/>
              </a:rPr>
              <a:t> </a:t>
            </a:r>
          </a:p>
        </p:txBody>
      </p:sp>
      <p:sp>
        <p:nvSpPr>
          <p:cNvPr id="16" name="Rectangle 15">
            <a:extLst>
              <a:ext uri="{FF2B5EF4-FFF2-40B4-BE49-F238E27FC236}">
                <a16:creationId xmlns:a16="http://schemas.microsoft.com/office/drawing/2014/main" id="{E98B8ED8-7D47-B995-6F74-514CE187199B}"/>
              </a:ext>
            </a:extLst>
          </p:cNvPr>
          <p:cNvSpPr/>
          <p:nvPr/>
        </p:nvSpPr>
        <p:spPr>
          <a:xfrm>
            <a:off x="8983698" y="947572"/>
            <a:ext cx="1867808" cy="758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Extracting audio(WAV Pad editor</a:t>
            </a:r>
          </a:p>
        </p:txBody>
      </p:sp>
      <p:sp>
        <p:nvSpPr>
          <p:cNvPr id="18" name="Rectangle 17">
            <a:extLst>
              <a:ext uri="{FF2B5EF4-FFF2-40B4-BE49-F238E27FC236}">
                <a16:creationId xmlns:a16="http://schemas.microsoft.com/office/drawing/2014/main" id="{4493BFD0-34FE-DCC6-63F7-5AB8FB7BD529}"/>
              </a:ext>
            </a:extLst>
          </p:cNvPr>
          <p:cNvSpPr/>
          <p:nvPr/>
        </p:nvSpPr>
        <p:spPr>
          <a:xfrm>
            <a:off x="9219102" y="1790939"/>
            <a:ext cx="1397000" cy="6683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Break Audio to Chunks</a:t>
            </a:r>
          </a:p>
        </p:txBody>
      </p:sp>
      <p:cxnSp>
        <p:nvCxnSpPr>
          <p:cNvPr id="19" name="Straight Arrow Connector 18">
            <a:extLst>
              <a:ext uri="{FF2B5EF4-FFF2-40B4-BE49-F238E27FC236}">
                <a16:creationId xmlns:a16="http://schemas.microsoft.com/office/drawing/2014/main" id="{4A51AEE0-C496-5834-B080-CD558E2EE454}"/>
              </a:ext>
            </a:extLst>
          </p:cNvPr>
          <p:cNvCxnSpPr>
            <a:cxnSpLocks/>
            <a:stCxn id="18" idx="2"/>
          </p:cNvCxnSpPr>
          <p:nvPr/>
        </p:nvCxnSpPr>
        <p:spPr>
          <a:xfrm>
            <a:off x="9917602" y="2459278"/>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6A458F8-630B-9103-752F-532D700223BF}"/>
              </a:ext>
            </a:extLst>
          </p:cNvPr>
          <p:cNvCxnSpPr>
            <a:cxnSpLocks/>
          </p:cNvCxnSpPr>
          <p:nvPr/>
        </p:nvCxnSpPr>
        <p:spPr>
          <a:xfrm>
            <a:off x="9917602" y="3429000"/>
            <a:ext cx="0" cy="358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0AAF7846-4211-0A47-D5AB-985DD3F96F20}"/>
              </a:ext>
            </a:extLst>
          </p:cNvPr>
          <p:cNvSpPr/>
          <p:nvPr/>
        </p:nvSpPr>
        <p:spPr>
          <a:xfrm>
            <a:off x="9258324" y="2751027"/>
            <a:ext cx="1487391" cy="6864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Compute Short time energy</a:t>
            </a:r>
          </a:p>
        </p:txBody>
      </p:sp>
      <p:sp>
        <p:nvSpPr>
          <p:cNvPr id="24" name="Rectangle 23">
            <a:extLst>
              <a:ext uri="{FF2B5EF4-FFF2-40B4-BE49-F238E27FC236}">
                <a16:creationId xmlns:a16="http://schemas.microsoft.com/office/drawing/2014/main" id="{4777D82F-8BD7-5100-E1F7-F6CA1F880046}"/>
              </a:ext>
            </a:extLst>
          </p:cNvPr>
          <p:cNvSpPr/>
          <p:nvPr/>
        </p:nvSpPr>
        <p:spPr>
          <a:xfrm>
            <a:off x="9175026" y="3671478"/>
            <a:ext cx="1397000" cy="7023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Set the threshold value</a:t>
            </a:r>
          </a:p>
        </p:txBody>
      </p:sp>
      <p:cxnSp>
        <p:nvCxnSpPr>
          <p:cNvPr id="25" name="Straight Arrow Connector 24">
            <a:extLst>
              <a:ext uri="{FF2B5EF4-FFF2-40B4-BE49-F238E27FC236}">
                <a16:creationId xmlns:a16="http://schemas.microsoft.com/office/drawing/2014/main" id="{7B5FBF16-1230-5382-2256-D0F34A3EDC2C}"/>
              </a:ext>
            </a:extLst>
          </p:cNvPr>
          <p:cNvCxnSpPr>
            <a:cxnSpLocks/>
            <a:stCxn id="24" idx="2"/>
          </p:cNvCxnSpPr>
          <p:nvPr/>
        </p:nvCxnSpPr>
        <p:spPr>
          <a:xfrm>
            <a:off x="9873526" y="4373818"/>
            <a:ext cx="0" cy="325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9F0844BF-2ABD-29A9-9DFB-2420C971315F}"/>
              </a:ext>
            </a:extLst>
          </p:cNvPr>
          <p:cNvSpPr/>
          <p:nvPr/>
        </p:nvSpPr>
        <p:spPr>
          <a:xfrm>
            <a:off x="9039039" y="4521627"/>
            <a:ext cx="1674180" cy="7429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Capture High threshold clips </a:t>
            </a:r>
          </a:p>
        </p:txBody>
      </p:sp>
      <p:sp>
        <p:nvSpPr>
          <p:cNvPr id="27" name="Rectangle 26">
            <a:extLst>
              <a:ext uri="{FF2B5EF4-FFF2-40B4-BE49-F238E27FC236}">
                <a16:creationId xmlns:a16="http://schemas.microsoft.com/office/drawing/2014/main" id="{A6FF56C9-B986-0D30-DBE0-51E84751D025}"/>
              </a:ext>
            </a:extLst>
          </p:cNvPr>
          <p:cNvSpPr/>
          <p:nvPr/>
        </p:nvSpPr>
        <p:spPr>
          <a:xfrm>
            <a:off x="9175026" y="15453"/>
            <a:ext cx="1397000" cy="7429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input Video (Mp4)</a:t>
            </a:r>
          </a:p>
        </p:txBody>
      </p:sp>
      <p:cxnSp>
        <p:nvCxnSpPr>
          <p:cNvPr id="28" name="Straight Arrow Connector 27">
            <a:extLst>
              <a:ext uri="{FF2B5EF4-FFF2-40B4-BE49-F238E27FC236}">
                <a16:creationId xmlns:a16="http://schemas.microsoft.com/office/drawing/2014/main" id="{B414C214-12A5-7957-208A-DBA47F24C974}"/>
              </a:ext>
            </a:extLst>
          </p:cNvPr>
          <p:cNvCxnSpPr/>
          <p:nvPr/>
        </p:nvCxnSpPr>
        <p:spPr>
          <a:xfrm>
            <a:off x="9873526" y="693268"/>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910475D1-7A39-4BC7-714C-1E272E248D11}"/>
              </a:ext>
            </a:extLst>
          </p:cNvPr>
          <p:cNvSpPr/>
          <p:nvPr/>
        </p:nvSpPr>
        <p:spPr>
          <a:xfrm>
            <a:off x="9258324" y="6020529"/>
            <a:ext cx="1397000" cy="7429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Output Video (Mp4)</a:t>
            </a:r>
          </a:p>
        </p:txBody>
      </p:sp>
      <p:cxnSp>
        <p:nvCxnSpPr>
          <p:cNvPr id="38" name="Straight Arrow Connector 37">
            <a:extLst>
              <a:ext uri="{FF2B5EF4-FFF2-40B4-BE49-F238E27FC236}">
                <a16:creationId xmlns:a16="http://schemas.microsoft.com/office/drawing/2014/main" id="{4630D0D8-19FE-8ADD-A978-9A32368E8D6C}"/>
              </a:ext>
            </a:extLst>
          </p:cNvPr>
          <p:cNvCxnSpPr>
            <a:cxnSpLocks/>
          </p:cNvCxnSpPr>
          <p:nvPr/>
        </p:nvCxnSpPr>
        <p:spPr>
          <a:xfrm>
            <a:off x="9873526" y="1628220"/>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885B7E80-FB30-1CD9-862E-C87B9DD5D4B9}"/>
              </a:ext>
            </a:extLst>
          </p:cNvPr>
          <p:cNvSpPr/>
          <p:nvPr/>
        </p:nvSpPr>
        <p:spPr>
          <a:xfrm>
            <a:off x="8652288" y="5457946"/>
            <a:ext cx="3044412"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Merging sliced Clips </a:t>
            </a:r>
          </a:p>
        </p:txBody>
      </p:sp>
      <p:cxnSp>
        <p:nvCxnSpPr>
          <p:cNvPr id="40" name="Straight Arrow Connector 39">
            <a:extLst>
              <a:ext uri="{FF2B5EF4-FFF2-40B4-BE49-F238E27FC236}">
                <a16:creationId xmlns:a16="http://schemas.microsoft.com/office/drawing/2014/main" id="{1ED75427-FA59-DCCF-54F3-EF50041C54D1}"/>
              </a:ext>
            </a:extLst>
          </p:cNvPr>
          <p:cNvCxnSpPr>
            <a:cxnSpLocks/>
          </p:cNvCxnSpPr>
          <p:nvPr/>
        </p:nvCxnSpPr>
        <p:spPr>
          <a:xfrm>
            <a:off x="9961328" y="5132510"/>
            <a:ext cx="0" cy="325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75E7AF6-B1C7-EBC2-2531-FEF7A445F6AF}"/>
              </a:ext>
            </a:extLst>
          </p:cNvPr>
          <p:cNvCxnSpPr>
            <a:cxnSpLocks/>
          </p:cNvCxnSpPr>
          <p:nvPr/>
        </p:nvCxnSpPr>
        <p:spPr>
          <a:xfrm>
            <a:off x="9961328" y="5695093"/>
            <a:ext cx="0" cy="325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898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40659"/>
            <a:ext cx="10643507" cy="1509996"/>
          </a:xfrm>
        </p:spPr>
        <p:txBody>
          <a:bodyPr/>
          <a:lstStyle/>
          <a:p>
            <a:r>
              <a:rPr lang="en-US" sz="4800" u="sng" dirty="0"/>
              <a:t>Object Tracking (Ball, Stumps, Boundary)</a:t>
            </a:r>
            <a:endParaRPr lang="en-US" u="sng"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8" name="Content Placeholder 7">
            <a:extLst>
              <a:ext uri="{FF2B5EF4-FFF2-40B4-BE49-F238E27FC236}">
                <a16:creationId xmlns:a16="http://schemas.microsoft.com/office/drawing/2014/main" id="{C5B5585B-F82F-2D1E-494C-990B62F8BE90}"/>
              </a:ext>
            </a:extLst>
          </p:cNvPr>
          <p:cNvSpPr>
            <a:spLocks noGrp="1"/>
          </p:cNvSpPr>
          <p:nvPr>
            <p:ph idx="1"/>
          </p:nvPr>
        </p:nvSpPr>
        <p:spPr>
          <a:xfrm>
            <a:off x="1167493" y="2087563"/>
            <a:ext cx="9779182" cy="3963613"/>
          </a:xfrm>
        </p:spPr>
        <p:txBody>
          <a:bodyPr/>
          <a:lstStyle/>
          <a:p>
            <a:pPr algn="l">
              <a:buFont typeface="Arial" panose="020B0604020202020204" pitchFamily="34" charset="0"/>
              <a:buChar char="•"/>
            </a:pPr>
            <a:endParaRPr lang="en-US" b="0" i="0" dirty="0">
              <a:solidFill>
                <a:srgbClr val="374151"/>
              </a:solidFill>
              <a:effectLst/>
              <a:latin typeface="Söhne"/>
            </a:endParaRPr>
          </a:p>
          <a:p>
            <a:pPr marL="457200" indent="-457200">
              <a:buFont typeface="Arial" panose="020B0604020202020204" pitchFamily="34" charset="0"/>
              <a:buChar char="•"/>
            </a:pPr>
            <a:endParaRPr lang="en-US" dirty="0"/>
          </a:p>
        </p:txBody>
      </p:sp>
      <p:sp>
        <p:nvSpPr>
          <p:cNvPr id="14" name="TextBox 13">
            <a:extLst>
              <a:ext uri="{FF2B5EF4-FFF2-40B4-BE49-F238E27FC236}">
                <a16:creationId xmlns:a16="http://schemas.microsoft.com/office/drawing/2014/main" id="{BDBD7000-FD84-271F-F845-C1B419E46F60}"/>
              </a:ext>
            </a:extLst>
          </p:cNvPr>
          <p:cNvSpPr txBox="1"/>
          <p:nvPr/>
        </p:nvSpPr>
        <p:spPr>
          <a:xfrm>
            <a:off x="1018807" y="2289780"/>
            <a:ext cx="8747494" cy="2677656"/>
          </a:xfrm>
          <a:prstGeom prst="rect">
            <a:avLst/>
          </a:prstGeom>
          <a:noFill/>
        </p:spPr>
        <p:txBody>
          <a:bodyPr wrap="square">
            <a:spAutoFit/>
          </a:bodyPr>
          <a:lstStyle/>
          <a:p>
            <a:endParaRPr lang="en-US" sz="2800" dirty="0">
              <a:latin typeface="Söhne"/>
            </a:endParaRPr>
          </a:p>
          <a:p>
            <a:pPr marL="457200" indent="-457200">
              <a:buFont typeface="Arial" panose="020B0604020202020204" pitchFamily="34" charset="0"/>
              <a:buChar char="•"/>
            </a:pPr>
            <a:r>
              <a:rPr lang="en-US" sz="2800" dirty="0">
                <a:latin typeface="Söhne"/>
              </a:rPr>
              <a:t>Used YOLOv5 training model.</a:t>
            </a:r>
          </a:p>
          <a:p>
            <a:pPr marL="457200" indent="-457200">
              <a:buFont typeface="Arial" panose="020B0604020202020204" pitchFamily="34" charset="0"/>
              <a:buChar char="•"/>
            </a:pPr>
            <a:r>
              <a:rPr lang="en-US" sz="2800" dirty="0">
                <a:latin typeface="Söhne"/>
              </a:rPr>
              <a:t>Features: Ball, Stumps and boundary.</a:t>
            </a:r>
          </a:p>
          <a:p>
            <a:pPr marL="457200" indent="-457200">
              <a:buFont typeface="Arial" panose="020B0604020202020204" pitchFamily="34" charset="0"/>
              <a:buChar char="•"/>
            </a:pPr>
            <a:endParaRPr lang="en-US" sz="2800" dirty="0">
              <a:latin typeface="Söhne"/>
            </a:endParaRPr>
          </a:p>
          <a:p>
            <a:pPr marL="457200" indent="-457200">
              <a:buFont typeface="Arial" panose="020B0604020202020204" pitchFamily="34" charset="0"/>
              <a:buChar char="•"/>
            </a:pPr>
            <a:endParaRPr lang="en-US" sz="2800" dirty="0">
              <a:latin typeface="Söhne"/>
            </a:endParaRPr>
          </a:p>
          <a:p>
            <a:r>
              <a:rPr lang="en-US" sz="2800" dirty="0">
                <a:latin typeface="Söhne"/>
              </a:rPr>
              <a:t> </a:t>
            </a:r>
          </a:p>
        </p:txBody>
      </p:sp>
      <p:pic>
        <p:nvPicPr>
          <p:cNvPr id="1028" name="Picture 4" descr="How to Build a Ball Tracking System for Cricket">
            <a:extLst>
              <a:ext uri="{FF2B5EF4-FFF2-40B4-BE49-F238E27FC236}">
                <a16:creationId xmlns:a16="http://schemas.microsoft.com/office/drawing/2014/main" id="{54FAED5D-A8E7-EA43-8E03-8942D5F89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492" y="4288519"/>
            <a:ext cx="5597525" cy="24415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C07F6A7-64B1-D6FC-A564-73BC335544AF}"/>
              </a:ext>
            </a:extLst>
          </p:cNvPr>
          <p:cNvSpPr/>
          <p:nvPr/>
        </p:nvSpPr>
        <p:spPr>
          <a:xfrm>
            <a:off x="9358580" y="504301"/>
            <a:ext cx="1397000" cy="5508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Input Video(Mp4)</a:t>
            </a:r>
          </a:p>
        </p:txBody>
      </p:sp>
      <p:cxnSp>
        <p:nvCxnSpPr>
          <p:cNvPr id="4" name="Straight Arrow Connector 3">
            <a:extLst>
              <a:ext uri="{FF2B5EF4-FFF2-40B4-BE49-F238E27FC236}">
                <a16:creationId xmlns:a16="http://schemas.microsoft.com/office/drawing/2014/main" id="{F10185BE-3880-5416-A028-16D46A1049B9}"/>
              </a:ext>
            </a:extLst>
          </p:cNvPr>
          <p:cNvCxnSpPr>
            <a:stCxn id="3" idx="2"/>
          </p:cNvCxnSpPr>
          <p:nvPr/>
        </p:nvCxnSpPr>
        <p:spPr>
          <a:xfrm>
            <a:off x="10057080" y="1055164"/>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C87D8CC9-45A2-52E7-E54B-40D775BDFA0B}"/>
              </a:ext>
            </a:extLst>
          </p:cNvPr>
          <p:cNvSpPr/>
          <p:nvPr/>
        </p:nvSpPr>
        <p:spPr>
          <a:xfrm>
            <a:off x="9371280" y="1386496"/>
            <a:ext cx="1397000" cy="5508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Dividing into Frames</a:t>
            </a:r>
          </a:p>
        </p:txBody>
      </p:sp>
      <p:cxnSp>
        <p:nvCxnSpPr>
          <p:cNvPr id="7" name="Straight Arrow Connector 6">
            <a:extLst>
              <a:ext uri="{FF2B5EF4-FFF2-40B4-BE49-F238E27FC236}">
                <a16:creationId xmlns:a16="http://schemas.microsoft.com/office/drawing/2014/main" id="{B547816C-33FC-6FFF-C621-B5E8A475B256}"/>
              </a:ext>
            </a:extLst>
          </p:cNvPr>
          <p:cNvCxnSpPr>
            <a:stCxn id="5" idx="2"/>
          </p:cNvCxnSpPr>
          <p:nvPr/>
        </p:nvCxnSpPr>
        <p:spPr>
          <a:xfrm>
            <a:off x="10069780" y="1937359"/>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80E48D04-0D68-18BF-9B9C-41A8EDC4D4E8}"/>
              </a:ext>
            </a:extLst>
          </p:cNvPr>
          <p:cNvSpPr/>
          <p:nvPr/>
        </p:nvSpPr>
        <p:spPr>
          <a:xfrm>
            <a:off x="9371280" y="2150083"/>
            <a:ext cx="1397000" cy="7388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Detection/ Recognizing features </a:t>
            </a:r>
          </a:p>
        </p:txBody>
      </p:sp>
      <p:cxnSp>
        <p:nvCxnSpPr>
          <p:cNvPr id="10" name="Straight Arrow Connector 9">
            <a:extLst>
              <a:ext uri="{FF2B5EF4-FFF2-40B4-BE49-F238E27FC236}">
                <a16:creationId xmlns:a16="http://schemas.microsoft.com/office/drawing/2014/main" id="{5C5C89BD-4256-DD3E-4AD5-D3F228B87468}"/>
              </a:ext>
            </a:extLst>
          </p:cNvPr>
          <p:cNvCxnSpPr>
            <a:cxnSpLocks/>
            <a:stCxn id="9" idx="2"/>
          </p:cNvCxnSpPr>
          <p:nvPr/>
        </p:nvCxnSpPr>
        <p:spPr>
          <a:xfrm>
            <a:off x="10069780" y="2888886"/>
            <a:ext cx="0" cy="254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3790460A-1AEA-1553-47B6-E6812E9ACFC5}"/>
              </a:ext>
            </a:extLst>
          </p:cNvPr>
          <p:cNvSpPr/>
          <p:nvPr/>
        </p:nvSpPr>
        <p:spPr>
          <a:xfrm>
            <a:off x="9118600" y="3010515"/>
            <a:ext cx="1828071" cy="7473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Detecting Label </a:t>
            </a:r>
            <a:r>
              <a:rPr lang="en-US" dirty="0" err="1"/>
              <a:t>overlappings</a:t>
            </a:r>
            <a:endParaRPr lang="en-US" dirty="0"/>
          </a:p>
        </p:txBody>
      </p:sp>
      <p:cxnSp>
        <p:nvCxnSpPr>
          <p:cNvPr id="12" name="Straight Arrow Connector 11">
            <a:extLst>
              <a:ext uri="{FF2B5EF4-FFF2-40B4-BE49-F238E27FC236}">
                <a16:creationId xmlns:a16="http://schemas.microsoft.com/office/drawing/2014/main" id="{CE9C5267-E4E3-F7B2-DD04-096A1873D580}"/>
              </a:ext>
            </a:extLst>
          </p:cNvPr>
          <p:cNvCxnSpPr>
            <a:cxnSpLocks/>
            <a:stCxn id="11" idx="2"/>
          </p:cNvCxnSpPr>
          <p:nvPr/>
        </p:nvCxnSpPr>
        <p:spPr>
          <a:xfrm>
            <a:off x="10032636" y="3757846"/>
            <a:ext cx="24444" cy="30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EF0F7D2-CEB1-5450-11A5-2F0BF817DC92}"/>
              </a:ext>
            </a:extLst>
          </p:cNvPr>
          <p:cNvSpPr/>
          <p:nvPr/>
        </p:nvSpPr>
        <p:spPr>
          <a:xfrm>
            <a:off x="9371280" y="4063020"/>
            <a:ext cx="1397000" cy="5508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Slicing the clips </a:t>
            </a:r>
          </a:p>
        </p:txBody>
      </p:sp>
      <p:cxnSp>
        <p:nvCxnSpPr>
          <p:cNvPr id="15" name="Straight Arrow Connector 14">
            <a:extLst>
              <a:ext uri="{FF2B5EF4-FFF2-40B4-BE49-F238E27FC236}">
                <a16:creationId xmlns:a16="http://schemas.microsoft.com/office/drawing/2014/main" id="{C3FC94DC-51D6-CB19-7D74-8BDC2EBD1EC4}"/>
              </a:ext>
            </a:extLst>
          </p:cNvPr>
          <p:cNvCxnSpPr>
            <a:stCxn id="13" idx="2"/>
          </p:cNvCxnSpPr>
          <p:nvPr/>
        </p:nvCxnSpPr>
        <p:spPr>
          <a:xfrm>
            <a:off x="10069780" y="4613883"/>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FF7339D9-D4A5-8C36-149B-FF57BD846C7A}"/>
              </a:ext>
            </a:extLst>
          </p:cNvPr>
          <p:cNvSpPr/>
          <p:nvPr/>
        </p:nvSpPr>
        <p:spPr>
          <a:xfrm>
            <a:off x="9358580" y="4967890"/>
            <a:ext cx="1397000" cy="5508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Merging the sliced clips</a:t>
            </a:r>
          </a:p>
        </p:txBody>
      </p:sp>
      <p:cxnSp>
        <p:nvCxnSpPr>
          <p:cNvPr id="17" name="Straight Arrow Connector 16">
            <a:extLst>
              <a:ext uri="{FF2B5EF4-FFF2-40B4-BE49-F238E27FC236}">
                <a16:creationId xmlns:a16="http://schemas.microsoft.com/office/drawing/2014/main" id="{DB75EEF0-10D4-0AE3-4CA6-1C94FC1A352F}"/>
              </a:ext>
            </a:extLst>
          </p:cNvPr>
          <p:cNvCxnSpPr>
            <a:stCxn id="16" idx="2"/>
          </p:cNvCxnSpPr>
          <p:nvPr/>
        </p:nvCxnSpPr>
        <p:spPr>
          <a:xfrm>
            <a:off x="10057080" y="5518753"/>
            <a:ext cx="0" cy="32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CAE99A71-D9D7-2453-7F4A-670B4C8DEE32}"/>
              </a:ext>
            </a:extLst>
          </p:cNvPr>
          <p:cNvSpPr/>
          <p:nvPr/>
        </p:nvSpPr>
        <p:spPr>
          <a:xfrm>
            <a:off x="9358580" y="5856890"/>
            <a:ext cx="1397000" cy="7429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Output Video (Mp4)</a:t>
            </a:r>
          </a:p>
        </p:txBody>
      </p:sp>
    </p:spTree>
    <p:extLst>
      <p:ext uri="{BB962C8B-B14F-4D97-AF65-F5344CB8AC3E}">
        <p14:creationId xmlns:p14="http://schemas.microsoft.com/office/powerpoint/2010/main" val="26503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40659"/>
            <a:ext cx="9779183" cy="1325563"/>
          </a:xfrm>
        </p:spPr>
        <p:txBody>
          <a:bodyPr/>
          <a:lstStyle/>
          <a:p>
            <a:r>
              <a:rPr lang="en-US" sz="4000" u="sng" dirty="0"/>
              <a:t>Evaluation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8" name="Content Placeholder 7">
            <a:extLst>
              <a:ext uri="{FF2B5EF4-FFF2-40B4-BE49-F238E27FC236}">
                <a16:creationId xmlns:a16="http://schemas.microsoft.com/office/drawing/2014/main" id="{C5B5585B-F82F-2D1E-494C-990B62F8BE90}"/>
              </a:ext>
            </a:extLst>
          </p:cNvPr>
          <p:cNvSpPr>
            <a:spLocks noGrp="1"/>
          </p:cNvSpPr>
          <p:nvPr>
            <p:ph idx="1"/>
          </p:nvPr>
        </p:nvSpPr>
        <p:spPr>
          <a:xfrm>
            <a:off x="855361" y="1003440"/>
            <a:ext cx="9779182" cy="5718035"/>
          </a:xfrm>
        </p:spPr>
        <p:txBody>
          <a:bodyPr/>
          <a:lstStyle/>
          <a:p>
            <a:pPr algn="l">
              <a:buFont typeface="Arial" panose="020B0604020202020204" pitchFamily="34" charset="0"/>
              <a:buChar char="•"/>
            </a:pPr>
            <a:endParaRPr lang="en-US" b="0" i="0" dirty="0">
              <a:solidFill>
                <a:srgbClr val="374151"/>
              </a:solidFill>
              <a:effectLst/>
              <a:latin typeface="Söhne"/>
            </a:endParaRPr>
          </a:p>
          <a:p>
            <a:pPr marL="457200" indent="-457200">
              <a:buFont typeface="Arial" panose="020B0604020202020204" pitchFamily="34" charset="0"/>
              <a:buChar char="•"/>
            </a:pPr>
            <a:r>
              <a:rPr lang="en-US" dirty="0"/>
              <a:t>Original Highlights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Scoreboard Detection Highlights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Audience Reaction Highlights</a:t>
            </a:r>
          </a:p>
          <a:p>
            <a:endParaRPr lang="en-US" dirty="0"/>
          </a:p>
          <a:p>
            <a:pPr marL="457200" indent="-457200">
              <a:buFont typeface="Arial" panose="020B0604020202020204" pitchFamily="34" charset="0"/>
              <a:buChar char="•"/>
            </a:pPr>
            <a:endParaRPr lang="en-US" dirty="0"/>
          </a:p>
        </p:txBody>
      </p:sp>
      <p:graphicFrame>
        <p:nvGraphicFramePr>
          <p:cNvPr id="4" name="Table 4">
            <a:extLst>
              <a:ext uri="{FF2B5EF4-FFF2-40B4-BE49-F238E27FC236}">
                <a16:creationId xmlns:a16="http://schemas.microsoft.com/office/drawing/2014/main" id="{31E1B3B6-37D0-2519-76F4-7DF4D3DD5054}"/>
              </a:ext>
            </a:extLst>
          </p:cNvPr>
          <p:cNvGraphicFramePr>
            <a:graphicFrameLocks noGrp="1"/>
          </p:cNvGraphicFramePr>
          <p:nvPr>
            <p:extLst>
              <p:ext uri="{D42A27DB-BD31-4B8C-83A1-F6EECF244321}">
                <p14:modId xmlns:p14="http://schemas.microsoft.com/office/powerpoint/2010/main" val="342380666"/>
              </p:ext>
            </p:extLst>
          </p:nvPr>
        </p:nvGraphicFramePr>
        <p:xfrm>
          <a:off x="1828802" y="2329003"/>
          <a:ext cx="8585199" cy="743652"/>
        </p:xfrm>
        <a:graphic>
          <a:graphicData uri="http://schemas.openxmlformats.org/drawingml/2006/table">
            <a:tbl>
              <a:tblPr firstRow="1" bandRow="1">
                <a:tableStyleId>{5C22544A-7EE6-4342-B048-85BDC9FD1C3A}</a:tableStyleId>
              </a:tblPr>
              <a:tblGrid>
                <a:gridCol w="1226457">
                  <a:extLst>
                    <a:ext uri="{9D8B030D-6E8A-4147-A177-3AD203B41FA5}">
                      <a16:colId xmlns:a16="http://schemas.microsoft.com/office/drawing/2014/main" val="1716126805"/>
                    </a:ext>
                  </a:extLst>
                </a:gridCol>
                <a:gridCol w="1226457">
                  <a:extLst>
                    <a:ext uri="{9D8B030D-6E8A-4147-A177-3AD203B41FA5}">
                      <a16:colId xmlns:a16="http://schemas.microsoft.com/office/drawing/2014/main" val="951447294"/>
                    </a:ext>
                  </a:extLst>
                </a:gridCol>
                <a:gridCol w="1226457">
                  <a:extLst>
                    <a:ext uri="{9D8B030D-6E8A-4147-A177-3AD203B41FA5}">
                      <a16:colId xmlns:a16="http://schemas.microsoft.com/office/drawing/2014/main" val="3520678110"/>
                    </a:ext>
                  </a:extLst>
                </a:gridCol>
                <a:gridCol w="1226457">
                  <a:extLst>
                    <a:ext uri="{9D8B030D-6E8A-4147-A177-3AD203B41FA5}">
                      <a16:colId xmlns:a16="http://schemas.microsoft.com/office/drawing/2014/main" val="3292896659"/>
                    </a:ext>
                  </a:extLst>
                </a:gridCol>
                <a:gridCol w="1226457">
                  <a:extLst>
                    <a:ext uri="{9D8B030D-6E8A-4147-A177-3AD203B41FA5}">
                      <a16:colId xmlns:a16="http://schemas.microsoft.com/office/drawing/2014/main" val="3099548243"/>
                    </a:ext>
                  </a:extLst>
                </a:gridCol>
                <a:gridCol w="1226457">
                  <a:extLst>
                    <a:ext uri="{9D8B030D-6E8A-4147-A177-3AD203B41FA5}">
                      <a16:colId xmlns:a16="http://schemas.microsoft.com/office/drawing/2014/main" val="3641386895"/>
                    </a:ext>
                  </a:extLst>
                </a:gridCol>
                <a:gridCol w="1226457">
                  <a:extLst>
                    <a:ext uri="{9D8B030D-6E8A-4147-A177-3AD203B41FA5}">
                      <a16:colId xmlns:a16="http://schemas.microsoft.com/office/drawing/2014/main" val="3150176995"/>
                    </a:ext>
                  </a:extLst>
                </a:gridCol>
              </a:tblGrid>
              <a:tr h="371826">
                <a:tc>
                  <a:txBody>
                    <a:bodyPr/>
                    <a:lstStyle/>
                    <a:p>
                      <a:r>
                        <a:rPr lang="en-US" dirty="0"/>
                        <a:t>Overs</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2244088287"/>
                  </a:ext>
                </a:extLst>
              </a:tr>
              <a:tr h="371826">
                <a:tc>
                  <a:txBody>
                    <a:bodyPr/>
                    <a:lstStyle/>
                    <a:p>
                      <a:r>
                        <a:rPr lang="en-US" dirty="0"/>
                        <a:t>Highlights</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525146253"/>
                  </a:ext>
                </a:extLst>
              </a:tr>
            </a:tbl>
          </a:graphicData>
        </a:graphic>
      </p:graphicFrame>
      <p:graphicFrame>
        <p:nvGraphicFramePr>
          <p:cNvPr id="5" name="Table 6">
            <a:extLst>
              <a:ext uri="{FF2B5EF4-FFF2-40B4-BE49-F238E27FC236}">
                <a16:creationId xmlns:a16="http://schemas.microsoft.com/office/drawing/2014/main" id="{C10A68B6-8BD9-2C9E-E3A1-360A5D13B18C}"/>
              </a:ext>
            </a:extLst>
          </p:cNvPr>
          <p:cNvGraphicFramePr>
            <a:graphicFrameLocks noGrp="1"/>
          </p:cNvGraphicFramePr>
          <p:nvPr>
            <p:extLst>
              <p:ext uri="{D42A27DB-BD31-4B8C-83A1-F6EECF244321}">
                <p14:modId xmlns:p14="http://schemas.microsoft.com/office/powerpoint/2010/main" val="2502248892"/>
              </p:ext>
            </p:extLst>
          </p:nvPr>
        </p:nvGraphicFramePr>
        <p:xfrm>
          <a:off x="1828802" y="5612698"/>
          <a:ext cx="8585199" cy="743652"/>
        </p:xfrm>
        <a:graphic>
          <a:graphicData uri="http://schemas.openxmlformats.org/drawingml/2006/table">
            <a:tbl>
              <a:tblPr firstRow="1" bandRow="1">
                <a:tableStyleId>{5C22544A-7EE6-4342-B048-85BDC9FD1C3A}</a:tableStyleId>
              </a:tblPr>
              <a:tblGrid>
                <a:gridCol w="1226457">
                  <a:extLst>
                    <a:ext uri="{9D8B030D-6E8A-4147-A177-3AD203B41FA5}">
                      <a16:colId xmlns:a16="http://schemas.microsoft.com/office/drawing/2014/main" val="3354942805"/>
                    </a:ext>
                  </a:extLst>
                </a:gridCol>
                <a:gridCol w="1226457">
                  <a:extLst>
                    <a:ext uri="{9D8B030D-6E8A-4147-A177-3AD203B41FA5}">
                      <a16:colId xmlns:a16="http://schemas.microsoft.com/office/drawing/2014/main" val="1063761542"/>
                    </a:ext>
                  </a:extLst>
                </a:gridCol>
                <a:gridCol w="1226457">
                  <a:extLst>
                    <a:ext uri="{9D8B030D-6E8A-4147-A177-3AD203B41FA5}">
                      <a16:colId xmlns:a16="http://schemas.microsoft.com/office/drawing/2014/main" val="2184069599"/>
                    </a:ext>
                  </a:extLst>
                </a:gridCol>
                <a:gridCol w="1226457">
                  <a:extLst>
                    <a:ext uri="{9D8B030D-6E8A-4147-A177-3AD203B41FA5}">
                      <a16:colId xmlns:a16="http://schemas.microsoft.com/office/drawing/2014/main" val="67537735"/>
                    </a:ext>
                  </a:extLst>
                </a:gridCol>
                <a:gridCol w="1226457">
                  <a:extLst>
                    <a:ext uri="{9D8B030D-6E8A-4147-A177-3AD203B41FA5}">
                      <a16:colId xmlns:a16="http://schemas.microsoft.com/office/drawing/2014/main" val="415114138"/>
                    </a:ext>
                  </a:extLst>
                </a:gridCol>
                <a:gridCol w="1226457">
                  <a:extLst>
                    <a:ext uri="{9D8B030D-6E8A-4147-A177-3AD203B41FA5}">
                      <a16:colId xmlns:a16="http://schemas.microsoft.com/office/drawing/2014/main" val="3076191303"/>
                    </a:ext>
                  </a:extLst>
                </a:gridCol>
                <a:gridCol w="1226457">
                  <a:extLst>
                    <a:ext uri="{9D8B030D-6E8A-4147-A177-3AD203B41FA5}">
                      <a16:colId xmlns:a16="http://schemas.microsoft.com/office/drawing/2014/main" val="2907977077"/>
                    </a:ext>
                  </a:extLst>
                </a:gridCol>
              </a:tblGrid>
              <a:tr h="371826">
                <a:tc>
                  <a:txBody>
                    <a:bodyPr/>
                    <a:lstStyle/>
                    <a:p>
                      <a:r>
                        <a:rPr lang="en-US" dirty="0"/>
                        <a:t>Overs</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2749497703"/>
                  </a:ext>
                </a:extLst>
              </a:tr>
              <a:tr h="371826">
                <a:tc>
                  <a:txBody>
                    <a:bodyPr/>
                    <a:lstStyle/>
                    <a:p>
                      <a:r>
                        <a:rPr lang="en-US" dirty="0"/>
                        <a:t>Highlights</a:t>
                      </a:r>
                    </a:p>
                  </a:txBody>
                  <a:tcPr/>
                </a:tc>
                <a:tc>
                  <a:txBody>
                    <a:bodyPr/>
                    <a:lstStyle/>
                    <a:p>
                      <a:r>
                        <a:rPr lang="en-US" dirty="0"/>
                        <a:t>1</a:t>
                      </a:r>
                    </a:p>
                  </a:txBody>
                  <a:tcPr/>
                </a:tc>
                <a:tc>
                  <a:txBody>
                    <a:bodyPr/>
                    <a:lstStyle/>
                    <a:p>
                      <a:r>
                        <a:rPr lang="en-US" dirty="0"/>
                        <a:t>4</a:t>
                      </a:r>
                    </a:p>
                  </a:txBody>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3012033225"/>
                  </a:ext>
                </a:extLst>
              </a:tr>
            </a:tbl>
          </a:graphicData>
        </a:graphic>
      </p:graphicFrame>
      <p:graphicFrame>
        <p:nvGraphicFramePr>
          <p:cNvPr id="7" name="Table 6">
            <a:extLst>
              <a:ext uri="{FF2B5EF4-FFF2-40B4-BE49-F238E27FC236}">
                <a16:creationId xmlns:a16="http://schemas.microsoft.com/office/drawing/2014/main" id="{CB969FBB-5B2C-0B89-CFFD-D5AFD2FF00B8}"/>
              </a:ext>
            </a:extLst>
          </p:cNvPr>
          <p:cNvGraphicFramePr>
            <a:graphicFrameLocks noGrp="1"/>
          </p:cNvGraphicFramePr>
          <p:nvPr>
            <p:extLst>
              <p:ext uri="{D42A27DB-BD31-4B8C-83A1-F6EECF244321}">
                <p14:modId xmlns:p14="http://schemas.microsoft.com/office/powerpoint/2010/main" val="1728880087"/>
              </p:ext>
            </p:extLst>
          </p:nvPr>
        </p:nvGraphicFramePr>
        <p:xfrm>
          <a:off x="1828802" y="4089023"/>
          <a:ext cx="8585199" cy="743652"/>
        </p:xfrm>
        <a:graphic>
          <a:graphicData uri="http://schemas.openxmlformats.org/drawingml/2006/table">
            <a:tbl>
              <a:tblPr firstRow="1" bandRow="1">
                <a:tableStyleId>{5C22544A-7EE6-4342-B048-85BDC9FD1C3A}</a:tableStyleId>
              </a:tblPr>
              <a:tblGrid>
                <a:gridCol w="1226457">
                  <a:extLst>
                    <a:ext uri="{9D8B030D-6E8A-4147-A177-3AD203B41FA5}">
                      <a16:colId xmlns:a16="http://schemas.microsoft.com/office/drawing/2014/main" val="3354942805"/>
                    </a:ext>
                  </a:extLst>
                </a:gridCol>
                <a:gridCol w="1226457">
                  <a:extLst>
                    <a:ext uri="{9D8B030D-6E8A-4147-A177-3AD203B41FA5}">
                      <a16:colId xmlns:a16="http://schemas.microsoft.com/office/drawing/2014/main" val="1063761542"/>
                    </a:ext>
                  </a:extLst>
                </a:gridCol>
                <a:gridCol w="1226457">
                  <a:extLst>
                    <a:ext uri="{9D8B030D-6E8A-4147-A177-3AD203B41FA5}">
                      <a16:colId xmlns:a16="http://schemas.microsoft.com/office/drawing/2014/main" val="2184069599"/>
                    </a:ext>
                  </a:extLst>
                </a:gridCol>
                <a:gridCol w="1226457">
                  <a:extLst>
                    <a:ext uri="{9D8B030D-6E8A-4147-A177-3AD203B41FA5}">
                      <a16:colId xmlns:a16="http://schemas.microsoft.com/office/drawing/2014/main" val="67537735"/>
                    </a:ext>
                  </a:extLst>
                </a:gridCol>
                <a:gridCol w="1226457">
                  <a:extLst>
                    <a:ext uri="{9D8B030D-6E8A-4147-A177-3AD203B41FA5}">
                      <a16:colId xmlns:a16="http://schemas.microsoft.com/office/drawing/2014/main" val="415114138"/>
                    </a:ext>
                  </a:extLst>
                </a:gridCol>
                <a:gridCol w="1226457">
                  <a:extLst>
                    <a:ext uri="{9D8B030D-6E8A-4147-A177-3AD203B41FA5}">
                      <a16:colId xmlns:a16="http://schemas.microsoft.com/office/drawing/2014/main" val="1666922556"/>
                    </a:ext>
                  </a:extLst>
                </a:gridCol>
                <a:gridCol w="1226457">
                  <a:extLst>
                    <a:ext uri="{9D8B030D-6E8A-4147-A177-3AD203B41FA5}">
                      <a16:colId xmlns:a16="http://schemas.microsoft.com/office/drawing/2014/main" val="952073304"/>
                    </a:ext>
                  </a:extLst>
                </a:gridCol>
              </a:tblGrid>
              <a:tr h="371826">
                <a:tc>
                  <a:txBody>
                    <a:bodyPr/>
                    <a:lstStyle/>
                    <a:p>
                      <a:r>
                        <a:rPr lang="en-US" dirty="0"/>
                        <a:t>Overs</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2749497703"/>
                  </a:ext>
                </a:extLst>
              </a:tr>
              <a:tr h="371826">
                <a:tc>
                  <a:txBody>
                    <a:bodyPr/>
                    <a:lstStyle/>
                    <a:p>
                      <a:r>
                        <a:rPr lang="en-US" dirty="0"/>
                        <a:t>Highlights</a:t>
                      </a:r>
                    </a:p>
                  </a:txBody>
                  <a:tcPr/>
                </a:tc>
                <a:tc>
                  <a:txBody>
                    <a:bodyPr/>
                    <a:lstStyle/>
                    <a:p>
                      <a:r>
                        <a:rPr lang="en-US" dirty="0"/>
                        <a:t>1</a:t>
                      </a:r>
                    </a:p>
                  </a:txBody>
                  <a:tcPr/>
                </a:tc>
                <a:tc>
                  <a:txBody>
                    <a:bodyPr/>
                    <a:lstStyle/>
                    <a:p>
                      <a:r>
                        <a:rPr lang="en-US" dirty="0"/>
                        <a:t>3</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3012033225"/>
                  </a:ext>
                </a:extLst>
              </a:tr>
            </a:tbl>
          </a:graphicData>
        </a:graphic>
      </p:graphicFrame>
    </p:spTree>
    <p:extLst>
      <p:ext uri="{BB962C8B-B14F-4D97-AF65-F5344CB8AC3E}">
        <p14:creationId xmlns:p14="http://schemas.microsoft.com/office/powerpoint/2010/main" val="238562593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{784276EE-9DDC-4531-A248-202DE8ED43C2}tf45331398_win32</Template>
  <TotalTime>10025</TotalTime>
  <Words>625</Words>
  <Application>Microsoft Office PowerPoint</Application>
  <PresentationFormat>Widescreen</PresentationFormat>
  <Paragraphs>145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Inter</vt:lpstr>
      <vt:lpstr>Söhne</vt:lpstr>
      <vt:lpstr>Tenorite</vt:lpstr>
      <vt:lpstr>Office Theme</vt:lpstr>
      <vt:lpstr>Automatic Highlight Generation For Cricket Video</vt:lpstr>
      <vt:lpstr>Introduction</vt:lpstr>
      <vt:lpstr>Introduction</vt:lpstr>
      <vt:lpstr>Dataset</vt:lpstr>
      <vt:lpstr>System</vt:lpstr>
      <vt:lpstr>Scoreboard Detection  </vt:lpstr>
      <vt:lpstr>Audience Reaction</vt:lpstr>
      <vt:lpstr>Object Tracking (Ball, Stumps, Boundary)</vt:lpstr>
      <vt:lpstr>Evaluation</vt:lpstr>
      <vt:lpstr>Evaluation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Highlight Generation For Cricket Video</dc:title>
  <dc:creator>DAMIREDDY, SASIDHAR REDDY</dc:creator>
  <cp:lastModifiedBy>DAMIREDDY, SASIDHAR REDDY</cp:lastModifiedBy>
  <cp:revision>4</cp:revision>
  <dcterms:created xsi:type="dcterms:W3CDTF">2023-04-25T22:54:37Z</dcterms:created>
  <dcterms:modified xsi:type="dcterms:W3CDTF">2023-05-03T03:58:10Z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