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aven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1bd0c92571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1bd0c9257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1bd0c92571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1bd0c92571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1bd0c92571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1bd0c92571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1bd0c92571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1bd0c92571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1bd0c92571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1bd0c92571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1bd0c92571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1bd0c92571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1bd0c92571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1bd0c92571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1bd0c92571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1bd0c92571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1bd0c92571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1bd0c92571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1bd0c92571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1bd0c92571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bd0c92571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bd0c92571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1bd0c92571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1bd0c92571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bd0c92571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bd0c92571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1bd0c92571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1bd0c92571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1bd0c92571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1bd0c92571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bd0c92571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bd0c92571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1bd0c92571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1bd0c92571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56" name="Google Shape;56;p14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57" name="Google Shape;57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0" name="Google Shape;60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" name="Google Shape;63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Google Shape;68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" name="Google Shape;74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75" name="Google Shape;75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" name="Google Shape;77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78" name="Google Shape;78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" name="Google Shape;81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" name="Google Shape;82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83" name="Google Shape;83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" name="Google Shape;85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96" name="Google Shape;96;p1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97" name="Google Shape;97;p1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1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0" name="Google Shape;100;p1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1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04" name="Google Shape;104;p1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" name="Google Shape;108;p15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109" name="Google Shape;109;p1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10" name="Google Shape;110;p1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Google Shape;112;p1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13" name="Google Shape;113;p1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1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" name="Google Shape;121;p1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22" name="Google Shape;122;p1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" name="Google Shape;127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1" name="Google Shape;131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8" name="Google Shape;138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46" name="Google Shape;146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2" name="Google Shape;152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0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59" name="Google Shape;159;p20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60" name="Google Shape;160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20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64" name="Google Shape;164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68" name="Google Shape;168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0" name="Google Shape;170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74" name="Google Shape;174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82" name="Google Shape;182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88" name="Google Shape;188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89" name="Google Shape;189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94" name="Google Shape;194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0" name="Google Shape;200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05" name="Google Shape;205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09" name="Google Shape;209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15" name="Google Shape;215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20" name="Google Shape;220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24" name="Google Shape;224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30" name="Google Shape;230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35" name="Google Shape;235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40" name="Google Shape;240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44" name="Google Shape;244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" name="Google Shape;248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49" name="Google Shape;249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54" name="Google Shape;254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60" name="Google Shape;260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65" name="Google Shape;265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" name="Google Shape;268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69" name="Google Shape;269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Google Shape;273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74" name="Google Shape;274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80" name="Google Shape;280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" name="Google Shape;284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85" name="Google Shape;285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" name="Google Shape;288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89" name="Google Shape;289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" name="Google Shape;294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95" name="Google Shape;295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00" name="Google Shape;300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4" name="Google Shape;304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05" name="Google Shape;305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8" name="Google Shape;308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09" name="Google Shape;309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3" name="Google Shape;313;p23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Fraud Detection</a:t>
            </a:r>
            <a:endParaRPr/>
          </a:p>
        </p:txBody>
      </p:sp>
      <p:sp>
        <p:nvSpPr>
          <p:cNvPr id="323" name="Google Shape;323;p25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Sammy Dandu and Allan Patrick Alex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4"/>
          <p:cNvSpPr txBox="1"/>
          <p:nvPr>
            <p:ph type="title"/>
          </p:nvPr>
        </p:nvSpPr>
        <p:spPr>
          <a:xfrm>
            <a:off x="1303800" y="217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sp>
        <p:nvSpPr>
          <p:cNvPr id="393" name="Google Shape;393;p34"/>
          <p:cNvSpPr txBox="1"/>
          <p:nvPr>
            <p:ph idx="1" type="body"/>
          </p:nvPr>
        </p:nvSpPr>
        <p:spPr>
          <a:xfrm>
            <a:off x="1303800" y="876450"/>
            <a:ext cx="7030500" cy="3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000">
                <a:solidFill>
                  <a:srgbClr val="000000"/>
                </a:solidFill>
              </a:rPr>
              <a:t>Model Initialization:</a:t>
            </a:r>
            <a:endParaRPr b="1"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unito"/>
              <a:buChar char="●"/>
            </a:pPr>
            <a:r>
              <a:rPr b="1" lang="en" sz="1000">
                <a:solidFill>
                  <a:srgbClr val="000000"/>
                </a:solidFill>
              </a:rPr>
              <a:t>Baseline Parameters:</a:t>
            </a:r>
            <a:endParaRPr b="1" sz="1000">
              <a:solidFill>
                <a:srgbClr val="000000"/>
              </a:solidFill>
            </a:endParaRPr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</a:rPr>
              <a:t>scale_pos_weight: Calculated as the ratio of majority to minority class samples to address the imbalance. This ensured that the minority class (fraud) was given appropriate weight during training.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</a:rPr>
              <a:t>eval_metric='logloss': Logarithmic loss was used as the evaluation metric to track performance.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</a:rPr>
              <a:t>random_state=42: Set for reproducibility.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unito"/>
              <a:buChar char="●"/>
            </a:pPr>
            <a:r>
              <a:rPr lang="en" sz="1000">
                <a:solidFill>
                  <a:srgbClr val="000000"/>
                </a:solidFill>
              </a:rPr>
              <a:t>The model was trained and evaluated as a baseline.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000">
                <a:solidFill>
                  <a:srgbClr val="000000"/>
                </a:solidFill>
              </a:rPr>
              <a:t>Hyperparameter Tuning with Grid Search:</a:t>
            </a:r>
            <a:endParaRPr b="1"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</a:rPr>
              <a:t>A </a:t>
            </a:r>
            <a:r>
              <a:rPr b="1" lang="en" sz="1000">
                <a:solidFill>
                  <a:srgbClr val="000000"/>
                </a:solidFill>
              </a:rPr>
              <a:t>Grid Search</a:t>
            </a:r>
            <a:r>
              <a:rPr lang="en" sz="1000">
                <a:solidFill>
                  <a:srgbClr val="000000"/>
                </a:solidFill>
              </a:rPr>
              <a:t> was conducted to optimize the following key parameters: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00">
                <a:solidFill>
                  <a:srgbClr val="000000"/>
                </a:solidFill>
              </a:rPr>
              <a:t>n_estimators</a:t>
            </a:r>
            <a:r>
              <a:rPr lang="en" sz="1000">
                <a:solidFill>
                  <a:srgbClr val="000000"/>
                </a:solidFill>
              </a:rPr>
              <a:t>: Number of boosting rounds. Tried values: [50, 100, 200].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00">
                <a:solidFill>
                  <a:srgbClr val="000000"/>
                </a:solidFill>
              </a:rPr>
              <a:t>learning_rate (eta):</a:t>
            </a:r>
            <a:r>
              <a:rPr lang="en" sz="1000">
                <a:solidFill>
                  <a:srgbClr val="000000"/>
                </a:solidFill>
              </a:rPr>
              <a:t> Controls the step size at each iteration. Tried values: [0.01, 0.1, 0.2].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00">
                <a:solidFill>
                  <a:srgbClr val="000000"/>
                </a:solidFill>
              </a:rPr>
              <a:t>max_depth</a:t>
            </a:r>
            <a:r>
              <a:rPr lang="en" sz="1000">
                <a:solidFill>
                  <a:srgbClr val="000000"/>
                </a:solidFill>
              </a:rPr>
              <a:t>: Maximum depth of trees. Tried values: [3, 5, 7].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00">
                <a:solidFill>
                  <a:srgbClr val="000000"/>
                </a:solidFill>
              </a:rPr>
              <a:t>scale_pos_weight</a:t>
            </a:r>
            <a:r>
              <a:rPr lang="en" sz="1000">
                <a:solidFill>
                  <a:srgbClr val="000000"/>
                </a:solidFill>
              </a:rPr>
              <a:t>: Balancing parameter for imbalanced data. Tried values: [1, scale_pos_weight, 10].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00">
                <a:solidFill>
                  <a:srgbClr val="000000"/>
                </a:solidFill>
              </a:rPr>
              <a:t>subsample</a:t>
            </a:r>
            <a:r>
              <a:rPr lang="en" sz="1000">
                <a:solidFill>
                  <a:srgbClr val="000000"/>
                </a:solidFill>
              </a:rPr>
              <a:t>: Fraction of samples used for training each tree. Tried values: [0.8, 1.0].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unito"/>
              <a:buChar char="●"/>
            </a:pPr>
            <a:r>
              <a:rPr b="1" lang="en" sz="1000">
                <a:solidFill>
                  <a:srgbClr val="000000"/>
                </a:solidFill>
              </a:rPr>
              <a:t>Why These Parameters?</a:t>
            </a:r>
            <a:endParaRPr b="1" sz="1000">
              <a:solidFill>
                <a:srgbClr val="000000"/>
              </a:solidFill>
            </a:endParaRPr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00">
                <a:solidFill>
                  <a:srgbClr val="000000"/>
                </a:solidFill>
              </a:rPr>
              <a:t>n_estimators</a:t>
            </a:r>
            <a:r>
              <a:rPr lang="en" sz="1000">
                <a:solidFill>
                  <a:srgbClr val="000000"/>
                </a:solidFill>
              </a:rPr>
              <a:t>: Balances model complexity and training time. More boosting rounds can improve performance but may lead to overfitting.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00">
                <a:solidFill>
                  <a:srgbClr val="000000"/>
                </a:solidFill>
              </a:rPr>
              <a:t>learning_rate</a:t>
            </a:r>
            <a:r>
              <a:rPr lang="en" sz="1000">
                <a:solidFill>
                  <a:srgbClr val="000000"/>
                </a:solidFill>
              </a:rPr>
              <a:t>: Lower values improve generalization but require more boosting rounds.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00">
                <a:solidFill>
                  <a:srgbClr val="000000"/>
                </a:solidFill>
              </a:rPr>
              <a:t>max_depth</a:t>
            </a:r>
            <a:r>
              <a:rPr lang="en" sz="1000">
                <a:solidFill>
                  <a:srgbClr val="000000"/>
                </a:solidFill>
              </a:rPr>
              <a:t>: Controls the complexity of trees, preventing overfitting for large datasets.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00">
                <a:solidFill>
                  <a:srgbClr val="000000"/>
                </a:solidFill>
              </a:rPr>
              <a:t>scale_pos_weight</a:t>
            </a:r>
            <a:r>
              <a:rPr lang="en" sz="1000">
                <a:solidFill>
                  <a:srgbClr val="000000"/>
                </a:solidFill>
              </a:rPr>
              <a:t>: Explicitly addresses the class imbalance to focus on detecting fraud.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00">
                <a:solidFill>
                  <a:srgbClr val="000000"/>
                </a:solidFill>
              </a:rPr>
              <a:t>subsample</a:t>
            </a:r>
            <a:r>
              <a:rPr lang="en" sz="1000">
                <a:solidFill>
                  <a:srgbClr val="000000"/>
                </a:solidFill>
              </a:rPr>
              <a:t>: Prevents overfitting by training trees on a subset of the data.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/>
          <p:nvPr>
            <p:ph type="title"/>
          </p:nvPr>
        </p:nvSpPr>
        <p:spPr>
          <a:xfrm>
            <a:off x="1303800" y="65175"/>
            <a:ext cx="70305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Results</a:t>
            </a:r>
            <a:endParaRPr/>
          </a:p>
        </p:txBody>
      </p:sp>
      <p:sp>
        <p:nvSpPr>
          <p:cNvPr id="399" name="Google Shape;399;p35"/>
          <p:cNvSpPr txBox="1"/>
          <p:nvPr>
            <p:ph idx="1" type="body"/>
          </p:nvPr>
        </p:nvSpPr>
        <p:spPr>
          <a:xfrm>
            <a:off x="1303800" y="5422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00"/>
                </a:solidFill>
              </a:rPr>
              <a:t>Key Insights</a:t>
            </a:r>
            <a:endParaRPr b="1" sz="800">
              <a:solidFill>
                <a:srgbClr val="000000"/>
              </a:solidFill>
            </a:endParaRPr>
          </a:p>
          <a:p>
            <a:pPr indent="-26987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Nunito"/>
              <a:buAutoNum type="arabicPeriod"/>
            </a:pPr>
            <a:r>
              <a:rPr b="1" lang="en" sz="650">
                <a:solidFill>
                  <a:srgbClr val="000000"/>
                </a:solidFill>
              </a:rPr>
              <a:t>Strengths:</a:t>
            </a:r>
            <a:endParaRPr b="1" sz="650">
              <a:solidFill>
                <a:srgbClr val="000000"/>
              </a:solidFill>
            </a:endParaRPr>
          </a:p>
          <a:p>
            <a:pPr indent="-2698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Char char="○"/>
            </a:pPr>
            <a:r>
              <a:rPr b="1" lang="en" sz="650">
                <a:solidFill>
                  <a:srgbClr val="000000"/>
                </a:solidFill>
              </a:rPr>
              <a:t>High Precision for Fraud (81%):</a:t>
            </a:r>
            <a:br>
              <a:rPr b="1" lang="en" sz="650">
                <a:solidFill>
                  <a:srgbClr val="000000"/>
                </a:solidFill>
              </a:rPr>
            </a:br>
            <a:r>
              <a:rPr lang="en" sz="650">
                <a:solidFill>
                  <a:srgbClr val="000000"/>
                </a:solidFill>
              </a:rPr>
              <a:t>The model accurately flags most fraud cases, significantly reducing false positives compared to the logistic regression model.</a:t>
            </a:r>
            <a:endParaRPr sz="650">
              <a:solidFill>
                <a:srgbClr val="000000"/>
              </a:solidFill>
            </a:endParaRPr>
          </a:p>
          <a:p>
            <a:pPr indent="-2698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Char char="○"/>
            </a:pPr>
            <a:r>
              <a:rPr b="1" lang="en" sz="650">
                <a:solidFill>
                  <a:srgbClr val="000000"/>
                </a:solidFill>
              </a:rPr>
              <a:t>Balanced Recall (80%):</a:t>
            </a:r>
            <a:br>
              <a:rPr b="1" lang="en" sz="650">
                <a:solidFill>
                  <a:srgbClr val="000000"/>
                </a:solidFill>
              </a:rPr>
            </a:br>
            <a:r>
              <a:rPr lang="en" sz="650">
                <a:solidFill>
                  <a:srgbClr val="000000"/>
                </a:solidFill>
              </a:rPr>
              <a:t>The model successfully identifies the majority of fraudulent transactions, minimizing false negatives.</a:t>
            </a:r>
            <a:endParaRPr sz="650">
              <a:solidFill>
                <a:srgbClr val="000000"/>
              </a:solidFill>
            </a:endParaRPr>
          </a:p>
          <a:p>
            <a:pPr indent="-2698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Char char="○"/>
            </a:pPr>
            <a:r>
              <a:rPr b="1" lang="en" sz="650">
                <a:solidFill>
                  <a:srgbClr val="000000"/>
                </a:solidFill>
              </a:rPr>
              <a:t>Strong F1-Score for Fraud (80%):</a:t>
            </a:r>
            <a:br>
              <a:rPr b="1" lang="en" sz="650">
                <a:solidFill>
                  <a:srgbClr val="000000"/>
                </a:solidFill>
              </a:rPr>
            </a:br>
            <a:r>
              <a:rPr lang="en" sz="650">
                <a:solidFill>
                  <a:srgbClr val="000000"/>
                </a:solidFill>
              </a:rPr>
              <a:t>Demonstrates a balanced trade-off between precision and recall.</a:t>
            </a:r>
            <a:endParaRPr sz="650">
              <a:solidFill>
                <a:srgbClr val="000000"/>
              </a:solidFill>
            </a:endParaRPr>
          </a:p>
          <a:p>
            <a:pPr indent="-2698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Char char="○"/>
            </a:pPr>
            <a:r>
              <a:rPr b="1" lang="en" sz="650">
                <a:solidFill>
                  <a:srgbClr val="000000"/>
                </a:solidFill>
              </a:rPr>
              <a:t>Excellent AUC-ROC (0.9548):</a:t>
            </a:r>
            <a:br>
              <a:rPr b="1" lang="en" sz="650">
                <a:solidFill>
                  <a:srgbClr val="000000"/>
                </a:solidFill>
              </a:rPr>
            </a:br>
            <a:r>
              <a:rPr lang="en" sz="650">
                <a:solidFill>
                  <a:srgbClr val="000000"/>
                </a:solidFill>
              </a:rPr>
              <a:t>Confirms the model's ability to distinguish between fraudulent and non-fraudulent transactions effectively.</a:t>
            </a:r>
            <a:endParaRPr sz="650">
              <a:solidFill>
                <a:srgbClr val="000000"/>
              </a:solidFill>
            </a:endParaRPr>
          </a:p>
          <a:p>
            <a:pPr indent="-2698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Nunito"/>
              <a:buAutoNum type="arabicPeriod"/>
            </a:pPr>
            <a:r>
              <a:rPr b="1" lang="en" sz="650">
                <a:solidFill>
                  <a:srgbClr val="000000"/>
                </a:solidFill>
              </a:rPr>
              <a:t>Weaknesses:</a:t>
            </a:r>
            <a:endParaRPr b="1" sz="650">
              <a:solidFill>
                <a:srgbClr val="000000"/>
              </a:solidFill>
            </a:endParaRPr>
          </a:p>
          <a:p>
            <a:pPr indent="-2698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Char char="○"/>
            </a:pPr>
            <a:r>
              <a:rPr b="1" lang="en" sz="650">
                <a:solidFill>
                  <a:srgbClr val="000000"/>
                </a:solidFill>
              </a:rPr>
              <a:t>Residual False Negatives:</a:t>
            </a:r>
            <a:br>
              <a:rPr b="1" lang="en" sz="650">
                <a:solidFill>
                  <a:srgbClr val="000000"/>
                </a:solidFill>
              </a:rPr>
            </a:br>
            <a:r>
              <a:rPr lang="en" sz="650">
                <a:solidFill>
                  <a:srgbClr val="000000"/>
                </a:solidFill>
              </a:rPr>
              <a:t>19 fraudulent cases were missed, which may still pose risks in highly sensitive applications.</a:t>
            </a:r>
            <a:endParaRPr sz="650">
              <a:solidFill>
                <a:srgbClr val="000000"/>
              </a:solidFill>
            </a:endParaRPr>
          </a:p>
          <a:p>
            <a:pPr indent="-2698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Char char="○"/>
            </a:pPr>
            <a:r>
              <a:rPr b="1" lang="en" sz="650">
                <a:solidFill>
                  <a:srgbClr val="000000"/>
                </a:solidFill>
              </a:rPr>
              <a:t>Complexity of Model:</a:t>
            </a:r>
            <a:br>
              <a:rPr b="1" lang="en" sz="650">
                <a:solidFill>
                  <a:srgbClr val="000000"/>
                </a:solidFill>
              </a:rPr>
            </a:br>
            <a:r>
              <a:rPr lang="en" sz="650">
                <a:solidFill>
                  <a:srgbClr val="000000"/>
                </a:solidFill>
              </a:rPr>
              <a:t>XGBoost's complexity increases computational cost, requiring careful tuning and monitoring for real-time fraud detection.</a:t>
            </a:r>
            <a:endParaRPr b="1" sz="412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412">
              <a:solidFill>
                <a:srgbClr val="000000"/>
              </a:solidFill>
            </a:endParaRPr>
          </a:p>
        </p:txBody>
      </p:sp>
      <p:sp>
        <p:nvSpPr>
          <p:cNvPr id="400" name="Google Shape;400;p35"/>
          <p:cNvSpPr txBox="1"/>
          <p:nvPr>
            <p:ph idx="2" type="body"/>
          </p:nvPr>
        </p:nvSpPr>
        <p:spPr>
          <a:xfrm>
            <a:off x="4903650" y="5422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</a:rPr>
              <a:t>Conclusion</a:t>
            </a:r>
            <a:endParaRPr b="1" sz="900">
              <a:solidFill>
                <a:srgbClr val="000000"/>
              </a:solidFill>
            </a:endParaRPr>
          </a:p>
          <a:p>
            <a:pPr indent="-27622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Char char="●"/>
            </a:pPr>
            <a:r>
              <a:rPr b="1" lang="en" sz="750">
                <a:solidFill>
                  <a:srgbClr val="000000"/>
                </a:solidFill>
              </a:rPr>
              <a:t>Effective Model Performance:</a:t>
            </a:r>
            <a:br>
              <a:rPr b="1" lang="en" sz="750">
                <a:solidFill>
                  <a:srgbClr val="000000"/>
                </a:solidFill>
              </a:rPr>
            </a:br>
            <a:r>
              <a:rPr lang="en" sz="750">
                <a:solidFill>
                  <a:srgbClr val="000000"/>
                </a:solidFill>
              </a:rPr>
              <a:t>XGBoost delivers a strong balance of precision and recall, making it well-suited for fraud detection where both false positives and false negatives carry significant consequences.</a:t>
            </a:r>
            <a:endParaRPr sz="750">
              <a:solidFill>
                <a:srgbClr val="000000"/>
              </a:solidFill>
            </a:endParaRPr>
          </a:p>
          <a:p>
            <a:pPr indent="-2762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Char char="●"/>
            </a:pPr>
            <a:r>
              <a:rPr b="1" lang="en" sz="750">
                <a:solidFill>
                  <a:srgbClr val="000000"/>
                </a:solidFill>
              </a:rPr>
              <a:t>Improved Fraud Detection:</a:t>
            </a:r>
            <a:br>
              <a:rPr b="1" lang="en" sz="750">
                <a:solidFill>
                  <a:srgbClr val="000000"/>
                </a:solidFill>
              </a:rPr>
            </a:br>
            <a:r>
              <a:rPr lang="en" sz="750">
                <a:solidFill>
                  <a:srgbClr val="000000"/>
                </a:solidFill>
              </a:rPr>
              <a:t>Compared to logistic regression, XGBoost exhibits superior precision and a higher F1-score, while maintaining competitive recall.</a:t>
            </a:r>
            <a:endParaRPr b="1" sz="7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607">
              <a:solidFill>
                <a:srgbClr val="000000"/>
              </a:solidFill>
            </a:endParaRPr>
          </a:p>
        </p:txBody>
      </p:sp>
      <p:pic>
        <p:nvPicPr>
          <p:cNvPr id="401" name="Google Shape;4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600" y="3439025"/>
            <a:ext cx="3356999" cy="117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5"/>
          <p:cNvPicPr preferRelativeResize="0"/>
          <p:nvPr/>
        </p:nvPicPr>
        <p:blipFill rotWithShape="1">
          <a:blip r:embed="rId4">
            <a:alphaModFix/>
          </a:blip>
          <a:srcRect b="0" l="1048" r="0" t="1390"/>
          <a:stretch/>
        </p:blipFill>
        <p:spPr>
          <a:xfrm>
            <a:off x="4780025" y="3012400"/>
            <a:ext cx="2169849" cy="16908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3" name="Google Shape;40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2299" y="3011813"/>
            <a:ext cx="1889326" cy="169197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/>
          <p:nvPr>
            <p:ph type="title"/>
          </p:nvPr>
        </p:nvSpPr>
        <p:spPr>
          <a:xfrm>
            <a:off x="1303800" y="141375"/>
            <a:ext cx="7030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 (SVM)</a:t>
            </a:r>
            <a:endParaRPr/>
          </a:p>
        </p:txBody>
      </p:sp>
      <p:sp>
        <p:nvSpPr>
          <p:cNvPr id="409" name="Google Shape;409;p36"/>
          <p:cNvSpPr txBox="1"/>
          <p:nvPr>
            <p:ph idx="1" type="body"/>
          </p:nvPr>
        </p:nvSpPr>
        <p:spPr>
          <a:xfrm>
            <a:off x="1303800" y="754575"/>
            <a:ext cx="7030500" cy="3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000000"/>
                </a:solidFill>
              </a:rPr>
              <a:t>Model Initialization:</a:t>
            </a:r>
            <a:endParaRPr b="1" sz="850">
              <a:solidFill>
                <a:srgbClr val="000000"/>
              </a:solidFill>
            </a:endParaRPr>
          </a:p>
          <a:p>
            <a:pPr indent="-28257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Nunito"/>
              <a:buChar char="●"/>
            </a:pPr>
            <a:r>
              <a:rPr b="1" lang="en" sz="850">
                <a:solidFill>
                  <a:srgbClr val="000000"/>
                </a:solidFill>
              </a:rPr>
              <a:t>Baseline Parameters:</a:t>
            </a:r>
            <a:endParaRPr b="1" sz="850">
              <a:solidFill>
                <a:srgbClr val="000000"/>
              </a:solidFill>
            </a:endParaRPr>
          </a:p>
          <a:p>
            <a:pPr indent="-2825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Char char="○"/>
            </a:pPr>
            <a:r>
              <a:rPr lang="en" sz="850">
                <a:solidFill>
                  <a:srgbClr val="000000"/>
                </a:solidFill>
              </a:rPr>
              <a:t>class_weight='balanced': Ensured the SVM gave proportional weight to the minority class to counteract the class imbalance.</a:t>
            </a:r>
            <a:endParaRPr sz="850">
              <a:solidFill>
                <a:srgbClr val="000000"/>
              </a:solidFill>
            </a:endParaRPr>
          </a:p>
          <a:p>
            <a:pPr indent="-2825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Char char="○"/>
            </a:pPr>
            <a:r>
              <a:rPr lang="en" sz="850">
                <a:solidFill>
                  <a:srgbClr val="000000"/>
                </a:solidFill>
              </a:rPr>
              <a:t>probability=True: Enabled probability estimates to evaluate the model's precision-recall performance.</a:t>
            </a:r>
            <a:endParaRPr sz="850">
              <a:solidFill>
                <a:srgbClr val="000000"/>
              </a:solidFill>
            </a:endParaRPr>
          </a:p>
          <a:p>
            <a:pPr indent="-2825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Char char="○"/>
            </a:pPr>
            <a:r>
              <a:rPr lang="en" sz="850">
                <a:solidFill>
                  <a:srgbClr val="000000"/>
                </a:solidFill>
              </a:rPr>
              <a:t>random_state=42: Ensured reproducibility.</a:t>
            </a:r>
            <a:endParaRPr sz="850">
              <a:solidFill>
                <a:srgbClr val="000000"/>
              </a:solidFill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Nunito"/>
              <a:buChar char="●"/>
            </a:pPr>
            <a:r>
              <a:rPr lang="en" sz="850">
                <a:solidFill>
                  <a:srgbClr val="000000"/>
                </a:solidFill>
              </a:rPr>
              <a:t>The baseline SVM model was trained and evaluated on the balanced dataset.</a:t>
            </a:r>
            <a:endParaRPr sz="8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000000"/>
                </a:solidFill>
              </a:rPr>
              <a:t>Challenges with SVM:</a:t>
            </a:r>
            <a:endParaRPr b="1" sz="850">
              <a:solidFill>
                <a:srgbClr val="000000"/>
              </a:solidFill>
            </a:endParaRPr>
          </a:p>
          <a:p>
            <a:pPr indent="-28257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Nunito"/>
              <a:buChar char="●"/>
            </a:pPr>
            <a:r>
              <a:rPr lang="en" sz="850">
                <a:solidFill>
                  <a:srgbClr val="000000"/>
                </a:solidFill>
              </a:rPr>
              <a:t>SVMs can be computationally expensive, particularly with large datasets.</a:t>
            </a:r>
            <a:endParaRPr sz="850">
              <a:solidFill>
                <a:srgbClr val="000000"/>
              </a:solidFill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Nunito"/>
              <a:buChar char="●"/>
            </a:pPr>
            <a:r>
              <a:rPr lang="en" sz="850">
                <a:solidFill>
                  <a:srgbClr val="000000"/>
                </a:solidFill>
              </a:rPr>
              <a:t>Hyperparameter tuning was required to avoid overfitting and improve the model's ability to generalize.</a:t>
            </a:r>
            <a:endParaRPr sz="8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000000"/>
                </a:solidFill>
              </a:rPr>
              <a:t>Hyperparameter Tuning with Grid Search:</a:t>
            </a:r>
            <a:endParaRPr b="1" sz="850">
              <a:solidFill>
                <a:srgbClr val="000000"/>
              </a:solidFill>
            </a:endParaRPr>
          </a:p>
          <a:p>
            <a:pPr indent="-28257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Char char="●"/>
            </a:pPr>
            <a:r>
              <a:rPr lang="en" sz="850">
                <a:solidFill>
                  <a:srgbClr val="000000"/>
                </a:solidFill>
              </a:rPr>
              <a:t>A </a:t>
            </a:r>
            <a:r>
              <a:rPr b="1" lang="en" sz="850">
                <a:solidFill>
                  <a:srgbClr val="000000"/>
                </a:solidFill>
              </a:rPr>
              <a:t>Grid Search</a:t>
            </a:r>
            <a:r>
              <a:rPr lang="en" sz="850">
                <a:solidFill>
                  <a:srgbClr val="000000"/>
                </a:solidFill>
              </a:rPr>
              <a:t> was conducted to optimize the following key parameters:</a:t>
            </a:r>
            <a:endParaRPr sz="850">
              <a:solidFill>
                <a:srgbClr val="000000"/>
              </a:solidFill>
            </a:endParaRPr>
          </a:p>
          <a:p>
            <a:pPr indent="-2825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Char char="○"/>
            </a:pPr>
            <a:r>
              <a:rPr b="1" lang="en" sz="850">
                <a:solidFill>
                  <a:srgbClr val="000000"/>
                </a:solidFill>
              </a:rPr>
              <a:t>C</a:t>
            </a:r>
            <a:r>
              <a:rPr lang="en" sz="850">
                <a:solidFill>
                  <a:srgbClr val="000000"/>
                </a:solidFill>
              </a:rPr>
              <a:t>: Regularization parameter controlling the trade-off between a smooth decision boundary and classification accuracy on the training set. Tried values: [0.1, 1, 10, 100].</a:t>
            </a:r>
            <a:endParaRPr sz="850">
              <a:solidFill>
                <a:srgbClr val="000000"/>
              </a:solidFill>
            </a:endParaRPr>
          </a:p>
          <a:p>
            <a:pPr indent="-2825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Char char="○"/>
            </a:pPr>
            <a:r>
              <a:rPr b="1" lang="en" sz="850">
                <a:solidFill>
                  <a:srgbClr val="000000"/>
                </a:solidFill>
              </a:rPr>
              <a:t>kernel</a:t>
            </a:r>
            <a:r>
              <a:rPr lang="en" sz="850">
                <a:solidFill>
                  <a:srgbClr val="000000"/>
                </a:solidFill>
              </a:rPr>
              <a:t>: Specifies the kernel type to transform the data into higher dimensions. Tried values: ['linear', 'rbf', 'poly'].</a:t>
            </a:r>
            <a:endParaRPr sz="850">
              <a:solidFill>
                <a:srgbClr val="000000"/>
              </a:solidFill>
            </a:endParaRPr>
          </a:p>
          <a:p>
            <a:pPr indent="-2825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Char char="○"/>
            </a:pPr>
            <a:r>
              <a:rPr b="1" lang="en" sz="850">
                <a:solidFill>
                  <a:srgbClr val="000000"/>
                </a:solidFill>
              </a:rPr>
              <a:t>gamma</a:t>
            </a:r>
            <a:r>
              <a:rPr lang="en" sz="850">
                <a:solidFill>
                  <a:srgbClr val="000000"/>
                </a:solidFill>
              </a:rPr>
              <a:t>: Kernel coefficient for ‘rbf’ and ‘poly’ kernels. Tried values: [0.001, 0.01, 0.1, 1].</a:t>
            </a:r>
            <a:endParaRPr sz="850">
              <a:solidFill>
                <a:srgbClr val="000000"/>
              </a:solidFill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Nunito"/>
              <a:buChar char="●"/>
            </a:pPr>
            <a:r>
              <a:rPr b="1" lang="en" sz="850">
                <a:solidFill>
                  <a:srgbClr val="000000"/>
                </a:solidFill>
              </a:rPr>
              <a:t>Why These Parameters?</a:t>
            </a:r>
            <a:endParaRPr b="1" sz="850">
              <a:solidFill>
                <a:srgbClr val="000000"/>
              </a:solidFill>
            </a:endParaRPr>
          </a:p>
          <a:p>
            <a:pPr indent="-2825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Char char="○"/>
            </a:pPr>
            <a:r>
              <a:rPr b="1" lang="en" sz="850">
                <a:solidFill>
                  <a:srgbClr val="000000"/>
                </a:solidFill>
              </a:rPr>
              <a:t>C</a:t>
            </a:r>
            <a:r>
              <a:rPr lang="en" sz="850">
                <a:solidFill>
                  <a:srgbClr val="000000"/>
                </a:solidFill>
              </a:rPr>
              <a:t>: Lower values improve generalization, while higher values allow better fitting of the training data.</a:t>
            </a:r>
            <a:endParaRPr sz="850">
              <a:solidFill>
                <a:srgbClr val="000000"/>
              </a:solidFill>
            </a:endParaRPr>
          </a:p>
          <a:p>
            <a:pPr indent="-2825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Char char="○"/>
            </a:pPr>
            <a:r>
              <a:rPr b="1" lang="en" sz="850">
                <a:solidFill>
                  <a:srgbClr val="000000"/>
                </a:solidFill>
              </a:rPr>
              <a:t>kernel</a:t>
            </a:r>
            <a:r>
              <a:rPr lang="en" sz="850">
                <a:solidFill>
                  <a:srgbClr val="000000"/>
                </a:solidFill>
              </a:rPr>
              <a:t>: Different kernels capture non-linear patterns in the data, with rbf being highly effective for many datasets.</a:t>
            </a:r>
            <a:endParaRPr sz="850">
              <a:solidFill>
                <a:srgbClr val="000000"/>
              </a:solidFill>
            </a:endParaRPr>
          </a:p>
          <a:p>
            <a:pPr indent="-2825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Char char="○"/>
            </a:pPr>
            <a:r>
              <a:rPr b="1" lang="en" sz="850">
                <a:solidFill>
                  <a:srgbClr val="000000"/>
                </a:solidFill>
              </a:rPr>
              <a:t>gamma</a:t>
            </a:r>
            <a:r>
              <a:rPr lang="en" sz="850">
                <a:solidFill>
                  <a:srgbClr val="000000"/>
                </a:solidFill>
              </a:rPr>
              <a:t>: Controls how far the influence of a single training sample reaches, which impacts decision boundaries for complex data.</a:t>
            </a:r>
            <a:endParaRPr sz="8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5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7"/>
          <p:cNvSpPr txBox="1"/>
          <p:nvPr>
            <p:ph type="title"/>
          </p:nvPr>
        </p:nvSpPr>
        <p:spPr>
          <a:xfrm>
            <a:off x="1303800" y="-11025"/>
            <a:ext cx="70305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Results</a:t>
            </a:r>
            <a:endParaRPr/>
          </a:p>
        </p:txBody>
      </p:sp>
      <p:sp>
        <p:nvSpPr>
          <p:cNvPr id="415" name="Google Shape;415;p37"/>
          <p:cNvSpPr txBox="1"/>
          <p:nvPr>
            <p:ph idx="1" type="body"/>
          </p:nvPr>
        </p:nvSpPr>
        <p:spPr>
          <a:xfrm>
            <a:off x="1303800" y="5422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</a:rPr>
              <a:t>Key Insights</a:t>
            </a:r>
            <a:endParaRPr b="1" sz="900">
              <a:solidFill>
                <a:srgbClr val="000000"/>
              </a:solidFill>
            </a:endParaRPr>
          </a:p>
          <a:p>
            <a:pPr indent="-2730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Nunito"/>
              <a:buAutoNum type="arabicPeriod"/>
            </a:pPr>
            <a:r>
              <a:rPr b="1" lang="en" sz="700">
                <a:solidFill>
                  <a:srgbClr val="000000"/>
                </a:solidFill>
              </a:rPr>
              <a:t>Strengths:</a:t>
            </a:r>
            <a:endParaRPr b="1" sz="700">
              <a:solidFill>
                <a:srgbClr val="000000"/>
              </a:solidFill>
            </a:endParaRPr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○"/>
            </a:pPr>
            <a:r>
              <a:rPr b="1" lang="en" sz="700">
                <a:solidFill>
                  <a:srgbClr val="000000"/>
                </a:solidFill>
              </a:rPr>
              <a:t>Perfect Precision and Recall for Fraud (100%):</a:t>
            </a:r>
            <a:br>
              <a:rPr b="1" lang="en" sz="700">
                <a:solidFill>
                  <a:srgbClr val="000000"/>
                </a:solidFill>
              </a:rPr>
            </a:br>
            <a:r>
              <a:rPr lang="en" sz="700">
                <a:solidFill>
                  <a:srgbClr val="000000"/>
                </a:solidFill>
              </a:rPr>
              <a:t>The SVM model achieves flawless detection of fraudulent cases, avoiding both false positives and false negatives.</a:t>
            </a:r>
            <a:endParaRPr sz="700">
              <a:solidFill>
                <a:srgbClr val="000000"/>
              </a:solidFill>
            </a:endParaRPr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○"/>
            </a:pPr>
            <a:r>
              <a:rPr b="1" lang="en" sz="700">
                <a:solidFill>
                  <a:srgbClr val="000000"/>
                </a:solidFill>
              </a:rPr>
              <a:t>Perfect F1-Score (100%):</a:t>
            </a:r>
            <a:br>
              <a:rPr b="1" lang="en" sz="700">
                <a:solidFill>
                  <a:srgbClr val="000000"/>
                </a:solidFill>
              </a:rPr>
            </a:br>
            <a:r>
              <a:rPr lang="en" sz="700">
                <a:solidFill>
                  <a:srgbClr val="000000"/>
                </a:solidFill>
              </a:rPr>
              <a:t>The harmonic mean of precision and recall indicates a completely balanced and effective model.</a:t>
            </a:r>
            <a:endParaRPr sz="700">
              <a:solidFill>
                <a:srgbClr val="000000"/>
              </a:solidFill>
            </a:endParaRPr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○"/>
            </a:pPr>
            <a:r>
              <a:rPr b="1" lang="en" sz="700">
                <a:solidFill>
                  <a:srgbClr val="000000"/>
                </a:solidFill>
              </a:rPr>
              <a:t>AUC-ROC (1.000):</a:t>
            </a:r>
            <a:br>
              <a:rPr b="1" lang="en" sz="700">
                <a:solidFill>
                  <a:srgbClr val="000000"/>
                </a:solidFill>
              </a:rPr>
            </a:br>
            <a:r>
              <a:rPr lang="en" sz="700">
                <a:solidFill>
                  <a:srgbClr val="000000"/>
                </a:solidFill>
              </a:rPr>
              <a:t>The model demonstrates absolute separation between fraudulent and non-fraudulent transactions, as shown by the ROC curve.</a:t>
            </a:r>
            <a:endParaRPr sz="700">
              <a:solidFill>
                <a:srgbClr val="000000"/>
              </a:solidFill>
            </a:endParaRPr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○"/>
            </a:pPr>
            <a:r>
              <a:rPr b="1" lang="en" sz="700">
                <a:solidFill>
                  <a:srgbClr val="000000"/>
                </a:solidFill>
              </a:rPr>
              <a:t>Perfect Confusion Matrix:</a:t>
            </a:r>
            <a:br>
              <a:rPr b="1" lang="en" sz="700">
                <a:solidFill>
                  <a:srgbClr val="000000"/>
                </a:solidFill>
              </a:rPr>
            </a:br>
            <a:r>
              <a:rPr lang="en" sz="700">
                <a:solidFill>
                  <a:srgbClr val="000000"/>
                </a:solidFill>
              </a:rPr>
              <a:t>All 80 fraud cases are correctly identified, with no false positives or false negatives.</a:t>
            </a:r>
            <a:endParaRPr sz="700">
              <a:solidFill>
                <a:srgbClr val="000000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Nunito"/>
              <a:buAutoNum type="arabicPeriod"/>
            </a:pPr>
            <a:r>
              <a:rPr b="1" lang="en" sz="700">
                <a:solidFill>
                  <a:srgbClr val="000000"/>
                </a:solidFill>
              </a:rPr>
              <a:t>Weaknesses:</a:t>
            </a:r>
            <a:endParaRPr b="1" sz="700">
              <a:solidFill>
                <a:srgbClr val="000000"/>
              </a:solidFill>
            </a:endParaRPr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○"/>
            </a:pPr>
            <a:r>
              <a:rPr b="1" lang="en" sz="700">
                <a:solidFill>
                  <a:srgbClr val="000000"/>
                </a:solidFill>
              </a:rPr>
              <a:t>Possible Overfitting:</a:t>
            </a:r>
            <a:br>
              <a:rPr b="1" lang="en" sz="700">
                <a:solidFill>
                  <a:srgbClr val="000000"/>
                </a:solidFill>
              </a:rPr>
            </a:br>
            <a:r>
              <a:rPr lang="en" sz="700">
                <a:solidFill>
                  <a:srgbClr val="000000"/>
                </a:solidFill>
              </a:rPr>
              <a:t>Such perfect results may indicate overfitting, especially if these results cannot generalize well to new, unseen data.</a:t>
            </a:r>
            <a:endParaRPr sz="700">
              <a:solidFill>
                <a:srgbClr val="000000"/>
              </a:solidFill>
            </a:endParaRPr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○"/>
            </a:pPr>
            <a:r>
              <a:rPr b="1" lang="en" sz="700">
                <a:solidFill>
                  <a:srgbClr val="000000"/>
                </a:solidFill>
              </a:rPr>
              <a:t>Scalability Challenges:</a:t>
            </a:r>
            <a:br>
              <a:rPr b="1" lang="en" sz="700">
                <a:solidFill>
                  <a:srgbClr val="000000"/>
                </a:solidFill>
              </a:rPr>
            </a:br>
            <a:r>
              <a:rPr lang="en" sz="700">
                <a:solidFill>
                  <a:srgbClr val="000000"/>
                </a:solidFill>
              </a:rPr>
              <a:t>SVMs can be computationally expensive on larger datasets, especially with non-linear kernels.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b="1" sz="700">
              <a:solidFill>
                <a:srgbClr val="000000"/>
              </a:solidFill>
            </a:endParaRPr>
          </a:p>
        </p:txBody>
      </p:sp>
      <p:sp>
        <p:nvSpPr>
          <p:cNvPr id="416" name="Google Shape;416;p37"/>
          <p:cNvSpPr txBox="1"/>
          <p:nvPr>
            <p:ph idx="2" type="body"/>
          </p:nvPr>
        </p:nvSpPr>
        <p:spPr>
          <a:xfrm>
            <a:off x="4903650" y="5422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Conclusion</a:t>
            </a:r>
            <a:endParaRPr b="1" sz="1000">
              <a:solidFill>
                <a:srgbClr val="000000"/>
              </a:solidFill>
            </a:endParaRPr>
          </a:p>
          <a:p>
            <a:pPr indent="-2794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b="1" lang="en" sz="800">
                <a:solidFill>
                  <a:srgbClr val="000000"/>
                </a:solidFill>
              </a:rPr>
              <a:t>Outstanding Model Performance:</a:t>
            </a:r>
            <a:br>
              <a:rPr b="1" lang="en" sz="800">
                <a:solidFill>
                  <a:srgbClr val="000000"/>
                </a:solidFill>
              </a:rPr>
            </a:br>
            <a:r>
              <a:rPr lang="en" sz="800">
                <a:solidFill>
                  <a:srgbClr val="000000"/>
                </a:solidFill>
              </a:rPr>
              <a:t>The SVM model achieved perfect metrics, making it theoretically ideal for fraud detection tasks.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b="1" lang="en" sz="800">
                <a:solidFill>
                  <a:srgbClr val="000000"/>
                </a:solidFill>
              </a:rPr>
              <a:t>Caution Required:</a:t>
            </a:r>
            <a:br>
              <a:rPr b="1" lang="en" sz="800">
                <a:solidFill>
                  <a:srgbClr val="000000"/>
                </a:solidFill>
              </a:rPr>
            </a:br>
            <a:r>
              <a:rPr lang="en" sz="800">
                <a:solidFill>
                  <a:srgbClr val="000000"/>
                </a:solidFill>
              </a:rPr>
              <a:t>These results should be validated on additional test sets or real-world data to ensure generalization and rule out overfitting.</a:t>
            </a:r>
            <a:endParaRPr b="1" sz="707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707">
              <a:solidFill>
                <a:srgbClr val="000000"/>
              </a:solidFill>
            </a:endParaRPr>
          </a:p>
        </p:txBody>
      </p:sp>
      <p:pic>
        <p:nvPicPr>
          <p:cNvPr id="417" name="Google Shape;4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579" y="3565325"/>
            <a:ext cx="2973420" cy="10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300" y="3220750"/>
            <a:ext cx="1874049" cy="14689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19" name="Google Shape;41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7025" y="3156250"/>
            <a:ext cx="1725107" cy="15334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 txBox="1"/>
          <p:nvPr>
            <p:ph type="title"/>
          </p:nvPr>
        </p:nvSpPr>
        <p:spPr>
          <a:xfrm>
            <a:off x="1303800" y="141375"/>
            <a:ext cx="70305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</a:t>
            </a:r>
            <a:endParaRPr/>
          </a:p>
        </p:txBody>
      </p:sp>
      <p:sp>
        <p:nvSpPr>
          <p:cNvPr id="425" name="Google Shape;425;p38"/>
          <p:cNvSpPr txBox="1"/>
          <p:nvPr>
            <p:ph idx="1" type="body"/>
          </p:nvPr>
        </p:nvSpPr>
        <p:spPr>
          <a:xfrm>
            <a:off x="1303800" y="7708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605"/>
              <a:buNone/>
            </a:pPr>
            <a:r>
              <a:rPr b="1" lang="en" sz="814">
                <a:solidFill>
                  <a:srgbClr val="000000"/>
                </a:solidFill>
              </a:rPr>
              <a:t>Key Insights</a:t>
            </a:r>
            <a:endParaRPr b="1" sz="814">
              <a:solidFill>
                <a:srgbClr val="000000"/>
              </a:solidFill>
            </a:endParaRPr>
          </a:p>
          <a:p>
            <a:pPr indent="-27336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05"/>
              <a:buFont typeface="Nunito"/>
              <a:buAutoNum type="arabicPeriod"/>
            </a:pPr>
            <a:r>
              <a:rPr b="1" lang="en" sz="705">
                <a:solidFill>
                  <a:srgbClr val="000000"/>
                </a:solidFill>
              </a:rPr>
              <a:t>Logistic Regression:</a:t>
            </a:r>
            <a:endParaRPr b="1" sz="705">
              <a:solidFill>
                <a:srgbClr val="000000"/>
              </a:solidFill>
            </a:endParaRPr>
          </a:p>
          <a:p>
            <a:pPr indent="-27336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5"/>
              <a:buFont typeface="Arial"/>
              <a:buChar char="○"/>
            </a:pPr>
            <a:r>
              <a:rPr b="1" lang="en" sz="705">
                <a:solidFill>
                  <a:srgbClr val="000000"/>
                </a:solidFill>
              </a:rPr>
              <a:t>Strengths:</a:t>
            </a:r>
            <a:r>
              <a:rPr lang="en" sz="705">
                <a:solidFill>
                  <a:srgbClr val="000000"/>
                </a:solidFill>
              </a:rPr>
              <a:t> High recall ensures most fraudulent transactions are flagged.</a:t>
            </a:r>
            <a:endParaRPr sz="705">
              <a:solidFill>
                <a:srgbClr val="000000"/>
              </a:solidFill>
            </a:endParaRPr>
          </a:p>
          <a:p>
            <a:pPr indent="-27336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5"/>
              <a:buFont typeface="Arial"/>
              <a:buChar char="○"/>
            </a:pPr>
            <a:r>
              <a:rPr b="1" lang="en" sz="705">
                <a:solidFill>
                  <a:srgbClr val="000000"/>
                </a:solidFill>
              </a:rPr>
              <a:t>Weaknesses:</a:t>
            </a:r>
            <a:r>
              <a:rPr lang="en" sz="705">
                <a:solidFill>
                  <a:srgbClr val="000000"/>
                </a:solidFill>
              </a:rPr>
              <a:t> Low precision results in many false positives, making it less practical for operational use.</a:t>
            </a:r>
            <a:endParaRPr sz="705">
              <a:solidFill>
                <a:srgbClr val="000000"/>
              </a:solidFill>
            </a:endParaRPr>
          </a:p>
          <a:p>
            <a:pPr indent="-2733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5"/>
              <a:buFont typeface="Nunito"/>
              <a:buAutoNum type="arabicPeriod"/>
            </a:pPr>
            <a:r>
              <a:rPr b="1" lang="en" sz="705">
                <a:solidFill>
                  <a:srgbClr val="000000"/>
                </a:solidFill>
              </a:rPr>
              <a:t>Random Forest:</a:t>
            </a:r>
            <a:endParaRPr b="1" sz="705">
              <a:solidFill>
                <a:srgbClr val="000000"/>
              </a:solidFill>
            </a:endParaRPr>
          </a:p>
          <a:p>
            <a:pPr indent="-27336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5"/>
              <a:buFont typeface="Arial"/>
              <a:buChar char="○"/>
            </a:pPr>
            <a:r>
              <a:rPr b="1" lang="en" sz="705">
                <a:solidFill>
                  <a:srgbClr val="000000"/>
                </a:solidFill>
              </a:rPr>
              <a:t>Strengths:</a:t>
            </a:r>
            <a:r>
              <a:rPr lang="en" sz="705">
                <a:solidFill>
                  <a:srgbClr val="000000"/>
                </a:solidFill>
              </a:rPr>
              <a:t> Excellent balance between precision and recall, with an F1-score of 83%. Minimal false negatives and false positives.</a:t>
            </a:r>
            <a:endParaRPr sz="705">
              <a:solidFill>
                <a:srgbClr val="000000"/>
              </a:solidFill>
            </a:endParaRPr>
          </a:p>
          <a:p>
            <a:pPr indent="-27336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5"/>
              <a:buFont typeface="Arial"/>
              <a:buChar char="○"/>
            </a:pPr>
            <a:r>
              <a:rPr b="1" lang="en" sz="705">
                <a:solidFill>
                  <a:srgbClr val="000000"/>
                </a:solidFill>
              </a:rPr>
              <a:t>Weaknesses:</a:t>
            </a:r>
            <a:r>
              <a:rPr lang="en" sz="705">
                <a:solidFill>
                  <a:srgbClr val="000000"/>
                </a:solidFill>
              </a:rPr>
              <a:t> Slightly more computationally expensive compared to simpler models.</a:t>
            </a:r>
            <a:endParaRPr sz="705">
              <a:solidFill>
                <a:srgbClr val="000000"/>
              </a:solidFill>
            </a:endParaRPr>
          </a:p>
          <a:p>
            <a:pPr indent="-2733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5"/>
              <a:buFont typeface="Nunito"/>
              <a:buAutoNum type="arabicPeriod"/>
            </a:pPr>
            <a:r>
              <a:rPr b="1" lang="en" sz="705">
                <a:solidFill>
                  <a:srgbClr val="000000"/>
                </a:solidFill>
              </a:rPr>
              <a:t>XGBoost:</a:t>
            </a:r>
            <a:endParaRPr b="1" sz="705">
              <a:solidFill>
                <a:srgbClr val="000000"/>
              </a:solidFill>
            </a:endParaRPr>
          </a:p>
          <a:p>
            <a:pPr indent="-27336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5"/>
              <a:buFont typeface="Arial"/>
              <a:buChar char="○"/>
            </a:pPr>
            <a:r>
              <a:rPr b="1" lang="en" sz="705">
                <a:solidFill>
                  <a:srgbClr val="000000"/>
                </a:solidFill>
              </a:rPr>
              <a:t>Strengths:</a:t>
            </a:r>
            <a:r>
              <a:rPr lang="en" sz="705">
                <a:solidFill>
                  <a:srgbClr val="000000"/>
                </a:solidFill>
              </a:rPr>
              <a:t> Delivers solid precision and recall, making it a reliable option for fraud detection.</a:t>
            </a:r>
            <a:endParaRPr sz="705">
              <a:solidFill>
                <a:srgbClr val="000000"/>
              </a:solidFill>
            </a:endParaRPr>
          </a:p>
          <a:p>
            <a:pPr indent="-27336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5"/>
              <a:buFont typeface="Arial"/>
              <a:buChar char="○"/>
            </a:pPr>
            <a:r>
              <a:rPr b="1" lang="en" sz="705">
                <a:solidFill>
                  <a:srgbClr val="000000"/>
                </a:solidFill>
              </a:rPr>
              <a:t>Weaknesses:</a:t>
            </a:r>
            <a:r>
              <a:rPr lang="en" sz="705">
                <a:solidFill>
                  <a:srgbClr val="000000"/>
                </a:solidFill>
              </a:rPr>
              <a:t> Computational complexity may limit scalability for very large datasets.</a:t>
            </a:r>
            <a:endParaRPr sz="705">
              <a:solidFill>
                <a:srgbClr val="000000"/>
              </a:solidFill>
            </a:endParaRPr>
          </a:p>
          <a:p>
            <a:pPr indent="-2733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5"/>
              <a:buFont typeface="Nunito"/>
              <a:buAutoNum type="arabicPeriod"/>
            </a:pPr>
            <a:r>
              <a:rPr b="1" lang="en" sz="705">
                <a:solidFill>
                  <a:srgbClr val="000000"/>
                </a:solidFill>
              </a:rPr>
              <a:t>SVM:</a:t>
            </a:r>
            <a:endParaRPr b="1" sz="705">
              <a:solidFill>
                <a:srgbClr val="000000"/>
              </a:solidFill>
            </a:endParaRPr>
          </a:p>
          <a:p>
            <a:pPr indent="-27336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5"/>
              <a:buFont typeface="Arial"/>
              <a:buChar char="○"/>
            </a:pPr>
            <a:r>
              <a:rPr b="1" lang="en" sz="705">
                <a:solidFill>
                  <a:srgbClr val="000000"/>
                </a:solidFill>
              </a:rPr>
              <a:t>Strengths:</a:t>
            </a:r>
            <a:r>
              <a:rPr lang="en" sz="705">
                <a:solidFill>
                  <a:srgbClr val="000000"/>
                </a:solidFill>
              </a:rPr>
              <a:t> Perfect precision and recall on the evaluation dataset, achieving flawless results.</a:t>
            </a:r>
            <a:endParaRPr sz="705">
              <a:solidFill>
                <a:srgbClr val="000000"/>
              </a:solidFill>
            </a:endParaRPr>
          </a:p>
          <a:p>
            <a:pPr indent="-27336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5"/>
              <a:buFont typeface="Arial"/>
              <a:buChar char="○"/>
            </a:pPr>
            <a:r>
              <a:rPr b="1" lang="en" sz="705">
                <a:solidFill>
                  <a:srgbClr val="000000"/>
                </a:solidFill>
              </a:rPr>
              <a:t>Weaknesses:</a:t>
            </a:r>
            <a:r>
              <a:rPr lang="en" sz="705">
                <a:solidFill>
                  <a:srgbClr val="000000"/>
                </a:solidFill>
              </a:rPr>
              <a:t> Potential overfitting and limited scalability for large datasets.</a:t>
            </a:r>
            <a:endParaRPr sz="70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814"/>
          </a:p>
        </p:txBody>
      </p:sp>
      <p:sp>
        <p:nvSpPr>
          <p:cNvPr id="426" name="Google Shape;426;p38"/>
          <p:cNvSpPr txBox="1"/>
          <p:nvPr>
            <p:ph idx="2" type="body"/>
          </p:nvPr>
        </p:nvSpPr>
        <p:spPr>
          <a:xfrm>
            <a:off x="4903650" y="7708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688"/>
              <a:buNone/>
            </a:pPr>
            <a:r>
              <a:rPr b="1" lang="en" sz="912">
                <a:solidFill>
                  <a:srgbClr val="000000"/>
                </a:solidFill>
              </a:rPr>
              <a:t>Recommendation</a:t>
            </a:r>
            <a:endParaRPr b="1" sz="912">
              <a:solidFill>
                <a:srgbClr val="000000"/>
              </a:solidFill>
            </a:endParaRPr>
          </a:p>
          <a:p>
            <a:pPr indent="-27860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Char char="●"/>
            </a:pPr>
            <a:r>
              <a:rPr b="1" lang="en" sz="787">
                <a:solidFill>
                  <a:srgbClr val="000000"/>
                </a:solidFill>
              </a:rPr>
              <a:t>Best Overall Model:</a:t>
            </a:r>
            <a:br>
              <a:rPr b="1" lang="en" sz="787">
                <a:solidFill>
                  <a:srgbClr val="000000"/>
                </a:solidFill>
              </a:rPr>
            </a:br>
            <a:r>
              <a:rPr b="1" lang="en" sz="787">
                <a:solidFill>
                  <a:srgbClr val="000000"/>
                </a:solidFill>
              </a:rPr>
              <a:t>Random Forest</a:t>
            </a:r>
            <a:r>
              <a:rPr lang="en" sz="787">
                <a:solidFill>
                  <a:srgbClr val="000000"/>
                </a:solidFill>
              </a:rPr>
              <a:t> strikes the best balance between precision, recall, and interpretability, making it ideal for practical fraud detection scenarios.</a:t>
            </a:r>
            <a:endParaRPr sz="787">
              <a:solidFill>
                <a:srgbClr val="000000"/>
              </a:solidFill>
            </a:endParaRPr>
          </a:p>
          <a:p>
            <a:pPr indent="-27860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Nunito"/>
              <a:buChar char="●"/>
            </a:pPr>
            <a:r>
              <a:rPr b="1" lang="en" sz="787">
                <a:solidFill>
                  <a:srgbClr val="000000"/>
                </a:solidFill>
              </a:rPr>
              <a:t>Alternative Models:</a:t>
            </a:r>
            <a:endParaRPr b="1" sz="787">
              <a:solidFill>
                <a:srgbClr val="000000"/>
              </a:solidFill>
            </a:endParaRPr>
          </a:p>
          <a:p>
            <a:pPr indent="-27860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Char char="○"/>
            </a:pPr>
            <a:r>
              <a:rPr lang="en" sz="787">
                <a:solidFill>
                  <a:srgbClr val="000000"/>
                </a:solidFill>
              </a:rPr>
              <a:t>Use </a:t>
            </a:r>
            <a:r>
              <a:rPr b="1" lang="en" sz="787">
                <a:solidFill>
                  <a:srgbClr val="000000"/>
                </a:solidFill>
              </a:rPr>
              <a:t>Logistic Regression</a:t>
            </a:r>
            <a:r>
              <a:rPr lang="en" sz="787">
                <a:solidFill>
                  <a:srgbClr val="000000"/>
                </a:solidFill>
              </a:rPr>
              <a:t> for quick, high-recall tasks where false positives are less costly.</a:t>
            </a:r>
            <a:endParaRPr sz="787">
              <a:solidFill>
                <a:srgbClr val="000000"/>
              </a:solidFill>
            </a:endParaRPr>
          </a:p>
          <a:p>
            <a:pPr indent="-27860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Char char="○"/>
            </a:pPr>
            <a:r>
              <a:rPr lang="en" sz="787">
                <a:solidFill>
                  <a:srgbClr val="000000"/>
                </a:solidFill>
              </a:rPr>
              <a:t>Leverage </a:t>
            </a:r>
            <a:r>
              <a:rPr b="1" lang="en" sz="787">
                <a:solidFill>
                  <a:srgbClr val="000000"/>
                </a:solidFill>
              </a:rPr>
              <a:t>XGBoost</a:t>
            </a:r>
            <a:r>
              <a:rPr lang="en" sz="787">
                <a:solidFill>
                  <a:srgbClr val="000000"/>
                </a:solidFill>
              </a:rPr>
              <a:t> for tasks requiring robustness with larger datasets.</a:t>
            </a:r>
            <a:endParaRPr sz="787">
              <a:solidFill>
                <a:srgbClr val="000000"/>
              </a:solidFill>
            </a:endParaRPr>
          </a:p>
          <a:p>
            <a:pPr indent="-27860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Char char="○"/>
            </a:pPr>
            <a:r>
              <a:rPr lang="en" sz="787">
                <a:solidFill>
                  <a:srgbClr val="000000"/>
                </a:solidFill>
              </a:rPr>
              <a:t>Consider </a:t>
            </a:r>
            <a:r>
              <a:rPr b="1" lang="en" sz="787">
                <a:solidFill>
                  <a:srgbClr val="000000"/>
                </a:solidFill>
              </a:rPr>
              <a:t>SVM</a:t>
            </a:r>
            <a:r>
              <a:rPr lang="en" sz="787">
                <a:solidFill>
                  <a:srgbClr val="000000"/>
                </a:solidFill>
              </a:rPr>
              <a:t> cautiously, ensuring it generalizes well beyond the current dataset.</a:t>
            </a:r>
            <a:endParaRPr sz="787">
              <a:solidFill>
                <a:srgbClr val="000000"/>
              </a:solidFill>
            </a:endParaRPr>
          </a:p>
          <a:p>
            <a:pPr indent="-27860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Nunito"/>
              <a:buChar char="●"/>
            </a:pPr>
            <a:r>
              <a:rPr b="1" lang="en" sz="787">
                <a:solidFill>
                  <a:srgbClr val="000000"/>
                </a:solidFill>
              </a:rPr>
              <a:t>Future Directions:</a:t>
            </a:r>
            <a:endParaRPr b="1" sz="787">
              <a:solidFill>
                <a:srgbClr val="000000"/>
              </a:solidFill>
            </a:endParaRPr>
          </a:p>
          <a:p>
            <a:pPr indent="-27860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Nunito"/>
              <a:buChar char="○"/>
            </a:pPr>
            <a:r>
              <a:rPr lang="en" sz="787">
                <a:solidFill>
                  <a:srgbClr val="000000"/>
                </a:solidFill>
              </a:rPr>
              <a:t>Test all models on unseen, real-world datasets to validate generalization.</a:t>
            </a:r>
            <a:endParaRPr sz="787">
              <a:solidFill>
                <a:srgbClr val="000000"/>
              </a:solidFill>
            </a:endParaRPr>
          </a:p>
          <a:p>
            <a:pPr indent="-27860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Nunito"/>
              <a:buChar char="○"/>
            </a:pPr>
            <a:r>
              <a:rPr lang="en" sz="787">
                <a:solidFill>
                  <a:srgbClr val="000000"/>
                </a:solidFill>
              </a:rPr>
              <a:t>Explore hybrid models combining Random Forest and XGBoost for enhanced performance.</a:t>
            </a:r>
            <a:endParaRPr sz="787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912"/>
          </a:p>
        </p:txBody>
      </p:sp>
      <p:pic>
        <p:nvPicPr>
          <p:cNvPr id="427" name="Google Shape;4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900" y="3453825"/>
            <a:ext cx="4098301" cy="16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Impact &amp; Future Work</a:t>
            </a:r>
            <a:endParaRPr/>
          </a:p>
        </p:txBody>
      </p:sp>
      <p:sp>
        <p:nvSpPr>
          <p:cNvPr id="433" name="Google Shape;433;p39"/>
          <p:cNvSpPr txBox="1"/>
          <p:nvPr/>
        </p:nvSpPr>
        <p:spPr>
          <a:xfrm>
            <a:off x="1303800" y="1474275"/>
            <a:ext cx="7000800" cy="2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Business Impact</a:t>
            </a:r>
            <a:endParaRPr b="1"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Prevents significant financial losses caused by fraud.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Enhances customer trust and confidence in secure transactions.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Offers a scalable and efficient solution adaptable to evolving fraud patterns.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Future Work</a:t>
            </a:r>
            <a:endParaRPr b="1"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Real-Time Detection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: Deploy models for live transaction monitoring.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Advanced Techniques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: Explore deep learning models like LSTMs for sequential patterns.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Feature Engineering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: Create additional variables to enhance model accuracy.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39" name="Google Shape;439;p40"/>
          <p:cNvSpPr txBox="1"/>
          <p:nvPr/>
        </p:nvSpPr>
        <p:spPr>
          <a:xfrm>
            <a:off x="1303800" y="1479225"/>
            <a:ext cx="7439100" cy="2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Key Takeaways</a:t>
            </a:r>
            <a:endParaRPr b="1"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Problem Addressed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: Tackled credit card fraud with a focus on minimizing false negatives and false positives.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Data Handling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: Preprocessed imbalanced data effectively using SMOTE and scaling techniques.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Business Impact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: Ensures financial security, builds trust, and provides a robust system for fraud prevention.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Future Outlook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: Plans to integrate real-time detection, advanced algorithms, and enhanced feature engineering to further improve the system.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 txBox="1"/>
          <p:nvPr/>
        </p:nvSpPr>
        <p:spPr>
          <a:xfrm>
            <a:off x="2193100" y="1663225"/>
            <a:ext cx="53355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THANK YOU</a:t>
            </a:r>
            <a:endParaRPr b="1" sz="3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Q&amp;A</a:t>
            </a:r>
            <a:endParaRPr b="1" sz="3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</a:t>
            </a:r>
            <a:endParaRPr b="1"/>
          </a:p>
        </p:txBody>
      </p:sp>
      <p:sp>
        <p:nvSpPr>
          <p:cNvPr id="329" name="Google Shape;329;p26"/>
          <p:cNvSpPr txBox="1"/>
          <p:nvPr>
            <p:ph idx="1" type="body"/>
          </p:nvPr>
        </p:nvSpPr>
        <p:spPr>
          <a:xfrm>
            <a:off x="1303800" y="12161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This project aims to develop a machine learning system to detect fraudulent financial transactions in real time. Traditional rule-based fraud detection often fails to keep up with evolving fraud techniques, and machine learning offers a data-driven approach to detect anomalies and identify fraudulent patterns. The primary objectives are to: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- Accurately classify transactions as legitimate or fraudulent.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- Minimize false positives to reduce disruptions for genuine customers.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- Adapt dynamically to new forms of fraud without constant manual intervention.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/>
          <p:nvPr>
            <p:ph type="title"/>
          </p:nvPr>
        </p:nvSpPr>
        <p:spPr>
          <a:xfrm>
            <a:off x="1303800" y="217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0"/>
              <a:t>Dataset Overview</a:t>
            </a:r>
            <a:endParaRPr b="1" sz="2020"/>
          </a:p>
        </p:txBody>
      </p:sp>
      <p:sp>
        <p:nvSpPr>
          <p:cNvPr id="335" name="Google Shape;335;p27"/>
          <p:cNvSpPr txBox="1"/>
          <p:nvPr>
            <p:ph idx="1" type="body"/>
          </p:nvPr>
        </p:nvSpPr>
        <p:spPr>
          <a:xfrm>
            <a:off x="1303800" y="613375"/>
            <a:ext cx="3430500" cy="38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200">
                <a:solidFill>
                  <a:srgbClr val="000000"/>
                </a:solidFill>
              </a:rPr>
              <a:t>Dataset Details</a:t>
            </a:r>
            <a:endParaRPr b="1" sz="12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lang="en" sz="1100">
                <a:solidFill>
                  <a:srgbClr val="000000"/>
                </a:solidFill>
              </a:rPr>
              <a:t>Name:</a:t>
            </a:r>
            <a:r>
              <a:rPr lang="en" sz="1100">
                <a:solidFill>
                  <a:srgbClr val="000000"/>
                </a:solidFill>
              </a:rPr>
              <a:t> Credit Card Fraud Detection Dataset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lang="en" sz="1100">
                <a:solidFill>
                  <a:srgbClr val="000000"/>
                </a:solidFill>
              </a:rPr>
              <a:t>Source:</a:t>
            </a:r>
            <a:r>
              <a:rPr lang="en" sz="1100">
                <a:solidFill>
                  <a:srgbClr val="000000"/>
                </a:solidFill>
              </a:rPr>
              <a:t> Kaggle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lang="en" sz="1100">
                <a:solidFill>
                  <a:srgbClr val="000000"/>
                </a:solidFill>
              </a:rPr>
              <a:t>Purpose:</a:t>
            </a:r>
            <a:r>
              <a:rPr lang="en" sz="1100">
                <a:solidFill>
                  <a:srgbClr val="000000"/>
                </a:solidFill>
              </a:rPr>
              <a:t> Identify fraudulent transactions in credit card data using machine learning.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200">
                <a:solidFill>
                  <a:srgbClr val="000000"/>
                </a:solidFill>
              </a:rPr>
              <a:t>Dataset Summary</a:t>
            </a:r>
            <a:endParaRPr b="1" sz="12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lang="en" sz="1100">
                <a:solidFill>
                  <a:srgbClr val="000000"/>
                </a:solidFill>
              </a:rPr>
              <a:t>Total Records:</a:t>
            </a:r>
            <a:r>
              <a:rPr lang="en" sz="1100">
                <a:solidFill>
                  <a:srgbClr val="000000"/>
                </a:solidFill>
              </a:rPr>
              <a:t> 283,726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lang="en" sz="1100">
                <a:solidFill>
                  <a:srgbClr val="000000"/>
                </a:solidFill>
              </a:rPr>
              <a:t>Features:</a:t>
            </a:r>
            <a:r>
              <a:rPr lang="en" sz="1100">
                <a:solidFill>
                  <a:srgbClr val="000000"/>
                </a:solidFill>
              </a:rPr>
              <a:t> 30 anonymized numerical features (V1 to V28), Amount, and Class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lang="en" sz="1100">
                <a:solidFill>
                  <a:srgbClr val="000000"/>
                </a:solidFill>
              </a:rPr>
              <a:t>Target Variable:</a:t>
            </a:r>
            <a:endParaRPr b="1"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Class: Binary indicator (0 = Non-fraud, 1 = Fraud)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6" name="Google Shape;336;p27"/>
          <p:cNvSpPr txBox="1"/>
          <p:nvPr>
            <p:ph idx="2" type="body"/>
          </p:nvPr>
        </p:nvSpPr>
        <p:spPr>
          <a:xfrm>
            <a:off x="4734300" y="613375"/>
            <a:ext cx="3890100" cy="38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Feature Highlights:</a:t>
            </a:r>
            <a:endParaRPr b="1" sz="12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Features (V1 to V28) are results of PCA, ensuring data privacy.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Amount: Transaction amount, normalized.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Time: Relative time of transaction.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200">
                <a:solidFill>
                  <a:srgbClr val="000000"/>
                </a:solidFill>
              </a:rPr>
              <a:t>Data Characteristics</a:t>
            </a:r>
            <a:endParaRPr b="1" sz="12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lang="en" sz="1100">
                <a:solidFill>
                  <a:srgbClr val="000000"/>
                </a:solidFill>
              </a:rPr>
              <a:t>Distribution:</a:t>
            </a:r>
            <a:endParaRPr b="1"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Extremely Imbalanced dataset with Class 0 having 283,253 data points and Class 1 having 473 data points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653" y="3449888"/>
            <a:ext cx="2295347" cy="15486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8" name="Google Shape;33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3950" y="3049350"/>
            <a:ext cx="4816926" cy="20342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"/>
          <p:cNvSpPr txBox="1"/>
          <p:nvPr>
            <p:ph type="title"/>
          </p:nvPr>
        </p:nvSpPr>
        <p:spPr>
          <a:xfrm>
            <a:off x="45720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344" name="Google Shape;3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325" y="228450"/>
            <a:ext cx="3011909" cy="22520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5" name="Google Shape;345;p28"/>
          <p:cNvSpPr txBox="1"/>
          <p:nvPr/>
        </p:nvSpPr>
        <p:spPr>
          <a:xfrm>
            <a:off x="4724400" y="228450"/>
            <a:ext cx="4453200" cy="46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Correlation Analysis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: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Diagonal values (dark red) show perfect correlation since features are perfectly correlated with themselves.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Off-diagonal values show the degree of correlation between different features. For instance: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○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Redder hues indicate positive correlations (as one feature increases, the other also increases).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○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Bluer hues indicate negative correlations (as one feature increases, the other decreases).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Key Observations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: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The target variable (</a:t>
            </a:r>
            <a:r>
              <a:rPr lang="en" sz="1100">
                <a:solidFill>
                  <a:srgbClr val="188038"/>
                </a:solidFill>
                <a:latin typeface="Nunito"/>
                <a:ea typeface="Nunito"/>
                <a:cs typeface="Nunito"/>
                <a:sym typeface="Nunito"/>
              </a:rPr>
              <a:t>Class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) appears to have weak correlations with most features, implying that individual features might not strongly predict the target. This suggests that interactions between features may be more predictive.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Insights for Feature Engineering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: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Strongly correlated features can be combined or reduced to avoid redundancy.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Weakly correlated features with the target may still be useful in combination or with advanced models.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6" name="Google Shape;346;p28"/>
          <p:cNvPicPr preferRelativeResize="0"/>
          <p:nvPr/>
        </p:nvPicPr>
        <p:blipFill rotWithShape="1">
          <a:blip r:embed="rId4">
            <a:alphaModFix/>
          </a:blip>
          <a:srcRect b="0" l="738" r="778" t="1166"/>
          <a:stretch/>
        </p:blipFill>
        <p:spPr>
          <a:xfrm>
            <a:off x="1482325" y="2613000"/>
            <a:ext cx="3011901" cy="23020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9"/>
          <p:cNvSpPr txBox="1"/>
          <p:nvPr>
            <p:ph type="title"/>
          </p:nvPr>
        </p:nvSpPr>
        <p:spPr>
          <a:xfrm>
            <a:off x="1303800" y="-110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Selection/Engineering</a:t>
            </a:r>
            <a:endParaRPr/>
          </a:p>
        </p:txBody>
      </p:sp>
      <p:pic>
        <p:nvPicPr>
          <p:cNvPr id="352" name="Google Shape;3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600" y="3043525"/>
            <a:ext cx="3256025" cy="2066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3" name="Google Shape;353;p29"/>
          <p:cNvSpPr txBox="1"/>
          <p:nvPr/>
        </p:nvSpPr>
        <p:spPr>
          <a:xfrm>
            <a:off x="5472425" y="1391050"/>
            <a:ext cx="3518400" cy="3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4" name="Google Shape;354;p29"/>
          <p:cNvSpPr txBox="1"/>
          <p:nvPr>
            <p:ph idx="1" type="body"/>
          </p:nvPr>
        </p:nvSpPr>
        <p:spPr>
          <a:xfrm>
            <a:off x="1276450" y="478425"/>
            <a:ext cx="3430500" cy="3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00">
                <a:solidFill>
                  <a:srgbClr val="000000"/>
                </a:solidFill>
              </a:rPr>
              <a:t>Why Use Random Forest for Feature Selection?</a:t>
            </a:r>
            <a:endParaRPr b="1" sz="900">
              <a:solidFill>
                <a:srgbClr val="000000"/>
              </a:solidFill>
            </a:endParaRPr>
          </a:p>
          <a:p>
            <a:pPr indent="-285750" lvl="0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Char char="●"/>
            </a:pPr>
            <a:r>
              <a:rPr lang="en" sz="900">
                <a:solidFill>
                  <a:srgbClr val="000000"/>
                </a:solidFill>
              </a:rPr>
              <a:t>Random Forest is a tree-based ensemble model that computes feature importance during training.</a:t>
            </a:r>
            <a:endParaRPr sz="900">
              <a:solidFill>
                <a:srgbClr val="000000"/>
              </a:solidFill>
            </a:endParaRPr>
          </a:p>
          <a:p>
            <a:pPr indent="-2857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Char char="●"/>
            </a:pPr>
            <a:r>
              <a:rPr lang="en" sz="900">
                <a:solidFill>
                  <a:srgbClr val="000000"/>
                </a:solidFill>
              </a:rPr>
              <a:t>Feature importance scores indicate how much each feature contributes to the reduction in prediction error (Gini Impurity or entropy in decision splits).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</a:rPr>
              <a:t>Steps Performed in the Process</a:t>
            </a:r>
            <a:endParaRPr b="1" sz="900">
              <a:solidFill>
                <a:srgbClr val="000000"/>
              </a:solidFill>
            </a:endParaRPr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AutoNum type="arabicPeriod"/>
            </a:pPr>
            <a:r>
              <a:rPr lang="en" sz="900">
                <a:solidFill>
                  <a:srgbClr val="000000"/>
                </a:solidFill>
              </a:rPr>
              <a:t>Trained a Random Forest model on the dataset.</a:t>
            </a:r>
            <a:endParaRPr sz="900">
              <a:solidFill>
                <a:srgbClr val="000000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AutoNum type="arabicPeriod"/>
            </a:pPr>
            <a:r>
              <a:rPr lang="en" sz="900">
                <a:solidFill>
                  <a:srgbClr val="000000"/>
                </a:solidFill>
              </a:rPr>
              <a:t>Extracted feature importance scores for each feature in the dataset.</a:t>
            </a:r>
            <a:endParaRPr sz="900">
              <a:solidFill>
                <a:srgbClr val="000000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AutoNum type="arabicPeriod"/>
            </a:pPr>
            <a:r>
              <a:rPr lang="en" sz="900">
                <a:solidFill>
                  <a:srgbClr val="000000"/>
                </a:solidFill>
              </a:rPr>
              <a:t>Ranked features by their importance.</a:t>
            </a:r>
            <a:endParaRPr sz="900">
              <a:solidFill>
                <a:srgbClr val="000000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AutoNum type="arabicPeriod"/>
            </a:pPr>
            <a:r>
              <a:rPr lang="en" sz="900">
                <a:solidFill>
                  <a:srgbClr val="000000"/>
                </a:solidFill>
              </a:rPr>
              <a:t>Selected features with importance scores above a threshold (e.g., 0.01).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b="1" sz="839">
              <a:solidFill>
                <a:srgbClr val="000000"/>
              </a:solidFill>
            </a:endParaRPr>
          </a:p>
        </p:txBody>
      </p:sp>
      <p:sp>
        <p:nvSpPr>
          <p:cNvPr id="355" name="Google Shape;355;p29"/>
          <p:cNvSpPr txBox="1"/>
          <p:nvPr>
            <p:ph idx="2" type="body"/>
          </p:nvPr>
        </p:nvSpPr>
        <p:spPr>
          <a:xfrm>
            <a:off x="4903650" y="478425"/>
            <a:ext cx="3693300" cy="3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1">
                <a:solidFill>
                  <a:srgbClr val="000000"/>
                </a:solidFill>
              </a:rPr>
              <a:t>Results of Feature Importance Analysis</a:t>
            </a:r>
            <a:endParaRPr b="1" sz="901">
              <a:solidFill>
                <a:srgbClr val="000000"/>
              </a:solidFill>
            </a:endParaRPr>
          </a:p>
          <a:p>
            <a:pPr indent="-285829" lvl="0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1"/>
              <a:buFont typeface="Nunito"/>
              <a:buChar char="●"/>
            </a:pPr>
            <a:r>
              <a:rPr lang="en" sz="901">
                <a:solidFill>
                  <a:srgbClr val="000000"/>
                </a:solidFill>
              </a:rPr>
              <a:t>Top Features Identified:</a:t>
            </a:r>
            <a:endParaRPr sz="901">
              <a:solidFill>
                <a:srgbClr val="000000"/>
              </a:solidFill>
            </a:endParaRPr>
          </a:p>
          <a:p>
            <a:pPr indent="-28582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1"/>
              <a:buFont typeface="Nunito"/>
              <a:buChar char="○"/>
            </a:pPr>
            <a:r>
              <a:rPr lang="en" sz="901">
                <a:solidFill>
                  <a:srgbClr val="000000"/>
                </a:solidFill>
              </a:rPr>
              <a:t>V17, V14, V12, V10: Most important features based on the chart.</a:t>
            </a:r>
            <a:endParaRPr sz="901">
              <a:solidFill>
                <a:srgbClr val="000000"/>
              </a:solidFill>
            </a:endParaRPr>
          </a:p>
          <a:p>
            <a:pPr indent="-28582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1"/>
              <a:buFont typeface="Nunito"/>
              <a:buChar char="○"/>
            </a:pPr>
            <a:r>
              <a:rPr lang="en" sz="901">
                <a:solidFill>
                  <a:srgbClr val="000000"/>
                </a:solidFill>
              </a:rPr>
              <a:t>Contribute significantly to identifying fraudulent transactions.</a:t>
            </a:r>
            <a:endParaRPr sz="901">
              <a:solidFill>
                <a:srgbClr val="000000"/>
              </a:solidFill>
            </a:endParaRPr>
          </a:p>
          <a:p>
            <a:pPr indent="-28582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1"/>
              <a:buFont typeface="Nunito"/>
              <a:buChar char="●"/>
            </a:pPr>
            <a:r>
              <a:rPr lang="en" sz="901">
                <a:solidFill>
                  <a:srgbClr val="000000"/>
                </a:solidFill>
              </a:rPr>
              <a:t>Insights Gained:</a:t>
            </a:r>
            <a:endParaRPr sz="901">
              <a:solidFill>
                <a:srgbClr val="000000"/>
              </a:solidFill>
            </a:endParaRPr>
          </a:p>
          <a:p>
            <a:pPr indent="-28582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1"/>
              <a:buFont typeface="Nunito"/>
              <a:buChar char="○"/>
            </a:pPr>
            <a:r>
              <a:rPr lang="en" sz="901">
                <a:solidFill>
                  <a:srgbClr val="000000"/>
                </a:solidFill>
              </a:rPr>
              <a:t>Features such as V17 and V14 likely capture key behaviors or patterns related to fraud.</a:t>
            </a:r>
            <a:endParaRPr sz="901">
              <a:solidFill>
                <a:srgbClr val="000000"/>
              </a:solidFill>
            </a:endParaRPr>
          </a:p>
          <a:p>
            <a:pPr indent="-28582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1"/>
              <a:buFont typeface="Nunito"/>
              <a:buChar char="○"/>
            </a:pPr>
            <a:r>
              <a:rPr lang="en" sz="901">
                <a:solidFill>
                  <a:srgbClr val="000000"/>
                </a:solidFill>
              </a:rPr>
              <a:t>Lower-ranked features (e.g., V4, V7) contribute minimally and may be removed.</a:t>
            </a:r>
            <a:endParaRPr sz="90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901">
                <a:solidFill>
                  <a:srgbClr val="000000"/>
                </a:solidFill>
              </a:rPr>
              <a:t>Visualization of Results</a:t>
            </a:r>
            <a:endParaRPr b="1" sz="901">
              <a:solidFill>
                <a:srgbClr val="000000"/>
              </a:solidFill>
            </a:endParaRPr>
          </a:p>
          <a:p>
            <a:pPr indent="-285829" lvl="0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1"/>
              <a:buFont typeface="Nunito"/>
              <a:buChar char="●"/>
            </a:pPr>
            <a:r>
              <a:rPr lang="en" sz="901">
                <a:solidFill>
                  <a:srgbClr val="000000"/>
                </a:solidFill>
              </a:rPr>
              <a:t>A bar plot of the Top 10 Features highlights their relative importance.</a:t>
            </a:r>
            <a:endParaRPr sz="901">
              <a:solidFill>
                <a:srgbClr val="000000"/>
              </a:solidFill>
            </a:endParaRPr>
          </a:p>
          <a:p>
            <a:pPr indent="-28582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1"/>
              <a:buFont typeface="Nunito"/>
              <a:buChar char="●"/>
            </a:pPr>
            <a:r>
              <a:rPr lang="en" sz="901">
                <a:solidFill>
                  <a:srgbClr val="000000"/>
                </a:solidFill>
              </a:rPr>
              <a:t>This chart helps prioritize features for model training.</a:t>
            </a:r>
            <a:endParaRPr sz="90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901">
                <a:solidFill>
                  <a:srgbClr val="000000"/>
                </a:solidFill>
              </a:rPr>
              <a:t>Impact of Feature Selection</a:t>
            </a:r>
            <a:endParaRPr b="1" sz="901">
              <a:solidFill>
                <a:srgbClr val="000000"/>
              </a:solidFill>
            </a:endParaRPr>
          </a:p>
          <a:p>
            <a:pPr indent="-285829" lvl="0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1"/>
              <a:buFont typeface="Nunito"/>
              <a:buChar char="●"/>
            </a:pPr>
            <a:r>
              <a:rPr lang="en" sz="901">
                <a:solidFill>
                  <a:srgbClr val="000000"/>
                </a:solidFill>
              </a:rPr>
              <a:t>Retained only features with importance &gt; 0.01 for subsequent modeling.</a:t>
            </a:r>
            <a:endParaRPr sz="901">
              <a:solidFill>
                <a:srgbClr val="000000"/>
              </a:solidFill>
            </a:endParaRPr>
          </a:p>
          <a:p>
            <a:pPr indent="-28582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1"/>
              <a:buFont typeface="Nunito"/>
              <a:buChar char="●"/>
            </a:pPr>
            <a:r>
              <a:rPr lang="en" sz="901">
                <a:solidFill>
                  <a:srgbClr val="000000"/>
                </a:solidFill>
              </a:rPr>
              <a:t>Reduced the dataset dimensionality while preserving key information.</a:t>
            </a:r>
            <a:endParaRPr sz="901">
              <a:solidFill>
                <a:srgbClr val="000000"/>
              </a:solidFill>
            </a:endParaRPr>
          </a:p>
          <a:p>
            <a:pPr indent="-28582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1"/>
              <a:buFont typeface="Nunito"/>
              <a:buChar char="●"/>
            </a:pPr>
            <a:r>
              <a:rPr lang="en" sz="901">
                <a:solidFill>
                  <a:srgbClr val="000000"/>
                </a:solidFill>
              </a:rPr>
              <a:t>Improved model efficiency and interpretability by focusing on the most predictive features.</a:t>
            </a:r>
            <a:endParaRPr b="1" sz="49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"/>
          <p:cNvSpPr txBox="1"/>
          <p:nvPr>
            <p:ph type="title"/>
          </p:nvPr>
        </p:nvSpPr>
        <p:spPr>
          <a:xfrm>
            <a:off x="1303800" y="1413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361" name="Google Shape;361;p30"/>
          <p:cNvSpPr txBox="1"/>
          <p:nvPr>
            <p:ph idx="1" type="body"/>
          </p:nvPr>
        </p:nvSpPr>
        <p:spPr>
          <a:xfrm>
            <a:off x="1303800" y="783550"/>
            <a:ext cx="7030500" cy="3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</a:rPr>
              <a:t>Model Initialization:</a:t>
            </a:r>
            <a:endParaRPr b="1" sz="900">
              <a:solidFill>
                <a:srgbClr val="000000"/>
              </a:solidFill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b="1" lang="en" sz="900">
                <a:solidFill>
                  <a:srgbClr val="000000"/>
                </a:solidFill>
              </a:rPr>
              <a:t>Set class_weight='balanced'</a:t>
            </a:r>
            <a:r>
              <a:rPr lang="en" sz="900">
                <a:solidFill>
                  <a:srgbClr val="000000"/>
                </a:solidFill>
              </a:rPr>
              <a:t> to handle class imbalance by giving equal importance to minority and majority classes.</a:t>
            </a:r>
            <a:endParaRPr sz="900">
              <a:solidFill>
                <a:srgbClr val="000000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b="1" lang="en" sz="900">
                <a:solidFill>
                  <a:srgbClr val="000000"/>
                </a:solidFill>
              </a:rPr>
              <a:t>Increased max_iter to 5000</a:t>
            </a:r>
            <a:r>
              <a:rPr lang="en" sz="900">
                <a:solidFill>
                  <a:srgbClr val="000000"/>
                </a:solidFill>
              </a:rPr>
              <a:t> to ensure convergence during training.</a:t>
            </a:r>
            <a:endParaRPr sz="900">
              <a:solidFill>
                <a:srgbClr val="000000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b="1" lang="en" sz="900">
                <a:solidFill>
                  <a:srgbClr val="000000"/>
                </a:solidFill>
              </a:rPr>
              <a:t>Random State:</a:t>
            </a:r>
            <a:r>
              <a:rPr lang="en" sz="900">
                <a:solidFill>
                  <a:srgbClr val="000000"/>
                </a:solidFill>
              </a:rPr>
              <a:t> Ensured reproducibility with random_state=42.</a:t>
            </a:r>
            <a:endParaRPr sz="900">
              <a:solidFill>
                <a:srgbClr val="000000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Char char="●"/>
            </a:pPr>
            <a:r>
              <a:rPr lang="en" sz="900">
                <a:solidFill>
                  <a:srgbClr val="000000"/>
                </a:solidFill>
              </a:rPr>
              <a:t>Evaluated the baseline model using precision, recall, F1-score, and ROC-AUC metrics.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</a:rPr>
              <a:t>Hyperparameter Tuning:</a:t>
            </a:r>
            <a:endParaRPr b="1" sz="900">
              <a:solidFill>
                <a:srgbClr val="000000"/>
              </a:solidFill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Char char="●"/>
            </a:pPr>
            <a:r>
              <a:rPr lang="en" sz="900">
                <a:solidFill>
                  <a:srgbClr val="000000"/>
                </a:solidFill>
              </a:rPr>
              <a:t>Conducted a grid search to optimize key parameters: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b="1" lang="en" sz="900">
                <a:solidFill>
                  <a:srgbClr val="000000"/>
                </a:solidFill>
              </a:rPr>
              <a:t>C:</a:t>
            </a:r>
            <a:r>
              <a:rPr lang="en" sz="900">
                <a:solidFill>
                  <a:srgbClr val="000000"/>
                </a:solidFill>
              </a:rPr>
              <a:t> Regularization strength to control overfitting and underfitting. Tested values: [0.01, 0.1, 1, 10, 100].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b="1" lang="en" sz="900">
                <a:solidFill>
                  <a:srgbClr val="000000"/>
                </a:solidFill>
              </a:rPr>
              <a:t>class_weight:</a:t>
            </a:r>
            <a:r>
              <a:rPr lang="en" sz="900">
                <a:solidFill>
                  <a:srgbClr val="000000"/>
                </a:solidFill>
              </a:rPr>
              <a:t> Adjusted weights for class imbalance. Tested values: [None, 'balanced', {0: 1, 1: 5}, {0: 1, 1: 10}].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b="1" lang="en" sz="900">
                <a:solidFill>
                  <a:srgbClr val="000000"/>
                </a:solidFill>
              </a:rPr>
              <a:t>solver:</a:t>
            </a:r>
            <a:r>
              <a:rPr lang="en" sz="900">
                <a:solidFill>
                  <a:srgbClr val="000000"/>
                </a:solidFill>
              </a:rPr>
              <a:t> Optimized solvers for convergence. Tested solvers: ['lbfgs', 'liblinear', 'saga'].</a:t>
            </a:r>
            <a:endParaRPr sz="900">
              <a:solidFill>
                <a:srgbClr val="000000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Char char="●"/>
            </a:pPr>
            <a:r>
              <a:rPr lang="en" sz="900">
                <a:solidFill>
                  <a:srgbClr val="000000"/>
                </a:solidFill>
              </a:rPr>
              <a:t>Identified the best parameters using cross-validation with F1-score as the performance metric.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</a:rPr>
              <a:t>Optimal Threshold Adjustment:</a:t>
            </a:r>
            <a:endParaRPr b="1" sz="900">
              <a:solidFill>
                <a:srgbClr val="000000"/>
              </a:solidFill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Char char="●"/>
            </a:pPr>
            <a:r>
              <a:rPr lang="en" sz="900">
                <a:solidFill>
                  <a:srgbClr val="000000"/>
                </a:solidFill>
              </a:rPr>
              <a:t>Computed precision, recall, and F1-scores for different decision thresholds.</a:t>
            </a:r>
            <a:endParaRPr sz="900">
              <a:solidFill>
                <a:srgbClr val="000000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Char char="●"/>
            </a:pPr>
            <a:r>
              <a:rPr lang="en" sz="900">
                <a:solidFill>
                  <a:srgbClr val="000000"/>
                </a:solidFill>
              </a:rPr>
              <a:t>Selected the threshold that maximized the F1-score, balancing precision and recall.</a:t>
            </a:r>
            <a:endParaRPr sz="900">
              <a:solidFill>
                <a:srgbClr val="000000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Char char="●"/>
            </a:pPr>
            <a:r>
              <a:rPr lang="en" sz="900">
                <a:solidFill>
                  <a:srgbClr val="000000"/>
                </a:solidFill>
              </a:rPr>
              <a:t>Adjusted predictions using this optimal threshold and re-evaluated the model.</a:t>
            </a:r>
            <a:endParaRPr b="1" sz="70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814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 txBox="1"/>
          <p:nvPr>
            <p:ph type="title"/>
          </p:nvPr>
        </p:nvSpPr>
        <p:spPr>
          <a:xfrm>
            <a:off x="1303800" y="141375"/>
            <a:ext cx="70305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Results</a:t>
            </a:r>
            <a:endParaRPr/>
          </a:p>
        </p:txBody>
      </p:sp>
      <p:sp>
        <p:nvSpPr>
          <p:cNvPr id="367" name="Google Shape;367;p31"/>
          <p:cNvSpPr txBox="1"/>
          <p:nvPr>
            <p:ph idx="1" type="body"/>
          </p:nvPr>
        </p:nvSpPr>
        <p:spPr>
          <a:xfrm>
            <a:off x="1303800" y="7708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688"/>
              <a:buNone/>
            </a:pPr>
            <a:r>
              <a:rPr b="1" lang="en" sz="912">
                <a:solidFill>
                  <a:srgbClr val="000000"/>
                </a:solidFill>
              </a:rPr>
              <a:t>Key Insights</a:t>
            </a:r>
            <a:endParaRPr b="1" sz="912">
              <a:solidFill>
                <a:srgbClr val="000000"/>
              </a:solidFill>
            </a:endParaRPr>
          </a:p>
          <a:p>
            <a:pPr indent="-27860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Nunito"/>
              <a:buAutoNum type="arabicPeriod"/>
            </a:pPr>
            <a:r>
              <a:rPr b="1" lang="en" sz="787">
                <a:solidFill>
                  <a:srgbClr val="000000"/>
                </a:solidFill>
              </a:rPr>
              <a:t>Strengths:</a:t>
            </a:r>
            <a:endParaRPr b="1" sz="787">
              <a:solidFill>
                <a:srgbClr val="000000"/>
              </a:solidFill>
            </a:endParaRPr>
          </a:p>
          <a:p>
            <a:pPr indent="-27860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Char char="○"/>
            </a:pPr>
            <a:r>
              <a:rPr b="1" lang="en" sz="787">
                <a:solidFill>
                  <a:srgbClr val="000000"/>
                </a:solidFill>
              </a:rPr>
              <a:t>High Recall for Fraud Cases (86%):</a:t>
            </a:r>
            <a:br>
              <a:rPr b="1" lang="en" sz="787">
                <a:solidFill>
                  <a:srgbClr val="000000"/>
                </a:solidFill>
              </a:rPr>
            </a:br>
            <a:r>
              <a:rPr lang="en" sz="787">
                <a:solidFill>
                  <a:srgbClr val="000000"/>
                </a:solidFill>
              </a:rPr>
              <a:t>Successfully identifies the majority of fraudulent transactions, minimizing false negatives and ensuring critical fraud cases are detected.</a:t>
            </a:r>
            <a:endParaRPr sz="787">
              <a:solidFill>
                <a:srgbClr val="000000"/>
              </a:solidFill>
            </a:endParaRPr>
          </a:p>
          <a:p>
            <a:pPr indent="-27860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Char char="○"/>
            </a:pPr>
            <a:r>
              <a:rPr b="1" lang="en" sz="787">
                <a:solidFill>
                  <a:srgbClr val="000000"/>
                </a:solidFill>
              </a:rPr>
              <a:t>Strong AUC-ROC (0.9621):</a:t>
            </a:r>
            <a:br>
              <a:rPr b="1" lang="en" sz="787">
                <a:solidFill>
                  <a:srgbClr val="000000"/>
                </a:solidFill>
              </a:rPr>
            </a:br>
            <a:r>
              <a:rPr lang="en" sz="787">
                <a:solidFill>
                  <a:srgbClr val="000000"/>
                </a:solidFill>
              </a:rPr>
              <a:t>Indicates excellent model performance in distinguishing between fraudulent and non-fraudulent transactions.</a:t>
            </a:r>
            <a:endParaRPr sz="787">
              <a:solidFill>
                <a:srgbClr val="000000"/>
              </a:solidFill>
            </a:endParaRPr>
          </a:p>
          <a:p>
            <a:pPr indent="-27860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Nunito"/>
              <a:buAutoNum type="arabicPeriod"/>
            </a:pPr>
            <a:r>
              <a:rPr b="1" lang="en" sz="787">
                <a:solidFill>
                  <a:srgbClr val="000000"/>
                </a:solidFill>
              </a:rPr>
              <a:t>Weaknesses:</a:t>
            </a:r>
            <a:endParaRPr b="1" sz="787">
              <a:solidFill>
                <a:srgbClr val="000000"/>
              </a:solidFill>
            </a:endParaRPr>
          </a:p>
          <a:p>
            <a:pPr indent="-27860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Char char="○"/>
            </a:pPr>
            <a:r>
              <a:rPr b="1" lang="en" sz="787">
                <a:solidFill>
                  <a:srgbClr val="000000"/>
                </a:solidFill>
              </a:rPr>
              <a:t>Low Precision for Fraud Cases (15%):</a:t>
            </a:r>
            <a:br>
              <a:rPr b="1" lang="en" sz="787">
                <a:solidFill>
                  <a:srgbClr val="000000"/>
                </a:solidFill>
              </a:rPr>
            </a:br>
            <a:r>
              <a:rPr lang="en" sz="787">
                <a:solidFill>
                  <a:srgbClr val="000000"/>
                </a:solidFill>
              </a:rPr>
              <a:t>Many flagged fraud cases are false positives, potentially causing operational inefficiencies such as unnecessarily blocking legitimate transactions.</a:t>
            </a:r>
            <a:endParaRPr sz="787">
              <a:solidFill>
                <a:srgbClr val="000000"/>
              </a:solidFill>
            </a:endParaRPr>
          </a:p>
          <a:p>
            <a:pPr indent="-27860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Char char="○"/>
            </a:pPr>
            <a:r>
              <a:rPr b="1" lang="en" sz="787">
                <a:solidFill>
                  <a:srgbClr val="000000"/>
                </a:solidFill>
              </a:rPr>
              <a:t>Low F1-Score (26%):</a:t>
            </a:r>
            <a:br>
              <a:rPr b="1" lang="en" sz="787">
                <a:solidFill>
                  <a:srgbClr val="000000"/>
                </a:solidFill>
              </a:rPr>
            </a:br>
            <a:r>
              <a:rPr lang="en" sz="787">
                <a:solidFill>
                  <a:srgbClr val="000000"/>
                </a:solidFill>
              </a:rPr>
              <a:t>Reflects the imbalance between precision and recall, showing room for improvement in harmonizing these metrics.</a:t>
            </a:r>
            <a:endParaRPr sz="787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912">
              <a:solidFill>
                <a:srgbClr val="000000"/>
              </a:solidFill>
            </a:endParaRPr>
          </a:p>
        </p:txBody>
      </p:sp>
      <p:sp>
        <p:nvSpPr>
          <p:cNvPr id="368" name="Google Shape;368;p31"/>
          <p:cNvSpPr txBox="1"/>
          <p:nvPr>
            <p:ph idx="2" type="body"/>
          </p:nvPr>
        </p:nvSpPr>
        <p:spPr>
          <a:xfrm>
            <a:off x="4903650" y="7708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852"/>
              <a:buNone/>
            </a:pPr>
            <a:r>
              <a:rPr b="1" lang="en" sz="1007">
                <a:solidFill>
                  <a:srgbClr val="000000"/>
                </a:solidFill>
              </a:rPr>
              <a:t>Conclusion</a:t>
            </a:r>
            <a:endParaRPr b="1" sz="1007">
              <a:solidFill>
                <a:srgbClr val="000000"/>
              </a:solidFill>
            </a:endParaRPr>
          </a:p>
          <a:p>
            <a:pPr indent="-28273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852"/>
              <a:buFont typeface="Arial"/>
              <a:buChar char="●"/>
            </a:pPr>
            <a:r>
              <a:rPr b="1" lang="en" sz="852">
                <a:solidFill>
                  <a:srgbClr val="000000"/>
                </a:solidFill>
              </a:rPr>
              <a:t>Trade-off Achieved:</a:t>
            </a:r>
            <a:br>
              <a:rPr b="1" lang="en" sz="852">
                <a:solidFill>
                  <a:srgbClr val="000000"/>
                </a:solidFill>
              </a:rPr>
            </a:br>
            <a:r>
              <a:rPr lang="en" sz="852">
                <a:solidFill>
                  <a:srgbClr val="000000"/>
                </a:solidFill>
              </a:rPr>
              <a:t>The model is optimized for </a:t>
            </a:r>
            <a:r>
              <a:rPr b="1" lang="en" sz="852">
                <a:solidFill>
                  <a:srgbClr val="000000"/>
                </a:solidFill>
              </a:rPr>
              <a:t>recall</a:t>
            </a:r>
            <a:r>
              <a:rPr lang="en" sz="852">
                <a:solidFill>
                  <a:srgbClr val="000000"/>
                </a:solidFill>
              </a:rPr>
              <a:t>, prioritizing the detection of fraud cases over precision, which is critical in fraud detection scenarios where missing fraud is costlier than false positives.</a:t>
            </a:r>
            <a:endParaRPr sz="852">
              <a:solidFill>
                <a:srgbClr val="000000"/>
              </a:solidFill>
            </a:endParaRPr>
          </a:p>
          <a:p>
            <a:pPr indent="-28273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2"/>
              <a:buFont typeface="Nunito"/>
              <a:buChar char="●"/>
            </a:pPr>
            <a:r>
              <a:rPr b="1" lang="en" sz="852">
                <a:solidFill>
                  <a:srgbClr val="000000"/>
                </a:solidFill>
              </a:rPr>
              <a:t>Next Steps:</a:t>
            </a:r>
            <a:endParaRPr sz="852">
              <a:solidFill>
                <a:srgbClr val="000000"/>
              </a:solidFill>
            </a:endParaRPr>
          </a:p>
          <a:p>
            <a:pPr indent="-28273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2"/>
              <a:buFont typeface="Arial"/>
              <a:buChar char="○"/>
            </a:pPr>
            <a:r>
              <a:rPr lang="en" sz="852">
                <a:solidFill>
                  <a:srgbClr val="000000"/>
                </a:solidFill>
              </a:rPr>
              <a:t>Explore advanced models like </a:t>
            </a:r>
            <a:r>
              <a:rPr b="1" lang="en" sz="852">
                <a:solidFill>
                  <a:srgbClr val="000000"/>
                </a:solidFill>
              </a:rPr>
              <a:t>Random Forest</a:t>
            </a:r>
            <a:r>
              <a:rPr lang="en" sz="852">
                <a:solidFill>
                  <a:srgbClr val="000000"/>
                </a:solidFill>
              </a:rPr>
              <a:t> or </a:t>
            </a:r>
            <a:r>
              <a:rPr b="1" lang="en" sz="852">
                <a:solidFill>
                  <a:srgbClr val="000000"/>
                </a:solidFill>
              </a:rPr>
              <a:t>XGBoost</a:t>
            </a:r>
            <a:r>
              <a:rPr lang="en" sz="852">
                <a:solidFill>
                  <a:srgbClr val="000000"/>
                </a:solidFill>
              </a:rPr>
              <a:t> to better balance precision and recall for a more practical fraud detection solution.</a:t>
            </a:r>
            <a:endParaRPr sz="852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07">
              <a:solidFill>
                <a:srgbClr val="000000"/>
              </a:solidFill>
            </a:endParaRPr>
          </a:p>
        </p:txBody>
      </p:sp>
      <p:pic>
        <p:nvPicPr>
          <p:cNvPr id="369" name="Google Shape;3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125" y="3435637"/>
            <a:ext cx="3095525" cy="11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1"/>
          <p:cNvPicPr preferRelativeResize="0"/>
          <p:nvPr/>
        </p:nvPicPr>
        <p:blipFill rotWithShape="1">
          <a:blip r:embed="rId4">
            <a:alphaModFix/>
          </a:blip>
          <a:srcRect b="0" l="1019" r="0" t="1681"/>
          <a:stretch/>
        </p:blipFill>
        <p:spPr>
          <a:xfrm>
            <a:off x="4216225" y="3175575"/>
            <a:ext cx="2088125" cy="16292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1" name="Google Shape;37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1925" y="3191150"/>
            <a:ext cx="1824050" cy="1598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"/>
          <p:cNvSpPr txBox="1"/>
          <p:nvPr>
            <p:ph type="title"/>
          </p:nvPr>
        </p:nvSpPr>
        <p:spPr>
          <a:xfrm>
            <a:off x="1303800" y="65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377" name="Google Shape;377;p32"/>
          <p:cNvSpPr txBox="1"/>
          <p:nvPr>
            <p:ph idx="1" type="body"/>
          </p:nvPr>
        </p:nvSpPr>
        <p:spPr>
          <a:xfrm>
            <a:off x="1303800" y="649825"/>
            <a:ext cx="7030500" cy="3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Model Initialization:</a:t>
            </a:r>
            <a:endParaRPr b="1"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unito"/>
              <a:buChar char="●"/>
            </a:pPr>
            <a:r>
              <a:rPr lang="en" sz="1000">
                <a:solidFill>
                  <a:srgbClr val="000000"/>
                </a:solidFill>
              </a:rPr>
              <a:t>Set the initial parameters: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</a:rPr>
              <a:t>n_estimators=100: Default number of trees for baseline testing.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</a:rPr>
              <a:t>class_weight={0: 1, 1: 2}: Addressed imbalance by giving higher weight to the minority class (fraud).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</a:rPr>
              <a:t>random_state=42: Ensured reproducibility.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unito"/>
              <a:buChar char="●"/>
            </a:pPr>
            <a:r>
              <a:rPr lang="en" sz="1000">
                <a:solidFill>
                  <a:srgbClr val="000000"/>
                </a:solidFill>
              </a:rPr>
              <a:t>Trained the initial model and evaluated its performance as a baseline.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Hyperparameter Tuning with Grid Search:</a:t>
            </a:r>
            <a:endParaRPr b="1"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</a:rPr>
              <a:t>A </a:t>
            </a:r>
            <a:r>
              <a:rPr b="1" lang="en" sz="1000">
                <a:solidFill>
                  <a:srgbClr val="000000"/>
                </a:solidFill>
              </a:rPr>
              <a:t>Grid Search</a:t>
            </a:r>
            <a:r>
              <a:rPr lang="en" sz="1000">
                <a:solidFill>
                  <a:srgbClr val="000000"/>
                </a:solidFill>
              </a:rPr>
              <a:t> was performed to optimize key parameters: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00">
                <a:solidFill>
                  <a:srgbClr val="000000"/>
                </a:solidFill>
              </a:rPr>
              <a:t>n_estimators</a:t>
            </a:r>
            <a:r>
              <a:rPr lang="en" sz="1000">
                <a:solidFill>
                  <a:srgbClr val="000000"/>
                </a:solidFill>
              </a:rPr>
              <a:t>: Number of trees in the forest. Tried values: [50, 100, 200].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00">
                <a:solidFill>
                  <a:srgbClr val="000000"/>
                </a:solidFill>
              </a:rPr>
              <a:t>max_depth</a:t>
            </a:r>
            <a:r>
              <a:rPr lang="en" sz="1000">
                <a:solidFill>
                  <a:srgbClr val="000000"/>
                </a:solidFill>
              </a:rPr>
              <a:t>: Maximum depth of trees to control overfitting. Tried values: [10, 20, None].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00">
                <a:solidFill>
                  <a:srgbClr val="000000"/>
                </a:solidFill>
              </a:rPr>
              <a:t>min_samples_split</a:t>
            </a:r>
            <a:r>
              <a:rPr lang="en" sz="1000">
                <a:solidFill>
                  <a:srgbClr val="000000"/>
                </a:solidFill>
              </a:rPr>
              <a:t>: Minimum samples required to split a node. Tried values: [2, 5, 10].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00">
                <a:solidFill>
                  <a:srgbClr val="000000"/>
                </a:solidFill>
              </a:rPr>
              <a:t>class_weight</a:t>
            </a:r>
            <a:r>
              <a:rPr lang="en" sz="1000">
                <a:solidFill>
                  <a:srgbClr val="000000"/>
                </a:solidFill>
              </a:rPr>
              <a:t>: Adjusted weights for class imbalance. Tried values: [{0: 1, 1: 2}, {0: 1, 1: 5}, 'balanced'].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unito"/>
              <a:buChar char="●"/>
            </a:pPr>
            <a:r>
              <a:rPr b="1" lang="en" sz="1000">
                <a:solidFill>
                  <a:srgbClr val="000000"/>
                </a:solidFill>
              </a:rPr>
              <a:t>Why These Parameters?</a:t>
            </a:r>
            <a:endParaRPr b="1" sz="1000">
              <a:solidFill>
                <a:srgbClr val="000000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00">
                <a:solidFill>
                  <a:srgbClr val="000000"/>
                </a:solidFill>
              </a:rPr>
              <a:t>n_estimators</a:t>
            </a:r>
            <a:r>
              <a:rPr lang="en" sz="1000">
                <a:solidFill>
                  <a:srgbClr val="000000"/>
                </a:solidFill>
              </a:rPr>
              <a:t>: Increasing trees improves model stability but increases computation time.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00">
                <a:solidFill>
                  <a:srgbClr val="000000"/>
                </a:solidFill>
              </a:rPr>
              <a:t>max_depth</a:t>
            </a:r>
            <a:r>
              <a:rPr lang="en" sz="1000">
                <a:solidFill>
                  <a:srgbClr val="000000"/>
                </a:solidFill>
              </a:rPr>
              <a:t>: Limiting depth prevents overfitting on small datasets.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00">
                <a:solidFill>
                  <a:srgbClr val="000000"/>
                </a:solidFill>
              </a:rPr>
              <a:t>min_samples_split</a:t>
            </a:r>
            <a:r>
              <a:rPr lang="en" sz="1000">
                <a:solidFill>
                  <a:srgbClr val="000000"/>
                </a:solidFill>
              </a:rPr>
              <a:t>: Higher values ensure nodes are split only when sufficient data exists, preventing overfitting.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00">
                <a:solidFill>
                  <a:srgbClr val="000000"/>
                </a:solidFill>
              </a:rPr>
              <a:t>class_weight</a:t>
            </a:r>
            <a:r>
              <a:rPr lang="en" sz="1000">
                <a:solidFill>
                  <a:srgbClr val="000000"/>
                </a:solidFill>
              </a:rPr>
              <a:t>: Balances model focus on the minority class.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3"/>
          <p:cNvSpPr txBox="1"/>
          <p:nvPr>
            <p:ph type="title"/>
          </p:nvPr>
        </p:nvSpPr>
        <p:spPr>
          <a:xfrm>
            <a:off x="1303800" y="141375"/>
            <a:ext cx="70305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Results</a:t>
            </a:r>
            <a:endParaRPr/>
          </a:p>
        </p:txBody>
      </p:sp>
      <p:sp>
        <p:nvSpPr>
          <p:cNvPr id="383" name="Google Shape;383;p33"/>
          <p:cNvSpPr txBox="1"/>
          <p:nvPr>
            <p:ph idx="1" type="body"/>
          </p:nvPr>
        </p:nvSpPr>
        <p:spPr>
          <a:xfrm>
            <a:off x="1303800" y="6946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0000"/>
                </a:solidFill>
              </a:rPr>
              <a:t>Key Insights</a:t>
            </a:r>
            <a:endParaRPr b="1" sz="600">
              <a:solidFill>
                <a:srgbClr val="000000"/>
              </a:solidFill>
            </a:endParaRPr>
          </a:p>
          <a:p>
            <a:pPr indent="-2667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unito"/>
              <a:buAutoNum type="arabicPeriod"/>
            </a:pPr>
            <a:r>
              <a:rPr b="1" lang="en" sz="600">
                <a:solidFill>
                  <a:srgbClr val="000000"/>
                </a:solidFill>
              </a:rPr>
              <a:t>Strengths:</a:t>
            </a:r>
            <a:endParaRPr b="1" sz="600">
              <a:solidFill>
                <a:srgbClr val="000000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○"/>
            </a:pPr>
            <a:r>
              <a:rPr b="1" lang="en" sz="600">
                <a:solidFill>
                  <a:srgbClr val="000000"/>
                </a:solidFill>
              </a:rPr>
              <a:t>High Precision for Fraud (81%):</a:t>
            </a:r>
            <a:br>
              <a:rPr b="1" lang="en" sz="600">
                <a:solidFill>
                  <a:srgbClr val="000000"/>
                </a:solidFill>
              </a:rPr>
            </a:br>
            <a:r>
              <a:rPr lang="en" sz="600">
                <a:solidFill>
                  <a:srgbClr val="000000"/>
                </a:solidFill>
              </a:rPr>
              <a:t>The Random Forest model effectively reduces false positives, accurately identifying fraudulent transactions.</a:t>
            </a:r>
            <a:endParaRPr sz="600">
              <a:solidFill>
                <a:srgbClr val="000000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○"/>
            </a:pPr>
            <a:r>
              <a:rPr b="1" lang="en" sz="600">
                <a:solidFill>
                  <a:srgbClr val="000000"/>
                </a:solidFill>
              </a:rPr>
              <a:t>Strong Recall for Fraud (85%):</a:t>
            </a:r>
            <a:br>
              <a:rPr b="1" lang="en" sz="600">
                <a:solidFill>
                  <a:srgbClr val="000000"/>
                </a:solidFill>
              </a:rPr>
            </a:br>
            <a:r>
              <a:rPr lang="en" sz="600">
                <a:solidFill>
                  <a:srgbClr val="000000"/>
                </a:solidFill>
              </a:rPr>
              <a:t>Successfully detects the majority of fraudulent cases, minimizing false negatives.</a:t>
            </a:r>
            <a:endParaRPr sz="600">
              <a:solidFill>
                <a:srgbClr val="000000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○"/>
            </a:pPr>
            <a:r>
              <a:rPr b="1" lang="en" sz="600">
                <a:solidFill>
                  <a:srgbClr val="000000"/>
                </a:solidFill>
              </a:rPr>
              <a:t>High F1-Score for Fraud (83%):</a:t>
            </a:r>
            <a:br>
              <a:rPr b="1" lang="en" sz="600">
                <a:solidFill>
                  <a:srgbClr val="000000"/>
                </a:solidFill>
              </a:rPr>
            </a:br>
            <a:r>
              <a:rPr lang="en" sz="600">
                <a:solidFill>
                  <a:srgbClr val="000000"/>
                </a:solidFill>
              </a:rPr>
              <a:t>Demonstrates a good balance between precision and recall, making it suitable for practical fraud detection scenarios.</a:t>
            </a:r>
            <a:endParaRPr sz="600">
              <a:solidFill>
                <a:srgbClr val="000000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○"/>
            </a:pPr>
            <a:r>
              <a:rPr b="1" lang="en" sz="600">
                <a:solidFill>
                  <a:srgbClr val="000000"/>
                </a:solidFill>
              </a:rPr>
              <a:t>AUC-ROC (0.9635):</a:t>
            </a:r>
            <a:br>
              <a:rPr b="1" lang="en" sz="600">
                <a:solidFill>
                  <a:srgbClr val="000000"/>
                </a:solidFill>
              </a:rPr>
            </a:br>
            <a:r>
              <a:rPr lang="en" sz="600">
                <a:solidFill>
                  <a:srgbClr val="000000"/>
                </a:solidFill>
              </a:rPr>
              <a:t>Indicates excellent ability to separate fraudulent and non-fraudulent transactions, reinforcing its reliability.</a:t>
            </a:r>
            <a:endParaRPr sz="600">
              <a:solidFill>
                <a:srgbClr val="000000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○"/>
            </a:pPr>
            <a:r>
              <a:rPr b="1" lang="en" sz="600">
                <a:solidFill>
                  <a:srgbClr val="000000"/>
                </a:solidFill>
              </a:rPr>
              <a:t>Confusion Matrix:</a:t>
            </a:r>
            <a:br>
              <a:rPr b="1" lang="en" sz="600">
                <a:solidFill>
                  <a:srgbClr val="000000"/>
                </a:solidFill>
              </a:rPr>
            </a:br>
            <a:r>
              <a:rPr lang="en" sz="600">
                <a:solidFill>
                  <a:srgbClr val="000000"/>
                </a:solidFill>
              </a:rPr>
              <a:t>Out of 98 fraud cases, 83 were correctly identified, with only 15 false negatives and minimal false positives (19).</a:t>
            </a:r>
            <a:endParaRPr sz="600">
              <a:solidFill>
                <a:srgbClr val="000000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unito"/>
              <a:buAutoNum type="arabicPeriod"/>
            </a:pPr>
            <a:r>
              <a:rPr b="1" lang="en" sz="600">
                <a:solidFill>
                  <a:srgbClr val="000000"/>
                </a:solidFill>
              </a:rPr>
              <a:t>Weaknesses:</a:t>
            </a:r>
            <a:endParaRPr b="1" sz="600">
              <a:solidFill>
                <a:srgbClr val="000000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○"/>
            </a:pPr>
            <a:r>
              <a:rPr b="1" lang="en" sz="600">
                <a:solidFill>
                  <a:srgbClr val="000000"/>
                </a:solidFill>
              </a:rPr>
              <a:t>Residual False Negatives:</a:t>
            </a:r>
            <a:br>
              <a:rPr b="1" lang="en" sz="600">
                <a:solidFill>
                  <a:srgbClr val="000000"/>
                </a:solidFill>
              </a:rPr>
            </a:br>
            <a:r>
              <a:rPr lang="en" sz="600">
                <a:solidFill>
                  <a:srgbClr val="000000"/>
                </a:solidFill>
              </a:rPr>
              <a:t>While the model performs well, missing 15 fraudulent cases could still have implications in high-stakes environments.</a:t>
            </a:r>
            <a:endParaRPr sz="600">
              <a:solidFill>
                <a:srgbClr val="000000"/>
              </a:solidFill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○"/>
            </a:pPr>
            <a:r>
              <a:rPr b="1" lang="en" sz="600">
                <a:solidFill>
                  <a:srgbClr val="000000"/>
                </a:solidFill>
              </a:rPr>
              <a:t>Complexity of Ensemble Models:</a:t>
            </a:r>
            <a:br>
              <a:rPr b="1" lang="en" sz="600">
                <a:solidFill>
                  <a:srgbClr val="000000"/>
                </a:solidFill>
              </a:rPr>
            </a:br>
            <a:r>
              <a:rPr lang="en" sz="600">
                <a:solidFill>
                  <a:srgbClr val="000000"/>
                </a:solidFill>
              </a:rPr>
              <a:t>Random Forest models, with their large number of trees, may have higher computational overhead compared to simpler models.</a:t>
            </a:r>
            <a:endParaRPr sz="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</p:txBody>
      </p:sp>
      <p:sp>
        <p:nvSpPr>
          <p:cNvPr id="384" name="Google Shape;384;p33"/>
          <p:cNvSpPr txBox="1"/>
          <p:nvPr>
            <p:ph idx="2" type="body"/>
          </p:nvPr>
        </p:nvSpPr>
        <p:spPr>
          <a:xfrm>
            <a:off x="4903650" y="6946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Conclusion</a:t>
            </a:r>
            <a:endParaRPr b="1" sz="1000">
              <a:solidFill>
                <a:srgbClr val="000000"/>
              </a:solidFill>
            </a:endParaRPr>
          </a:p>
          <a:p>
            <a:pPr indent="-27622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Char char="●"/>
            </a:pPr>
            <a:r>
              <a:rPr b="1" lang="en" sz="750">
                <a:solidFill>
                  <a:srgbClr val="000000"/>
                </a:solidFill>
              </a:rPr>
              <a:t>Effective Model Performance:</a:t>
            </a:r>
            <a:br>
              <a:rPr b="1" lang="en" sz="750">
                <a:solidFill>
                  <a:srgbClr val="000000"/>
                </a:solidFill>
              </a:rPr>
            </a:br>
            <a:r>
              <a:rPr lang="en" sz="750">
                <a:solidFill>
                  <a:srgbClr val="000000"/>
                </a:solidFill>
              </a:rPr>
              <a:t>The Random Forest model delivers robust performance, striking a strong balance between precision and recall for fraud detection.</a:t>
            </a:r>
            <a:endParaRPr sz="750">
              <a:solidFill>
                <a:srgbClr val="000000"/>
              </a:solidFill>
            </a:endParaRPr>
          </a:p>
          <a:p>
            <a:pPr indent="-2762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Char char="●"/>
            </a:pPr>
            <a:r>
              <a:rPr b="1" lang="en" sz="750">
                <a:solidFill>
                  <a:srgbClr val="000000"/>
                </a:solidFill>
              </a:rPr>
              <a:t>Comparative Strength:</a:t>
            </a:r>
            <a:br>
              <a:rPr b="1" lang="en" sz="750">
                <a:solidFill>
                  <a:srgbClr val="000000"/>
                </a:solidFill>
              </a:rPr>
            </a:br>
            <a:r>
              <a:rPr lang="en" sz="750">
                <a:solidFill>
                  <a:srgbClr val="000000"/>
                </a:solidFill>
              </a:rPr>
              <a:t>The model outperforms logistic regression in terms of precision and recall while maintaining similar reliability (AUC-ROC).</a:t>
            </a:r>
            <a:endParaRPr sz="7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b="1" sz="707">
              <a:solidFill>
                <a:srgbClr val="000000"/>
              </a:solidFill>
            </a:endParaRPr>
          </a:p>
        </p:txBody>
      </p:sp>
      <p:pic>
        <p:nvPicPr>
          <p:cNvPr id="385" name="Google Shape;3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675" y="3618750"/>
            <a:ext cx="3203675" cy="135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275" y="3528613"/>
            <a:ext cx="1939526" cy="1530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7" name="Google Shape;38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5725" y="3508787"/>
            <a:ext cx="1772099" cy="15704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