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4"/>
  </p:notesMasterIdLst>
  <p:sldIdLst>
    <p:sldId id="256" r:id="rId5"/>
    <p:sldId id="295" r:id="rId6"/>
    <p:sldId id="258" r:id="rId7"/>
    <p:sldId id="262" r:id="rId8"/>
    <p:sldId id="263" r:id="rId9"/>
    <p:sldId id="259" r:id="rId10"/>
    <p:sldId id="308" r:id="rId11"/>
    <p:sldId id="264" r:id="rId12"/>
    <p:sldId id="265" r:id="rId13"/>
    <p:sldId id="266" r:id="rId14"/>
    <p:sldId id="296" r:id="rId15"/>
    <p:sldId id="267" r:id="rId16"/>
    <p:sldId id="268" r:id="rId17"/>
    <p:sldId id="269" r:id="rId18"/>
    <p:sldId id="275" r:id="rId19"/>
    <p:sldId id="276" r:id="rId20"/>
    <p:sldId id="273" r:id="rId21"/>
    <p:sldId id="605" r:id="rId22"/>
    <p:sldId id="274" r:id="rId23"/>
    <p:sldId id="272" r:id="rId24"/>
    <p:sldId id="277" r:id="rId25"/>
    <p:sldId id="279" r:id="rId26"/>
    <p:sldId id="280" r:id="rId27"/>
    <p:sldId id="606" r:id="rId28"/>
    <p:sldId id="281" r:id="rId29"/>
    <p:sldId id="282" r:id="rId30"/>
    <p:sldId id="283" r:id="rId31"/>
    <p:sldId id="284" r:id="rId32"/>
    <p:sldId id="285" r:id="rId33"/>
    <p:sldId id="292" r:id="rId34"/>
    <p:sldId id="293" r:id="rId35"/>
    <p:sldId id="297" r:id="rId36"/>
    <p:sldId id="298" r:id="rId37"/>
    <p:sldId id="299" r:id="rId38"/>
    <p:sldId id="294" r:id="rId39"/>
    <p:sldId id="607" r:id="rId40"/>
    <p:sldId id="302" r:id="rId41"/>
    <p:sldId id="303" r:id="rId42"/>
    <p:sldId id="304" r:id="rId43"/>
    <p:sldId id="305" r:id="rId44"/>
    <p:sldId id="306" r:id="rId45"/>
    <p:sldId id="307" r:id="rId46"/>
    <p:sldId id="309" r:id="rId47"/>
    <p:sldId id="310" r:id="rId48"/>
    <p:sldId id="311" r:id="rId49"/>
    <p:sldId id="312" r:id="rId50"/>
    <p:sldId id="313" r:id="rId51"/>
    <p:sldId id="289" r:id="rId52"/>
    <p:sldId id="290" r:id="rId5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27-3-2019</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11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12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13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Go into a little more detail with regards to Hamcrest matchers – readable matchers for creating checks</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14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15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Example – also explain the [0] needed since we’re dealing with a collection of Places here, and the single quotes to deal with the space in the JSON field name</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16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17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18</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19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20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21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params() )</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9126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32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35B9D-09E7-481E-A86C-237709DB3CD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9671332-09AE-481B-B98B-AEBA68196C4C}"/>
              </a:ext>
            </a:extLst>
          </p:cNvPr>
          <p:cNvSpPr txBox="1">
            <a:spLocks noGrp="1"/>
          </p:cNvSpPr>
          <p:nvPr>
            <p:ph type="body" sz="quarter" idx="1"/>
          </p:nvPr>
        </p:nvSpPr>
        <p:spPr/>
        <p:txBody>
          <a:bodyPr/>
          <a:lstStyle/>
          <a:p>
            <a:endParaRPr lang="en-NL"/>
          </a:p>
        </p:txBody>
      </p:sp>
      <p:sp>
        <p:nvSpPr>
          <p:cNvPr id="4" name="Slide Number Placeholder 3">
            <a:extLst>
              <a:ext uri="{FF2B5EF4-FFF2-40B4-BE49-F238E27FC236}">
                <a16:creationId xmlns:a16="http://schemas.microsoft.com/office/drawing/2014/main" id="{587F1B3B-999A-4A8F-BF4D-40FF041B301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65B5256-3CAB-45DA-ADF9-FEB2E539C857}"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650821-B668-44DB-B3F2-9358FDEBF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FCB97-B2BE-4581-8324-FFA4200B9EB2}"/>
              </a:ext>
            </a:extLst>
          </p:cNvPr>
          <p:cNvSpPr txBox="1">
            <a:spLocks noGrp="1"/>
          </p:cNvSpPr>
          <p:nvPr>
            <p:ph type="body" sz="quarter" idx="1"/>
          </p:nvPr>
        </p:nvSpPr>
        <p:spPr/>
        <p:txBody>
          <a:bodyPr/>
          <a:lstStyle/>
          <a:p>
            <a:pPr lvl="0"/>
            <a:r>
              <a:rPr lang="nl-NL"/>
              <a:t>Explain the concept of RESTful web services and compare it to your browser retrieving web pages, images, etc. from a web server (or sending data back to it).</a:t>
            </a:r>
          </a:p>
        </p:txBody>
      </p:sp>
      <p:sp>
        <p:nvSpPr>
          <p:cNvPr id="4" name="Slide Number Placeholder 3">
            <a:extLst>
              <a:ext uri="{FF2B5EF4-FFF2-40B4-BE49-F238E27FC236}">
                <a16:creationId xmlns:a16="http://schemas.microsoft.com/office/drawing/2014/main" id="{A4040D6A-8B1A-4F94-8FC3-2AD590AB99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D739DE-1782-48EB-8D09-03652F5E6A2D}" type="slidenum">
              <a:t>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07067-68D6-42C0-A69B-F288286676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90340F-257E-4A4C-B35C-4DD46A4D9C53}"/>
              </a:ext>
            </a:extLst>
          </p:cNvPr>
          <p:cNvSpPr txBox="1">
            <a:spLocks noGrp="1"/>
          </p:cNvSpPr>
          <p:nvPr>
            <p:ph type="body" sz="quarter" idx="1"/>
          </p:nvPr>
        </p:nvSpPr>
        <p:spPr/>
        <p:txBody>
          <a:bodyPr/>
          <a:lstStyle/>
          <a:p>
            <a:pPr lvl="0"/>
            <a:r>
              <a:rPr lang="nl-NL"/>
              <a:t>A simple example. You could also perform this one live to show the participants how easy it is to invoke a RESTful web service using your browser (it really is no different from accessing a regular web page since it’s all done over HTTP)</a:t>
            </a:r>
          </a:p>
        </p:txBody>
      </p:sp>
      <p:sp>
        <p:nvSpPr>
          <p:cNvPr id="4" name="Slide Number Placeholder 3">
            <a:extLst>
              <a:ext uri="{FF2B5EF4-FFF2-40B4-BE49-F238E27FC236}">
                <a16:creationId xmlns:a16="http://schemas.microsoft.com/office/drawing/2014/main" id="{A47A2AF5-BFAA-4195-8ABA-296D8DFF579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C3D909-B033-44D4-AE3E-88A582817069}" type="slidenum">
              <a:t>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1B9E0-EA9E-4ADE-B3A0-AE24C9A16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D2835-6247-430F-A457-301D153F4A98}"/>
              </a:ext>
            </a:extLst>
          </p:cNvPr>
          <p:cNvSpPr txBox="1">
            <a:spLocks noGrp="1"/>
          </p:cNvSpPr>
          <p:nvPr>
            <p:ph type="body" sz="quarter" idx="1"/>
          </p:nvPr>
        </p:nvSpPr>
        <p:spPr/>
        <p:txBody>
          <a:bodyPr/>
          <a:lstStyle/>
          <a:p>
            <a:pPr lvl="0"/>
            <a:r>
              <a:rPr lang="nl-NL"/>
              <a:t>Explain where RESTful web services are used.</a:t>
            </a:r>
          </a:p>
          <a:p>
            <a:pPr lvl="0"/>
            <a:endParaRPr lang="nl-NL"/>
          </a:p>
          <a:p>
            <a:pPr lvl="0"/>
            <a:r>
              <a:rPr lang="nl-NL"/>
              <a:t>API Economy relates to software development exposing (parts of) their applications to the outside world through APIs, so that other developers can easily integrate their applications with it. For example: Google’s Gmail API, Maps API or the PayPal or LinkedIn APIs.</a:t>
            </a:r>
          </a:p>
        </p:txBody>
      </p:sp>
      <p:sp>
        <p:nvSpPr>
          <p:cNvPr id="4" name="Slide Number Placeholder 3">
            <a:extLst>
              <a:ext uri="{FF2B5EF4-FFF2-40B4-BE49-F238E27FC236}">
                <a16:creationId xmlns:a16="http://schemas.microsoft.com/office/drawing/2014/main" id="{D1A5E499-C9DD-4569-8A50-E05681E707F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6F34AAA-F702-452E-A142-7F9B0D91A0C4}" type="slidenum">
              <a:t>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10</a:t>
            </a:fld>
            <a:endParaRPr lang="nl-NL"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27-3-2019</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27-3-2019</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27-3-2019</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27-3-2019</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27-3-2019</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27-3-2019</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27-3-2019</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27-3-2019</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27-3-2019</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27-3-2019</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27-3-2019</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27-3-2019</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27-3-2019</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27-3-2019</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27-3-2019</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27-3-2019</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27-3-2019</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27-3-2019</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27-3-2019</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27-3-2019</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27-3-2019</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27-3-2019</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27-3-2019</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27-3-2019</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27-3-2019</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27-3-2019</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27-3-2019</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27-3-2019</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27-3-2019</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27-3-2019</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27-3-2019</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27-3-2019</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27-3-2019</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27-3-2019</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27-3-2019</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27-3-2019</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27-3-2019</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27-3-2019</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27-3-2019</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27-3-2019</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27-3-2019</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27-3-2019</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27-3-2019</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27-3-2019</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27-3-2019</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27-3-2019</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27-3-2019</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27-3-2019</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 - @_basdijkstra</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2722880" y="3870960"/>
            <a:ext cx="8890000"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&gt;3.3.0&lt;/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3" name="Content Placeholder 2">
            <a:extLst>
              <a:ext uri="{FF2B5EF4-FFF2-40B4-BE49-F238E27FC236}">
                <a16:creationId xmlns:a16="http://schemas.microsoft.com/office/drawing/2014/main" id="{ACEC8C1F-EDC5-4971-8E37-3C0611611511}"/>
              </a:ext>
            </a:extLst>
          </p:cNvPr>
          <p:cNvSpPr txBox="1">
            <a:spLocks noGrp="1"/>
          </p:cNvSpPr>
          <p:nvPr>
            <p:ph idx="1"/>
          </p:nvPr>
        </p:nvSpPr>
        <p:spPr/>
        <p:txBody>
          <a:bodyPr/>
          <a:lstStyle/>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D2C9EEB-17E3-4ECD-BF77-B8AC49964053}"/>
              </a:ext>
            </a:extLst>
          </p:cNvPr>
          <p:cNvPicPr>
            <a:picLocks noChangeAspect="1"/>
          </p:cNvPicPr>
          <p:nvPr/>
        </p:nvPicPr>
        <p:blipFill>
          <a:blip r:embed="rId3"/>
          <a:stretch>
            <a:fillRect/>
          </a:stretch>
        </p:blipFill>
        <p:spPr>
          <a:xfrm>
            <a:off x="86868" y="2180459"/>
            <a:ext cx="12012463" cy="2354964"/>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Support for HTTP methods (GET, POST, PUT, …)</a:t>
            </a:r>
          </a:p>
          <a:p>
            <a:pPr lvl="0">
              <a:buFont typeface="Courier New" pitchFamily="49"/>
              <a:buChar char="_"/>
            </a:pPr>
            <a:r>
              <a:rPr lang="nl-NL">
                <a:solidFill>
                  <a:srgbClr val="00FF00"/>
                </a:solidFill>
                <a:latin typeface="Courier New" pitchFamily="49"/>
                <a:cs typeface="Courier New" pitchFamily="49"/>
              </a:rPr>
              <a:t>Support for BDD /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(equalTo)</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64A76E44-22F3-4459-8EED-ECF600CCA753}"/>
              </a:ext>
            </a:extLst>
          </p:cNvPr>
          <p:cNvPicPr>
            <a:picLocks noChangeAspect="1"/>
          </p:cNvPicPr>
          <p:nvPr/>
        </p:nvPicPr>
        <p:blipFill>
          <a:blip r:embed="rId3"/>
          <a:stretch>
            <a:fillRect/>
          </a:stretch>
        </p:blipFill>
        <p:spPr>
          <a:xfrm>
            <a:off x="4806507" y="4153596"/>
            <a:ext cx="7160337" cy="2621091"/>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using the GPath implementation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6F3E9BF-298C-49B4-B765-FF28FEEEA8F4}"/>
              </a:ext>
            </a:extLst>
          </p:cNvPr>
          <p:cNvPicPr>
            <a:picLocks noChangeAspect="1"/>
          </p:cNvPicPr>
          <p:nvPr/>
        </p:nvPicPr>
        <p:blipFill>
          <a:blip r:embed="rId3"/>
          <a:stretch>
            <a:fillRect/>
          </a:stretch>
        </p:blipFill>
        <p:spPr>
          <a:xfrm>
            <a:off x="2670247" y="1529230"/>
            <a:ext cx="5735139" cy="3697505"/>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1957407" y="3110689"/>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236836" y="5458613"/>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body(“places[0].’place name’”, equalTo(“Beverly Hills”));</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MIME-type of received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CBEBED26-35E5-4B9C-B911-3880111C75BA}"/>
              </a:ext>
            </a:extLst>
          </p:cNvPr>
          <p:cNvPicPr>
            <a:picLocks noChangeAspect="1"/>
          </p:cNvPicPr>
          <p:nvPr/>
        </p:nvPicPr>
        <p:blipFill>
          <a:blip r:embed="rId3"/>
          <a:stretch>
            <a:fillRect/>
          </a:stretch>
        </p:blipFill>
        <p:spPr>
          <a:xfrm>
            <a:off x="6179442" y="3679701"/>
            <a:ext cx="5780937" cy="2967986"/>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Starting the stub server</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Get your hands dirty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p:txBody>
          <a:bodyPr/>
          <a:lstStyle/>
          <a:p>
            <a:pPr lvl="0">
              <a:lnSpc>
                <a:spcPct val="70000"/>
              </a:lnSpc>
              <a:buFont typeface="Courier New" pitchFamily="49"/>
              <a:buChar char="_"/>
            </a:pPr>
            <a:r>
              <a:rPr lang="nl-NL" sz="2600">
                <a:solidFill>
                  <a:srgbClr val="00FF00"/>
                </a:solidFill>
                <a:latin typeface="Courier New" pitchFamily="49"/>
                <a:cs typeface="Courier New" pitchFamily="49"/>
              </a:rPr>
              <a:t>RestAssuredExercises1</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RestAssuredExamples contains the examples shown so far</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C99A921B-38E4-402F-92B7-B4BF865B30A4}"/>
              </a:ext>
            </a:extLst>
          </p:cNvPr>
          <p:cNvPicPr>
            <a:picLocks noChangeAspect="1"/>
          </p:cNvPicPr>
          <p:nvPr/>
        </p:nvPicPr>
        <p:blipFill>
          <a:blip r:embed="rId3"/>
          <a:stretch>
            <a:fillRect/>
          </a:stretch>
        </p:blipFill>
        <p:spPr>
          <a:xfrm>
            <a:off x="1166971" y="2419622"/>
            <a:ext cx="9858058" cy="40732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Create test data</a:t>
            </a:r>
          </a:p>
          <a:p>
            <a:pPr lvl="1">
              <a:buFont typeface="Courier New" pitchFamily="49"/>
              <a:buChar char="_"/>
            </a:pPr>
            <a:r>
              <a:rPr lang="nl-NL">
                <a:solidFill>
                  <a:srgbClr val="00FF00"/>
                </a:solidFill>
                <a:latin typeface="Courier New" pitchFamily="49"/>
                <a:cs typeface="Courier New" pitchFamily="49"/>
              </a:rPr>
              <a:t>country code and zip code are input values</a:t>
            </a:r>
          </a:p>
          <a:p>
            <a:pPr lvl="1">
              <a:buFont typeface="Courier New" pitchFamily="49"/>
              <a:buChar char="_"/>
            </a:pPr>
            <a:r>
              <a:rPr lang="nl-NL">
                <a:solidFill>
                  <a:srgbClr val="00FF00"/>
                </a:solidFill>
                <a:latin typeface="Courier New" pitchFamily="49"/>
                <a:cs typeface="Courier New" pitchFamily="49"/>
              </a:rPr>
              <a:t>country name is an value expected in the response</a:t>
            </a:r>
            <a:endParaRPr lang="nl-NL" sz="1200">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lvl="1">
              <a:buFont typeface="Courier New" pitchFamily="49"/>
              <a:buChar char="_"/>
            </a:pPr>
            <a:endParaRPr lang="nl-NL" sz="1600">
              <a:solidFill>
                <a:srgbClr val="00FF00"/>
              </a:solidFill>
              <a:latin typeface="Courier New" pitchFamily="49"/>
              <a:cs typeface="Courier New" pitchFamily="49"/>
            </a:endParaRP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C5A101F9-CDE9-4732-B4CF-088A900FE42C}"/>
              </a:ext>
            </a:extLst>
          </p:cNvPr>
          <p:cNvPicPr>
            <a:picLocks noChangeAspect="1"/>
          </p:cNvPicPr>
          <p:nvPr/>
        </p:nvPicPr>
        <p:blipFill>
          <a:blip r:embed="rId3"/>
          <a:stretch>
            <a:fillRect/>
          </a:stretch>
        </p:blipFill>
        <p:spPr>
          <a:xfrm>
            <a:off x="1092203" y="3553430"/>
            <a:ext cx="7438576" cy="2758472"/>
          </a:xfrm>
          <a:prstGeom prst="rect">
            <a:avLst/>
          </a:prstGeom>
        </p:spPr>
      </p:pic>
    </p:spTree>
    <p:extLst>
      <p:ext uri="{BB962C8B-B14F-4D97-AF65-F5344CB8AC3E}">
        <p14:creationId xmlns:p14="http://schemas.microsoft.com/office/powerpoint/2010/main" val="3808071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838203" y="365129"/>
            <a:ext cx="11023119" cy="1325559"/>
          </a:xfrm>
        </p:spPr>
        <p:txBody>
          <a:bodyPr/>
          <a:lstStyle/>
          <a:p>
            <a:pPr lvl="0"/>
            <a:r>
              <a:rPr lang="nl-NL">
                <a:solidFill>
                  <a:srgbClr val="00FF00"/>
                </a:solidFill>
                <a:latin typeface="Courier New" pitchFamily="49"/>
                <a:cs typeface="Courier New" pitchFamily="49"/>
              </a:rPr>
              <a:t>Using parameters in REST Assured</a:t>
            </a:r>
          </a:p>
        </p:txBody>
      </p:sp>
      <p:sp>
        <p:nvSpPr>
          <p:cNvPr id="3" name="Content Placeholder 2">
            <a:extLst>
              <a:ext uri="{FF2B5EF4-FFF2-40B4-BE49-F238E27FC236}">
                <a16:creationId xmlns:a16="http://schemas.microsoft.com/office/drawing/2014/main" id="{63C034FD-4F85-4354-9E19-4D6D75E15886}"/>
              </a:ext>
            </a:extLst>
          </p:cNvPr>
          <p:cNvSpPr txBox="1">
            <a:spLocks noGrp="1"/>
          </p:cNvSpPr>
          <p:nvPr>
            <p:ph idx="1"/>
          </p:nvPr>
        </p:nvSpPr>
        <p:spPr>
          <a:xfrm>
            <a:off x="838203" y="1825627"/>
            <a:ext cx="11230157" cy="4351336"/>
          </a:xfrm>
        </p:spPr>
        <p:txBody>
          <a:bodyPr/>
          <a:lstStyle/>
          <a:p>
            <a:pPr lvl="0">
              <a:buFont typeface="Courier New" pitchFamily="49"/>
              <a:buChar char="_"/>
            </a:pPr>
            <a:r>
              <a:rPr lang="nl-NL">
                <a:solidFill>
                  <a:srgbClr val="00FF00"/>
                </a:solidFill>
                <a:latin typeface="Courier New" pitchFamily="49"/>
                <a:cs typeface="Courier New" pitchFamily="49"/>
              </a:rPr>
              <a:t>Use test data for input and output parameters: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7" name="Afbeelding 6">
            <a:extLst>
              <a:ext uri="{FF2B5EF4-FFF2-40B4-BE49-F238E27FC236}">
                <a16:creationId xmlns:a16="http://schemas.microsoft.com/office/drawing/2014/main" id="{8CBA7C33-13CF-4FFA-8D1C-685112371DA4}"/>
              </a:ext>
            </a:extLst>
          </p:cNvPr>
          <p:cNvPicPr>
            <a:picLocks noChangeAspect="1"/>
          </p:cNvPicPr>
          <p:nvPr/>
        </p:nvPicPr>
        <p:blipFill>
          <a:blip r:embed="rId3"/>
          <a:stretch>
            <a:fillRect/>
          </a:stretch>
        </p:blipFill>
        <p:spPr>
          <a:xfrm>
            <a:off x="1638301" y="2388552"/>
            <a:ext cx="8915397" cy="42654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1571-C126-47E2-AB9F-E0CA3FBEF7D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6E4C8818-E0FE-407A-BFF5-F1FD7B1CAAED}"/>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RestAssuredExercises2</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sp>
        <p:nvSpPr>
          <p:cNvPr id="3" name="Content Placeholder 2">
            <a:extLst>
              <a:ext uri="{FF2B5EF4-FFF2-40B4-BE49-F238E27FC236}">
                <a16:creationId xmlns:a16="http://schemas.microsoft.com/office/drawing/2014/main" id="{8E78D228-6A4F-4665-AB30-A21934A04630}"/>
              </a:ext>
            </a:extLst>
          </p:cNvPr>
          <p:cNvSpPr txBox="1">
            <a:spLocks noGrp="1"/>
          </p:cNvSpPr>
          <p:nvPr>
            <p:ph idx="1"/>
          </p:nvPr>
        </p:nvSpPr>
        <p:spPr>
          <a:xfrm>
            <a:off x="838203" y="1825627"/>
            <a:ext cx="11152516" cy="4351336"/>
          </a:xfrm>
        </p:spPr>
        <p:txBody>
          <a:bodyPr/>
          <a:lstStyle/>
          <a:p>
            <a:pPr lvl="0">
              <a:buFont typeface="Courier New" pitchFamily="49"/>
              <a:buChar char="_"/>
            </a:pPr>
            <a:r>
              <a:rPr lang="nl-NL">
                <a:solidFill>
                  <a:srgbClr val="00FF00"/>
                </a:solidFill>
                <a:latin typeface="Courier New" pitchFamily="49"/>
                <a:cs typeface="Courier New" pitchFamily="49"/>
              </a:rPr>
              <a:t>Username/password sent in header for every request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 many APIs, Basic auth. is typically only used to retrieve an (OAuth) authentication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1202820" y="3717228"/>
            <a:ext cx="4658483" cy="3052477"/>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sp>
        <p:nvSpPr>
          <p:cNvPr id="3" name="Content Placeholder 2">
            <a:extLst>
              <a:ext uri="{FF2B5EF4-FFF2-40B4-BE49-F238E27FC236}">
                <a16:creationId xmlns:a16="http://schemas.microsoft.com/office/drawing/2014/main" id="{006E65FD-2161-47CD-A698-253C570B6BE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Request of authentication token based on username and password (Basic authentication)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Include authentication token in header of all subsequent requests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6042464" y="3813240"/>
            <a:ext cx="4875471" cy="285578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JDK 1.8 (examples and exercises are not guaranteed to work on other JDK versions)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authentication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Copy / paste required for OAuth2 token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results in added maintenance burden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Preferably: store and retrieve for reuse!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548A8654-6026-4EDD-9530-7DF9500C501E}"/>
              </a:ext>
            </a:extLst>
          </p:cNvPr>
          <p:cNvPicPr>
            <a:picLocks noChangeAspect="1"/>
          </p:cNvPicPr>
          <p:nvPr/>
        </p:nvPicPr>
        <p:blipFill>
          <a:blip r:embed="rId3"/>
          <a:stretch>
            <a:fillRect/>
          </a:stretch>
        </p:blipFill>
        <p:spPr>
          <a:xfrm>
            <a:off x="5571347" y="1307592"/>
            <a:ext cx="4064142" cy="5550408"/>
          </a:xfrm>
          <a:prstGeom prst="rect">
            <a:avLst/>
          </a:prstGeom>
          <a:noFill/>
          <a:ln cap="flat">
            <a:noFill/>
          </a:ln>
        </p:spPr>
      </p:pic>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838203" y="365129"/>
            <a:ext cx="10807458" cy="1325559"/>
          </a:xfrm>
        </p:spPr>
        <p:txBody>
          <a:bodyPr/>
          <a:lstStyle/>
          <a:p>
            <a:pPr lvl="0"/>
            <a:r>
              <a:rPr lang="nl-NL">
                <a:solidFill>
                  <a:srgbClr val="00FF00"/>
                </a:solidFill>
                <a:latin typeface="Courier New" pitchFamily="49"/>
                <a:cs typeface="Courier New" pitchFamily="49"/>
              </a:rPr>
              <a:t>Sharing variables between tests </a:t>
            </a:r>
          </a:p>
        </p:txBody>
      </p:sp>
      <p:sp>
        <p:nvSpPr>
          <p:cNvPr id="4" name="Content Placeholder 2">
            <a:extLst>
              <a:ext uri="{FF2B5EF4-FFF2-40B4-BE49-F238E27FC236}">
                <a16:creationId xmlns:a16="http://schemas.microsoft.com/office/drawing/2014/main" id="{0BFDBA01-AC4F-4200-AA68-D9D946764325}"/>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a:t>
            </a:r>
          </a:p>
          <a:p>
            <a:pPr marL="0" lvl="0" indent="0">
              <a:buNone/>
            </a:pPr>
            <a:r>
              <a:rPr lang="nl-NL">
                <a:solidFill>
                  <a:srgbClr val="00FF00"/>
                </a:solidFill>
                <a:latin typeface="Courier New" pitchFamily="49"/>
                <a:cs typeface="Courier New" pitchFamily="49"/>
              </a:rPr>
              <a:t>supports this</a:t>
            </a:r>
          </a:p>
          <a:p>
            <a:pPr marL="0" lvl="0" indent="0">
              <a:buNone/>
            </a:pPr>
            <a:r>
              <a:rPr lang="nl-NL">
                <a:solidFill>
                  <a:srgbClr val="00FF00"/>
                </a:solidFill>
                <a:latin typeface="Courier New" pitchFamily="49"/>
                <a:cs typeface="Courier New" pitchFamily="49"/>
              </a:rPr>
              <a:t>with extract()</a:t>
            </a:r>
          </a:p>
          <a:p>
            <a:pPr lvl="0"/>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Right Arrow 4">
            <a:extLst>
              <a:ext uri="{FF2B5EF4-FFF2-40B4-BE49-F238E27FC236}">
                <a16:creationId xmlns:a16="http://schemas.microsoft.com/office/drawing/2014/main" id="{BC8871F9-21CD-41AE-A366-C6D159773E2F}"/>
              </a:ext>
            </a:extLst>
          </p:cNvPr>
          <p:cNvSpPr/>
          <p:nvPr/>
        </p:nvSpPr>
        <p:spPr>
          <a:xfrm rot="10799991">
            <a:off x="7592921" y="3918652"/>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5">
            <a:extLst>
              <a:ext uri="{FF2B5EF4-FFF2-40B4-BE49-F238E27FC236}">
                <a16:creationId xmlns:a16="http://schemas.microsoft.com/office/drawing/2014/main" id="{219AC65A-D024-474B-A1FC-312717223401}"/>
              </a:ext>
            </a:extLst>
          </p:cNvPr>
          <p:cNvSpPr/>
          <p:nvPr/>
        </p:nvSpPr>
        <p:spPr>
          <a:xfrm rot="10799991">
            <a:off x="8819424" y="55727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7332F520-C52C-4A7C-B7D2-9EA6F22282C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Solution: ResponseSpecification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7F328E5B-8681-4D0A-8952-08FCE9FA744D}"/>
              </a:ext>
            </a:extLst>
          </p:cNvPr>
          <p:cNvPicPr>
            <a:picLocks noChangeAspect="1"/>
          </p:cNvPicPr>
          <p:nvPr/>
        </p:nvPicPr>
        <p:blipFill>
          <a:blip r:embed="rId3"/>
          <a:stretch>
            <a:fillRect/>
          </a:stretch>
        </p:blipFill>
        <p:spPr>
          <a:xfrm>
            <a:off x="3438912" y="2313239"/>
            <a:ext cx="5311895" cy="4441240"/>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Reusing request properties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7"/>
            <a:ext cx="11021564" cy="4351336"/>
          </a:xfrm>
        </p:spPr>
        <p:txBody>
          <a:bodyPr/>
          <a:lstStyle/>
          <a:p>
            <a:pPr lvl="0">
              <a:buFont typeface="Courier New" pitchFamily="49"/>
              <a:buChar char="_"/>
            </a:pPr>
            <a:r>
              <a:rPr lang="nl-NL">
                <a:solidFill>
                  <a:srgbClr val="00FF00"/>
                </a:solidFill>
                <a:latin typeface="Courier New" pitchFamily="49"/>
                <a:cs typeface="Courier New" pitchFamily="49"/>
              </a:rPr>
              <a:t>The same can be done for request properties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 set the base URI for the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BB5564F9-2AF7-40CB-92F5-B7275C431FBC}"/>
              </a:ext>
            </a:extLst>
          </p:cNvPr>
          <p:cNvPicPr>
            <a:picLocks noChangeAspect="1"/>
          </p:cNvPicPr>
          <p:nvPr/>
        </p:nvPicPr>
        <p:blipFill>
          <a:blip r:embed="rId3"/>
          <a:stretch>
            <a:fillRect/>
          </a:stretch>
        </p:blipFill>
        <p:spPr>
          <a:xfrm>
            <a:off x="838203" y="3620265"/>
            <a:ext cx="6623479" cy="2989358"/>
          </a:xfrm>
          <a:prstGeom prst="rect">
            <a:avLst/>
          </a:prstGeom>
        </p:spPr>
      </p:pic>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7661668" y="3620265"/>
            <a:ext cx="3932238" cy="29893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9F-9657-4BC8-9330-42D36D23B3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766433B9-0878-4D76-AFC5-6D459F0A575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RestAssuredExercises3</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Try it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you think of additional applications for reuse ?</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RestAssuredExamples contains all examples from the presentation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65712" y="3010881"/>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5642515" y="2628278"/>
            <a:ext cx="6076946" cy="2085975"/>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name="Slide4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F191-DF0F-4DEA-8633-170E23D366F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57CC95B1-D569-4179-A5D5-655BF418464C}"/>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F3C0686A-3547-4F1D-B216-5066C034110B}"/>
              </a:ext>
            </a:extLst>
          </p:cNvPr>
          <p:cNvSpPr/>
          <p:nvPr/>
        </p:nvSpPr>
        <p:spPr>
          <a:xfrm rot="10799991">
            <a:off x="3489331" y="478839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ED6F6DE7-8E32-4266-A36C-6477F42094D2}"/>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pic>
        <p:nvPicPr>
          <p:cNvPr id="6" name="Picture 3">
            <a:extLst>
              <a:ext uri="{FF2B5EF4-FFF2-40B4-BE49-F238E27FC236}">
                <a16:creationId xmlns:a16="http://schemas.microsoft.com/office/drawing/2014/main" id="{FB90F2D1-3175-40A3-B37E-12466AFC1A68}"/>
              </a:ext>
            </a:extLst>
          </p:cNvPr>
          <p:cNvPicPr>
            <a:picLocks noChangeAspect="1"/>
          </p:cNvPicPr>
          <p:nvPr/>
        </p:nvPicPr>
        <p:blipFill>
          <a:blip r:embed="rId3"/>
          <a:stretch>
            <a:fillRect/>
          </a:stretch>
        </p:blipFill>
        <p:spPr>
          <a:xfrm>
            <a:off x="5860389" y="2858158"/>
            <a:ext cx="5819771" cy="2095503"/>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4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A106-4D64-4E85-AE6B-C35AC3F3B7F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9945DD2-F731-4F10-85C8-E8742D5F4BC5}"/>
              </a:ext>
            </a:extLst>
          </p:cNvPr>
          <p:cNvPicPr>
            <a:picLocks noChangeAspect="1"/>
          </p:cNvPicPr>
          <p:nvPr/>
        </p:nvPicPr>
        <p:blipFill>
          <a:blip r:embed="rId2"/>
          <a:stretch>
            <a:fillRect/>
          </a:stretch>
        </p:blipFill>
        <p:spPr>
          <a:xfrm>
            <a:off x="838203" y="2419346"/>
            <a:ext cx="4415290" cy="2965490"/>
          </a:xfrm>
          <a:prstGeom prst="rect">
            <a:avLst/>
          </a:prstGeom>
          <a:noFill/>
          <a:ln cap="flat">
            <a:noFill/>
          </a:ln>
        </p:spPr>
      </p:pic>
      <p:sp>
        <p:nvSpPr>
          <p:cNvPr id="4" name="Right Arrow 7">
            <a:extLst>
              <a:ext uri="{FF2B5EF4-FFF2-40B4-BE49-F238E27FC236}">
                <a16:creationId xmlns:a16="http://schemas.microsoft.com/office/drawing/2014/main" id="{29CC9D5C-E6E2-4154-AFED-BC6B95A09A3C}"/>
              </a:ext>
            </a:extLst>
          </p:cNvPr>
          <p:cNvSpPr/>
          <p:nvPr/>
        </p:nvSpPr>
        <p:spPr>
          <a:xfrm>
            <a:off x="2529212" y="360692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13222C93-514A-4E1D-BEC2-E00B05E43F0D}"/>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p:txBody>
      </p:sp>
      <p:pic>
        <p:nvPicPr>
          <p:cNvPr id="6" name="Picture 4">
            <a:extLst>
              <a:ext uri="{FF2B5EF4-FFF2-40B4-BE49-F238E27FC236}">
                <a16:creationId xmlns:a16="http://schemas.microsoft.com/office/drawing/2014/main" id="{5F9688BB-1364-4AE2-914F-2E94F52B6D97}"/>
              </a:ext>
            </a:extLst>
          </p:cNvPr>
          <p:cNvPicPr>
            <a:picLocks noChangeAspect="1"/>
          </p:cNvPicPr>
          <p:nvPr/>
        </p:nvPicPr>
        <p:blipFill>
          <a:blip r:embed="rId3"/>
          <a:stretch>
            <a:fillRect/>
          </a:stretch>
        </p:blipFill>
        <p:spPr>
          <a:xfrm>
            <a:off x="5765136" y="2849581"/>
            <a:ext cx="5915025" cy="2105021"/>
          </a:xfrm>
          <a:prstGeom prst="rect">
            <a:avLst/>
          </a:prstGeom>
          <a:noFill/>
          <a:ln cap="flat">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8D3-69E2-4CC0-AFF9-77385AC628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RESTful web services?</a:t>
            </a:r>
          </a:p>
        </p:txBody>
      </p:sp>
      <p:sp>
        <p:nvSpPr>
          <p:cNvPr id="3" name="Content Placeholder 2">
            <a:extLst>
              <a:ext uri="{FF2B5EF4-FFF2-40B4-BE49-F238E27FC236}">
                <a16:creationId xmlns:a16="http://schemas.microsoft.com/office/drawing/2014/main" id="{E7CAC656-43F5-4332-B91B-2C53C042388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 request methods (GET, POST, PUT, …)</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URI’s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CRUD operations on data</a:t>
            </a:r>
          </a:p>
          <a:p>
            <a:pPr marL="457200" lvl="1" indent="0">
              <a:buNone/>
            </a:pPr>
            <a:r>
              <a:rPr lang="nl-NL">
                <a:solidFill>
                  <a:srgbClr val="00FF00"/>
                </a:solidFill>
                <a:latin typeface="Courier New" pitchFamily="49"/>
                <a:cs typeface="Courier New" pitchFamily="49"/>
              </a:rPr>
              <a:t>POST	Create</a:t>
            </a:r>
          </a:p>
          <a:p>
            <a:pPr marL="457200" lvl="1" indent="0">
              <a:buNone/>
            </a:pPr>
            <a:r>
              <a:rPr lang="nl-NL">
                <a:solidFill>
                  <a:srgbClr val="00FF00"/>
                </a:solidFill>
                <a:latin typeface="Courier New" pitchFamily="49"/>
                <a:cs typeface="Courier New" pitchFamily="49"/>
              </a:rPr>
              <a:t>GET	Read</a:t>
            </a:r>
          </a:p>
          <a:p>
            <a:pPr marL="457200" lvl="1" indent="0">
              <a:buNone/>
            </a:pPr>
            <a:r>
              <a:rPr lang="nl-NL">
                <a:solidFill>
                  <a:srgbClr val="00FF00"/>
                </a:solidFill>
                <a:latin typeface="Courier New" pitchFamily="49"/>
                <a:cs typeface="Courier New" pitchFamily="49"/>
              </a:rPr>
              <a:t>PUT	Update</a:t>
            </a:r>
          </a:p>
          <a:p>
            <a:pPr marL="457200" lvl="1" indent="0">
              <a:buNone/>
            </a:pPr>
            <a:r>
              <a:rPr lang="nl-NL">
                <a:solidFill>
                  <a:srgbClr val="00FF00"/>
                </a:solidFill>
                <a:latin typeface="Courier New" pitchFamily="49"/>
                <a:cs typeface="Courier New" pitchFamily="49"/>
              </a:rPr>
              <a:t>DELETE	Delete</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5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4032-9213-4D1B-8568-44A99F33219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386E0869-8A81-4B7E-88C2-D38D0CAB3628}"/>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30F5CC2B-2056-4529-8E51-4733C121AC9F}"/>
              </a:ext>
            </a:extLst>
          </p:cNvPr>
          <p:cNvSpPr txBox="1"/>
          <p:nvPr/>
        </p:nvSpPr>
        <p:spPr>
          <a:xfrm>
            <a:off x="758046" y="5651833"/>
            <a:ext cx="1092212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only one car from Japan in the list</a:t>
            </a:r>
          </a:p>
        </p:txBody>
      </p:sp>
      <p:pic>
        <p:nvPicPr>
          <p:cNvPr id="5" name="Picture 3">
            <a:extLst>
              <a:ext uri="{FF2B5EF4-FFF2-40B4-BE49-F238E27FC236}">
                <a16:creationId xmlns:a16="http://schemas.microsoft.com/office/drawing/2014/main" id="{0CD5E512-AB04-4EA9-B70B-59A80A8ECB18}"/>
              </a:ext>
            </a:extLst>
          </p:cNvPr>
          <p:cNvPicPr>
            <a:picLocks noChangeAspect="1"/>
          </p:cNvPicPr>
          <p:nvPr/>
        </p:nvPicPr>
        <p:blipFill>
          <a:blip r:embed="rId3"/>
          <a:stretch>
            <a:fillRect/>
          </a:stretch>
        </p:blipFill>
        <p:spPr>
          <a:xfrm>
            <a:off x="4511613" y="3170791"/>
            <a:ext cx="7680383" cy="2028431"/>
          </a:xfrm>
          <a:prstGeom prst="rect">
            <a:avLst/>
          </a:prstGeom>
          <a:noFill/>
          <a:ln cap="flat">
            <a:noFill/>
          </a:ln>
        </p:spPr>
      </p:pic>
      <p:sp>
        <p:nvSpPr>
          <p:cNvPr id="6" name="Right Arrow 7">
            <a:extLst>
              <a:ext uri="{FF2B5EF4-FFF2-40B4-BE49-F238E27FC236}">
                <a16:creationId xmlns:a16="http://schemas.microsoft.com/office/drawing/2014/main" id="{55D77B81-F60C-4CDE-9E68-9C19F25545D1}"/>
              </a:ext>
            </a:extLst>
          </p:cNvPr>
          <p:cNvSpPr/>
          <p:nvPr/>
        </p:nvSpPr>
        <p:spPr>
          <a:xfrm rot="10799991">
            <a:off x="3961564" y="458135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5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8115-D6DD-4046-A3B3-76AAC5FD3D1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65A3ACB8-45B1-48FE-B81E-1841343E9D40}"/>
              </a:ext>
            </a:extLst>
          </p:cNvPr>
          <p:cNvPicPr>
            <a:picLocks noChangeAspect="1"/>
          </p:cNvPicPr>
          <p:nvPr/>
        </p:nvPicPr>
        <p:blipFill>
          <a:blip r:embed="rId2"/>
          <a:stretch>
            <a:fillRect/>
          </a:stretch>
        </p:blipFill>
        <p:spPr>
          <a:xfrm>
            <a:off x="96332" y="2616253"/>
            <a:ext cx="4415290" cy="2965490"/>
          </a:xfrm>
          <a:prstGeom prst="rect">
            <a:avLst/>
          </a:prstGeom>
          <a:noFill/>
          <a:ln cap="flat">
            <a:noFill/>
          </a:ln>
        </p:spPr>
      </p:pic>
      <p:sp>
        <p:nvSpPr>
          <p:cNvPr id="4" name="TextBox 6">
            <a:extLst>
              <a:ext uri="{FF2B5EF4-FFF2-40B4-BE49-F238E27FC236}">
                <a16:creationId xmlns:a16="http://schemas.microsoft.com/office/drawing/2014/main" id="{51B91F94-981F-4AA1-B30A-76FBA583BB8A}"/>
              </a:ext>
            </a:extLst>
          </p:cNvPr>
          <p:cNvSpPr txBox="1"/>
          <p:nvPr/>
        </p:nvSpPr>
        <p:spPr>
          <a:xfrm>
            <a:off x="758046" y="5651833"/>
            <a:ext cx="1092212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 are two cars in the list whose make starts with ‘A’</a:t>
            </a:r>
          </a:p>
        </p:txBody>
      </p:sp>
      <p:sp>
        <p:nvSpPr>
          <p:cNvPr id="5" name="Right Arrow 7">
            <a:extLst>
              <a:ext uri="{FF2B5EF4-FFF2-40B4-BE49-F238E27FC236}">
                <a16:creationId xmlns:a16="http://schemas.microsoft.com/office/drawing/2014/main" id="{35A0F0FB-101E-4C51-8468-C6618E25234A}"/>
              </a:ext>
            </a:extLst>
          </p:cNvPr>
          <p:cNvSpPr/>
          <p:nvPr/>
        </p:nvSpPr>
        <p:spPr>
          <a:xfrm rot="10799991">
            <a:off x="3029909" y="380498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6" name="Right Arrow 8">
            <a:extLst>
              <a:ext uri="{FF2B5EF4-FFF2-40B4-BE49-F238E27FC236}">
                <a16:creationId xmlns:a16="http://schemas.microsoft.com/office/drawing/2014/main" id="{A19B9C7D-C62B-4AC6-8A04-AAE55056D63E}"/>
              </a:ext>
            </a:extLst>
          </p:cNvPr>
          <p:cNvSpPr/>
          <p:nvPr/>
        </p:nvSpPr>
        <p:spPr>
          <a:xfrm rot="10799991">
            <a:off x="2837254" y="3005267"/>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pic>
        <p:nvPicPr>
          <p:cNvPr id="7" name="Picture 2">
            <a:extLst>
              <a:ext uri="{FF2B5EF4-FFF2-40B4-BE49-F238E27FC236}">
                <a16:creationId xmlns:a16="http://schemas.microsoft.com/office/drawing/2014/main" id="{A4CAA461-D20F-4C1E-91E4-1E712A2BDD3D}"/>
              </a:ext>
            </a:extLst>
          </p:cNvPr>
          <p:cNvPicPr>
            <a:picLocks noChangeAspect="1"/>
          </p:cNvPicPr>
          <p:nvPr/>
        </p:nvPicPr>
        <p:blipFill>
          <a:blip r:embed="rId3"/>
          <a:stretch>
            <a:fillRect/>
          </a:stretch>
        </p:blipFill>
        <p:spPr>
          <a:xfrm>
            <a:off x="4736436" y="3060780"/>
            <a:ext cx="6943725" cy="2076446"/>
          </a:xfrm>
          <a:prstGeom prst="rect">
            <a:avLst/>
          </a:prstGeom>
          <a:noFill/>
          <a:ln cap="flat">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5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FD67-995B-461B-86F0-312F8D56642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B714D7BC-CE08-4E60-8371-CD5D64C332F8}"/>
              </a:ext>
            </a:extLst>
          </p:cNvPr>
          <p:cNvSpPr txBox="1">
            <a:spLocks noGrp="1"/>
          </p:cNvSpPr>
          <p:nvPr>
            <p:ph idx="1"/>
          </p:nvPr>
        </p:nvSpPr>
        <p:spPr/>
        <p:txBody>
          <a:bodyPr/>
          <a:lstStyle/>
          <a:p>
            <a:pPr lvl="0">
              <a:lnSpc>
                <a:spcPct val="70000"/>
              </a:lnSpc>
              <a:buFont typeface="Courier New" pitchFamily="49"/>
              <a:buChar char="_"/>
            </a:pPr>
            <a:r>
              <a:rPr lang="nl-NL" sz="2600">
                <a:solidFill>
                  <a:srgbClr val="00FF00"/>
                </a:solidFill>
                <a:latin typeface="Courier New" pitchFamily="49"/>
                <a:cs typeface="Courier New" pitchFamily="49"/>
              </a:rPr>
              <a:t>RestAssuredExercises4</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Use filters, in, grep() where needed</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All examples can be reviewed in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99693472-BF1D-4087-B96F-8F109BA7C37A}"/>
              </a:ext>
            </a:extLst>
          </p:cNvPr>
          <p:cNvPicPr>
            <a:picLocks noChangeAspect="1"/>
          </p:cNvPicPr>
          <p:nvPr/>
        </p:nvPicPr>
        <p:blipFill>
          <a:blip r:embed="rId2"/>
          <a:stretch>
            <a:fillRect/>
          </a:stretch>
        </p:blipFill>
        <p:spPr>
          <a:xfrm>
            <a:off x="6589712" y="5035546"/>
            <a:ext cx="5210175" cy="14573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297DF92A-1817-47F1-BFDD-D3FE78E0368F}"/>
              </a:ext>
            </a:extLst>
          </p:cNvPr>
          <p:cNvPicPr>
            <a:picLocks noChangeAspect="1"/>
          </p:cNvPicPr>
          <p:nvPr/>
        </p:nvPicPr>
        <p:blipFill>
          <a:blip r:embed="rId2"/>
          <a:stretch>
            <a:fillRect/>
          </a:stretch>
        </p:blipFill>
        <p:spPr>
          <a:xfrm>
            <a:off x="2343150" y="2597152"/>
            <a:ext cx="7505696" cy="3714749"/>
          </a:xfrm>
          <a:prstGeom prst="rect">
            <a:avLst/>
          </a:prstGeom>
          <a:noFill/>
          <a:ln cap="flat">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55DBAAAF-2768-41B6-9BCE-C3CCBA99490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Instantiating it in a test and sending it as a request body for a POST method: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4362446" y="5924553"/>
            <a:ext cx="6991346" cy="504821"/>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838203" y="2833542"/>
            <a:ext cx="9420221" cy="2724153"/>
          </a:xfrm>
          <a:prstGeom prst="rect">
            <a:avLst/>
          </a:prstGeom>
          <a:noFill/>
          <a:ln cap="flat">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3" name="Content Placeholder 2">
            <a:extLst>
              <a:ext uri="{FF2B5EF4-FFF2-40B4-BE49-F238E27FC236}">
                <a16:creationId xmlns:a16="http://schemas.microsoft.com/office/drawing/2014/main" id="{A1D12823-DB19-48E0-9390-C5009B594E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We can also convert a JSON (or XML) body back to an instance of a POJO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After that, we can do some verifications on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2943225" y="4001295"/>
            <a:ext cx="6305546" cy="2495553"/>
          </a:xfrm>
          <a:prstGeom prst="rect">
            <a:avLst/>
          </a:prstGeom>
          <a:noFill/>
          <a:ln cap="flat">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5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19D1-0C50-4A71-8276-BB4DAB1EDAC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Get your hands dirty!</a:t>
            </a:r>
          </a:p>
        </p:txBody>
      </p:sp>
      <p:sp>
        <p:nvSpPr>
          <p:cNvPr id="3" name="Content Placeholder 2">
            <a:extLst>
              <a:ext uri="{FF2B5EF4-FFF2-40B4-BE49-F238E27FC236}">
                <a16:creationId xmlns:a16="http://schemas.microsoft.com/office/drawing/2014/main" id="{3A7BF551-85CE-45B6-849A-570E28B485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RestAssuredExercises5</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 examples can be reviewed in RestAssuredExamples.java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3EA3-35B6-4921-A243-D1347459E36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Questions</a:t>
            </a:r>
          </a:p>
        </p:txBody>
      </p:sp>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p:txBody>
          <a:bodyPr/>
          <a:lstStyle/>
          <a:p>
            <a:pPr marL="0" lvl="0" indent="0" algn="ctr">
              <a:buNone/>
            </a:pPr>
            <a:r>
              <a:rPr lang="nl-NL" sz="28800">
                <a:solidFill>
                  <a:srgbClr val="00FF00"/>
                </a:solidFill>
                <a:latin typeface="Courier New" pitchFamily="49"/>
                <a:cs typeface="Courier New" pitchFamily="49"/>
              </a:rPr>
              <a:t>?</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838203" y="1825627"/>
            <a:ext cx="11150595"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Blog:     </a:t>
            </a:r>
            <a:r>
              <a:rPr lang="nl-NL">
                <a:solidFill>
                  <a:srgbClr val="0070C0"/>
                </a:solidFill>
                <a:latin typeface="Courier New" pitchFamily="49"/>
                <a:cs typeface="Courier New" pitchFamily="49"/>
              </a:rPr>
              <a:t>https://www.ontestautomation.com</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Twitter:  </a:t>
            </a:r>
            <a:r>
              <a:rPr lang="nl-NL">
                <a:solidFill>
                  <a:srgbClr val="0070C0"/>
                </a:solidFill>
                <a:latin typeface="Courier New" pitchFamily="49"/>
                <a:cs typeface="Courier New" pitchFamily="49"/>
              </a:rPr>
              <a:t>@_basdijkstra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0302-A9CB-42A2-8FA8-D19F076FCBE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5487EE3F-FB11-430A-AED3-F87147CDB846}"/>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Result:</a:t>
            </a:r>
          </a:p>
        </p:txBody>
      </p:sp>
      <p:pic>
        <p:nvPicPr>
          <p:cNvPr id="4" name="Picture 3">
            <a:extLst>
              <a:ext uri="{FF2B5EF4-FFF2-40B4-BE49-F238E27FC236}">
                <a16:creationId xmlns:a16="http://schemas.microsoft.com/office/drawing/2014/main" id="{78E8CEFC-2144-4E02-A01E-EB71C6BFD3B7}"/>
              </a:ext>
            </a:extLst>
          </p:cNvPr>
          <p:cNvPicPr>
            <a:picLocks noChangeAspect="1"/>
          </p:cNvPicPr>
          <p:nvPr/>
        </p:nvPicPr>
        <p:blipFill>
          <a:blip r:embed="rId3"/>
          <a:stretch>
            <a:fillRect/>
          </a:stretch>
        </p:blipFill>
        <p:spPr>
          <a:xfrm>
            <a:off x="3398546" y="2863341"/>
            <a:ext cx="5394908" cy="3629530"/>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AEA6-DA02-4CE6-9D14-CC0EE42800B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Usage of RESTful web services</a:t>
            </a:r>
          </a:p>
        </p:txBody>
      </p:sp>
      <p:sp>
        <p:nvSpPr>
          <p:cNvPr id="3" name="Content Placeholder 2">
            <a:extLst>
              <a:ext uri="{FF2B5EF4-FFF2-40B4-BE49-F238E27FC236}">
                <a16:creationId xmlns:a16="http://schemas.microsoft.com/office/drawing/2014/main" id="{931C45B1-5376-428A-93EE-F14D70D056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Mobile applications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Internet of Things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API Economy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web services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Browser (using plugins like Postman for Chrome)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 (SoapUI, 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COTS (Parasoft SOAtest, SoapUI Pro)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26059</TotalTime>
  <Words>2462</Words>
  <Application>Microsoft Office PowerPoint</Application>
  <PresentationFormat>Breedbeeld</PresentationFormat>
  <Paragraphs>473</Paragraphs>
  <Slides>49</Slides>
  <Notes>35</Notes>
  <HiddenSlides>0</HiddenSlides>
  <MMClips>0</MMClips>
  <ScaleCrop>false</ScaleCrop>
  <HeadingPairs>
    <vt:vector size="6" baseType="variant">
      <vt:variant>
        <vt:lpstr>Gebruikte lettertypen</vt:lpstr>
      </vt:variant>
      <vt:variant>
        <vt:i4>4</vt:i4>
      </vt:variant>
      <vt:variant>
        <vt:lpstr>Thema</vt:lpstr>
      </vt:variant>
      <vt:variant>
        <vt:i4>4</vt:i4>
      </vt:variant>
      <vt:variant>
        <vt:lpstr>Diatitels</vt:lpstr>
      </vt:variant>
      <vt:variant>
        <vt:i4>49</vt:i4>
      </vt:variant>
    </vt:vector>
  </HeadingPairs>
  <TitlesOfParts>
    <vt:vector size="57" baseType="lpstr">
      <vt:lpstr>Arial</vt:lpstr>
      <vt:lpstr>Calibri</vt:lpstr>
      <vt:lpstr>Calibri Light</vt:lpstr>
      <vt:lpstr>Courier New</vt:lpstr>
      <vt:lpstr>Office Theme</vt:lpstr>
      <vt:lpstr>1_Office Theme</vt:lpstr>
      <vt:lpstr>2_Office Theme</vt:lpstr>
      <vt:lpstr>3_Office Theme</vt:lpstr>
      <vt:lpstr>Test the REST</vt:lpstr>
      <vt:lpstr>What are we going to do?</vt:lpstr>
      <vt:lpstr>Preparation</vt:lpstr>
      <vt:lpstr>What are RESTful web services?</vt:lpstr>
      <vt:lpstr>An example</vt:lpstr>
      <vt:lpstr>Usage of RESTful web services</vt:lpstr>
      <vt:lpstr>Why I ♥ testing at the API level</vt:lpstr>
      <vt:lpstr>Tools for testing RESTful web services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Our API under test</vt:lpstr>
      <vt:lpstr>Demo</vt:lpstr>
      <vt:lpstr>Get your hands dirty!</vt:lpstr>
      <vt:lpstr>Parameters in RESTful web services</vt:lpstr>
      <vt:lpstr>Using query parameters</vt:lpstr>
      <vt:lpstr>Using path parameters</vt:lpstr>
      <vt:lpstr>Using parameters in REST Assured</vt:lpstr>
      <vt:lpstr>Using parameters in REST Assured</vt:lpstr>
      <vt:lpstr>Get your hands dirty!</vt:lpstr>
      <vt:lpstr>Authentication</vt:lpstr>
      <vt:lpstr>Basic authentication</vt:lpstr>
      <vt:lpstr>OAuth(2)</vt:lpstr>
      <vt:lpstr>Sharing variables between tests</vt:lpstr>
      <vt:lpstr>Sharing variables between tests </vt:lpstr>
      <vt:lpstr>Sharing checks between tests</vt:lpstr>
      <vt:lpstr>Sharing checks between tests</vt:lpstr>
      <vt:lpstr>Reusing request properties</vt:lpstr>
      <vt:lpstr>Get your hands dirty!</vt:lpstr>
      <vt:lpstr>XML support</vt:lpstr>
      <vt:lpstr>XmlPath – examples</vt:lpstr>
      <vt:lpstr>XmlPath – examples</vt:lpstr>
      <vt:lpstr>XmlPath – examples</vt:lpstr>
      <vt:lpstr>XmlPath – examples</vt:lpstr>
      <vt:lpstr>XmlPath – examples</vt:lpstr>
      <vt:lpstr>Get your hands dirty!</vt:lpstr>
      <vt:lpstr>(De-)serialization of POJOs</vt:lpstr>
      <vt:lpstr>Example: serialization</vt:lpstr>
      <vt:lpstr>Example: serialization</vt:lpstr>
      <vt:lpstr>Example: deserialization</vt:lpstr>
      <vt:lpstr>Get your hands dirty!</vt:lpstr>
      <vt:lpstr>Questions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132</cp:revision>
  <dcterms:created xsi:type="dcterms:W3CDTF">2016-03-22T05:00:13Z</dcterms:created>
  <dcterms:modified xsi:type="dcterms:W3CDTF">2019-03-27T18:26:34Z</dcterms:modified>
</cp:coreProperties>
</file>