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58"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F2BB60-BA4A-48AE-9763-92E5CD429945}"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02520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2BB60-BA4A-48AE-9763-92E5CD429945}"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41742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2BB60-BA4A-48AE-9763-92E5CD429945}"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4291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2BB60-BA4A-48AE-9763-92E5CD429945}"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181974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F2BB60-BA4A-48AE-9763-92E5CD429945}"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42548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F2BB60-BA4A-48AE-9763-92E5CD429945}"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73131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F2BB60-BA4A-48AE-9763-92E5CD429945}"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08130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2BB60-BA4A-48AE-9763-92E5CD429945}"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84166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2BB60-BA4A-48AE-9763-92E5CD429945}"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77350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F2BB60-BA4A-48AE-9763-92E5CD429945}"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06048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F2BB60-BA4A-48AE-9763-92E5CD429945}"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54046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2BB60-BA4A-48AE-9763-92E5CD429945}"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45C04-D8CE-4141-AB82-1906078A884D}" type="slidenum">
              <a:rPr lang="en-US" smtClean="0"/>
              <a:t>‹#›</a:t>
            </a:fld>
            <a:endParaRPr lang="en-US"/>
          </a:p>
        </p:txBody>
      </p:sp>
    </p:spTree>
    <p:extLst>
      <p:ext uri="{BB962C8B-B14F-4D97-AF65-F5344CB8AC3E}">
        <p14:creationId xmlns:p14="http://schemas.microsoft.com/office/powerpoint/2010/main" val="296653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library/jj131033.aspx"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darkhovsky/KinectCaptur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Hardware Hacking Meetup</a:t>
            </a:r>
            <a:br>
              <a:rPr lang="en-US" dirty="0"/>
            </a:br>
            <a:r>
              <a:rPr lang="en-US" dirty="0"/>
              <a:t>Capturing XYZRGB data using Microsoft Kinect</a:t>
            </a:r>
          </a:p>
        </p:txBody>
      </p:sp>
      <p:sp>
        <p:nvSpPr>
          <p:cNvPr id="3" name="Subtitle 2"/>
          <p:cNvSpPr>
            <a:spLocks noGrp="1"/>
          </p:cNvSpPr>
          <p:nvPr>
            <p:ph type="subTitle" idx="1"/>
          </p:nvPr>
        </p:nvSpPr>
        <p:spPr/>
        <p:txBody>
          <a:bodyPr/>
          <a:lstStyle/>
          <a:p>
            <a:r>
              <a:rPr lang="en-US" dirty="0"/>
              <a:t>December 8, 2016</a:t>
            </a:r>
          </a:p>
        </p:txBody>
      </p:sp>
      <p:sp>
        <p:nvSpPr>
          <p:cNvPr id="4" name="TextBox 3"/>
          <p:cNvSpPr txBox="1"/>
          <p:nvPr/>
        </p:nvSpPr>
        <p:spPr>
          <a:xfrm>
            <a:off x="4899171" y="6358855"/>
            <a:ext cx="2761077" cy="369332"/>
          </a:xfrm>
          <a:prstGeom prst="rect">
            <a:avLst/>
          </a:prstGeom>
          <a:noFill/>
        </p:spPr>
        <p:txBody>
          <a:bodyPr wrap="none" rtlCol="0">
            <a:spAutoFit/>
          </a:bodyPr>
          <a:lstStyle/>
          <a:p>
            <a:r>
              <a:rPr lang="en-US" dirty="0"/>
              <a:t>Presented by S. Darkhovsky</a:t>
            </a:r>
          </a:p>
        </p:txBody>
      </p:sp>
    </p:spTree>
    <p:extLst>
      <p:ext uri="{BB962C8B-B14F-4D97-AF65-F5344CB8AC3E}">
        <p14:creationId xmlns:p14="http://schemas.microsoft.com/office/powerpoint/2010/main" val="307853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J131033.k4w_sensor_2(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140" y="1265262"/>
            <a:ext cx="5476875" cy="2809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2670" y="4317393"/>
            <a:ext cx="5645584" cy="369332"/>
          </a:xfrm>
          <a:prstGeom prst="rect">
            <a:avLst/>
          </a:prstGeom>
          <a:noFill/>
        </p:spPr>
        <p:txBody>
          <a:bodyPr wrap="none" rtlCol="0">
            <a:spAutoFit/>
          </a:bodyPr>
          <a:lstStyle/>
          <a:p>
            <a:r>
              <a:rPr lang="en-US" dirty="0"/>
              <a:t>(https://msdn.microsoft.com/en-us/library/jj131033.aspx)</a:t>
            </a:r>
          </a:p>
        </p:txBody>
      </p:sp>
      <p:sp>
        <p:nvSpPr>
          <p:cNvPr id="10" name="Rectangle 7"/>
          <p:cNvSpPr>
            <a:spLocks noChangeArrowheads="1"/>
          </p:cNvSpPr>
          <p:nvPr/>
        </p:nvSpPr>
        <p:spPr bwMode="auto">
          <a:xfrm>
            <a:off x="393656" y="4686725"/>
            <a:ext cx="113035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 RGB camera that stores three channel data in a 1280x960 resolution. This makes capturing a color image possible.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 infrared (IR) emitter and an IR depth sensor. The emitter emits infrared light beams and the depth sensor reads the IR beams reflected back to the sensor. The reflected beams are converted into depth information measuring the distance between an object and the sensor. This makes capturing a depth image possible. </a:t>
            </a:r>
          </a:p>
        </p:txBody>
      </p:sp>
      <p:sp>
        <p:nvSpPr>
          <p:cNvPr id="11" name="TextBox 10"/>
          <p:cNvSpPr txBox="1"/>
          <p:nvPr/>
        </p:nvSpPr>
        <p:spPr>
          <a:xfrm>
            <a:off x="3906357" y="220804"/>
            <a:ext cx="3998210" cy="923330"/>
          </a:xfrm>
          <a:prstGeom prst="rect">
            <a:avLst/>
          </a:prstGeom>
          <a:noFill/>
        </p:spPr>
        <p:txBody>
          <a:bodyPr wrap="none" rtlCol="0">
            <a:spAutoFit/>
          </a:bodyPr>
          <a:lstStyle/>
          <a:p>
            <a:r>
              <a:rPr lang="en-US" sz="5400" dirty="0"/>
              <a:t>Kinect Sensor</a:t>
            </a:r>
          </a:p>
        </p:txBody>
      </p:sp>
    </p:spTree>
    <p:extLst>
      <p:ext uri="{BB962C8B-B14F-4D97-AF65-F5344CB8AC3E}">
        <p14:creationId xmlns:p14="http://schemas.microsoft.com/office/powerpoint/2010/main" val="254489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39558223"/>
              </p:ext>
            </p:extLst>
          </p:nvPr>
        </p:nvGraphicFramePr>
        <p:xfrm>
          <a:off x="1098801" y="1797861"/>
          <a:ext cx="10540068" cy="3657600"/>
        </p:xfrm>
        <a:graphic>
          <a:graphicData uri="http://schemas.openxmlformats.org/drawingml/2006/table">
            <a:tbl>
              <a:tblPr/>
              <a:tblGrid>
                <a:gridCol w="5282268">
                  <a:extLst>
                    <a:ext uri="{9D8B030D-6E8A-4147-A177-3AD203B41FA5}">
                      <a16:colId xmlns:a16="http://schemas.microsoft.com/office/drawing/2014/main" val="3894982449"/>
                    </a:ext>
                  </a:extLst>
                </a:gridCol>
                <a:gridCol w="5257800">
                  <a:extLst>
                    <a:ext uri="{9D8B030D-6E8A-4147-A177-3AD203B41FA5}">
                      <a16:colId xmlns:a16="http://schemas.microsoft.com/office/drawing/2014/main" val="3358657533"/>
                    </a:ext>
                  </a:extLst>
                </a:gridCol>
              </a:tblGrid>
              <a:tr h="365760">
                <a:tc>
                  <a:txBody>
                    <a:bodyPr/>
                    <a:lstStyle/>
                    <a:p>
                      <a:r>
                        <a:rPr lang="en-US" dirty="0"/>
                        <a:t>Kinect</a:t>
                      </a:r>
                    </a:p>
                  </a:txBody>
                  <a:tcPr anchor="ctr">
                    <a:lnL>
                      <a:noFill/>
                    </a:lnL>
                    <a:lnR>
                      <a:noFill/>
                    </a:lnR>
                    <a:lnT>
                      <a:noFill/>
                    </a:lnT>
                    <a:lnB>
                      <a:noFill/>
                    </a:lnB>
                  </a:tcPr>
                </a:tc>
                <a:tc>
                  <a:txBody>
                    <a:bodyPr/>
                    <a:lstStyle/>
                    <a:p>
                      <a:r>
                        <a:rPr lang="en-US" dirty="0"/>
                        <a:t>Array Specifications</a:t>
                      </a:r>
                    </a:p>
                  </a:txBody>
                  <a:tcPr anchor="ctr">
                    <a:lnL>
                      <a:noFill/>
                    </a:lnL>
                    <a:lnR>
                      <a:noFill/>
                    </a:lnR>
                    <a:lnT>
                      <a:noFill/>
                    </a:lnT>
                    <a:lnB>
                      <a:noFill/>
                    </a:lnB>
                  </a:tcPr>
                </a:tc>
                <a:extLst>
                  <a:ext uri="{0D108BD9-81ED-4DB2-BD59-A6C34878D82A}">
                    <a16:rowId xmlns:a16="http://schemas.microsoft.com/office/drawing/2014/main" val="521855518"/>
                  </a:ext>
                </a:extLst>
              </a:tr>
              <a:tr h="365760">
                <a:tc>
                  <a:txBody>
                    <a:bodyPr/>
                    <a:lstStyle/>
                    <a:p>
                      <a:r>
                        <a:rPr lang="en-US" dirty="0"/>
                        <a:t>Viewing angle</a:t>
                      </a:r>
                    </a:p>
                  </a:txBody>
                  <a:tcPr anchor="ctr">
                    <a:lnL>
                      <a:noFill/>
                    </a:lnL>
                    <a:lnR>
                      <a:noFill/>
                    </a:lnR>
                    <a:lnT>
                      <a:noFill/>
                    </a:lnT>
                    <a:lnB>
                      <a:noFill/>
                    </a:lnB>
                  </a:tcPr>
                </a:tc>
                <a:tc>
                  <a:txBody>
                    <a:bodyPr/>
                    <a:lstStyle/>
                    <a:p>
                      <a:r>
                        <a:rPr lang="en-US" dirty="0"/>
                        <a:t>43° vertical by 57° horizontal field of view</a:t>
                      </a:r>
                    </a:p>
                  </a:txBody>
                  <a:tcPr anchor="ctr">
                    <a:lnL>
                      <a:noFill/>
                    </a:lnL>
                    <a:lnR>
                      <a:noFill/>
                    </a:lnR>
                    <a:lnT>
                      <a:noFill/>
                    </a:lnT>
                    <a:lnB>
                      <a:noFill/>
                    </a:lnB>
                  </a:tcPr>
                </a:tc>
                <a:extLst>
                  <a:ext uri="{0D108BD9-81ED-4DB2-BD59-A6C34878D82A}">
                    <a16:rowId xmlns:a16="http://schemas.microsoft.com/office/drawing/2014/main" val="4248777359"/>
                  </a:ext>
                </a:extLst>
              </a:tr>
              <a:tr h="365760">
                <a:tc>
                  <a:txBody>
                    <a:bodyPr/>
                    <a:lstStyle/>
                    <a:p>
                      <a:r>
                        <a:rPr lang="en-US" dirty="0"/>
                        <a:t>Vertical tilt range</a:t>
                      </a:r>
                    </a:p>
                  </a:txBody>
                  <a:tcPr anchor="ctr">
                    <a:lnL>
                      <a:noFill/>
                    </a:lnL>
                    <a:lnR>
                      <a:noFill/>
                    </a:lnR>
                    <a:lnT>
                      <a:noFill/>
                    </a:lnT>
                    <a:lnB>
                      <a:noFill/>
                    </a:lnB>
                  </a:tcPr>
                </a:tc>
                <a:tc>
                  <a:txBody>
                    <a:bodyPr/>
                    <a:lstStyle/>
                    <a:p>
                      <a:r>
                        <a:rPr lang="en-US"/>
                        <a:t>±27°</a:t>
                      </a:r>
                    </a:p>
                  </a:txBody>
                  <a:tcPr anchor="ctr">
                    <a:lnL>
                      <a:noFill/>
                    </a:lnL>
                    <a:lnR>
                      <a:noFill/>
                    </a:lnR>
                    <a:lnT>
                      <a:noFill/>
                    </a:lnT>
                    <a:lnB>
                      <a:noFill/>
                    </a:lnB>
                  </a:tcPr>
                </a:tc>
                <a:extLst>
                  <a:ext uri="{0D108BD9-81ED-4DB2-BD59-A6C34878D82A}">
                    <a16:rowId xmlns:a16="http://schemas.microsoft.com/office/drawing/2014/main" val="478999091"/>
                  </a:ext>
                </a:extLst>
              </a:tr>
              <a:tr h="365760">
                <a:tc>
                  <a:txBody>
                    <a:bodyPr/>
                    <a:lstStyle/>
                    <a:p>
                      <a:r>
                        <a:rPr lang="en-US"/>
                        <a:t>Frame rate (depth and color stream)</a:t>
                      </a:r>
                    </a:p>
                  </a:txBody>
                  <a:tcPr anchor="ctr">
                    <a:lnL>
                      <a:noFill/>
                    </a:lnL>
                    <a:lnR>
                      <a:noFill/>
                    </a:lnR>
                    <a:lnT>
                      <a:noFill/>
                    </a:lnT>
                    <a:lnB>
                      <a:noFill/>
                    </a:lnB>
                  </a:tcPr>
                </a:tc>
                <a:tc>
                  <a:txBody>
                    <a:bodyPr/>
                    <a:lstStyle/>
                    <a:p>
                      <a:r>
                        <a:rPr lang="fr-FR"/>
                        <a:t>30 frames per second (FPS)</a:t>
                      </a:r>
                    </a:p>
                  </a:txBody>
                  <a:tcPr anchor="ctr">
                    <a:lnL>
                      <a:noFill/>
                    </a:lnL>
                    <a:lnR>
                      <a:noFill/>
                    </a:lnR>
                    <a:lnT>
                      <a:noFill/>
                    </a:lnT>
                    <a:lnB>
                      <a:noFill/>
                    </a:lnB>
                  </a:tcPr>
                </a:tc>
                <a:extLst>
                  <a:ext uri="{0D108BD9-81ED-4DB2-BD59-A6C34878D82A}">
                    <a16:rowId xmlns:a16="http://schemas.microsoft.com/office/drawing/2014/main" val="56460029"/>
                  </a:ext>
                </a:extLst>
              </a:tr>
              <a:tr h="365760">
                <a:tc>
                  <a:txBody>
                    <a:bodyPr/>
                    <a:lstStyle/>
                    <a:p>
                      <a:r>
                        <a:rPr lang="en-US"/>
                        <a:t>Audio format</a:t>
                      </a:r>
                    </a:p>
                  </a:txBody>
                  <a:tcPr anchor="ctr">
                    <a:lnL>
                      <a:noFill/>
                    </a:lnL>
                    <a:lnR>
                      <a:noFill/>
                    </a:lnR>
                    <a:lnT>
                      <a:noFill/>
                    </a:lnT>
                    <a:lnB>
                      <a:noFill/>
                    </a:lnB>
                  </a:tcPr>
                </a:tc>
                <a:tc>
                  <a:txBody>
                    <a:bodyPr/>
                    <a:lstStyle/>
                    <a:p>
                      <a:r>
                        <a:rPr lang="fr-FR"/>
                        <a:t>16-kHz, 24-bit mono pulse code modulation (PCM)</a:t>
                      </a:r>
                    </a:p>
                  </a:txBody>
                  <a:tcPr anchor="ctr">
                    <a:lnL>
                      <a:noFill/>
                    </a:lnL>
                    <a:lnR>
                      <a:noFill/>
                    </a:lnR>
                    <a:lnT>
                      <a:noFill/>
                    </a:lnT>
                    <a:lnB>
                      <a:noFill/>
                    </a:lnB>
                  </a:tcPr>
                </a:tc>
                <a:extLst>
                  <a:ext uri="{0D108BD9-81ED-4DB2-BD59-A6C34878D82A}">
                    <a16:rowId xmlns:a16="http://schemas.microsoft.com/office/drawing/2014/main" val="1672227185"/>
                  </a:ext>
                </a:extLst>
              </a:tr>
              <a:tr h="1188720">
                <a:tc>
                  <a:txBody>
                    <a:bodyPr/>
                    <a:lstStyle/>
                    <a:p>
                      <a:r>
                        <a:rPr lang="en-US" dirty="0"/>
                        <a:t>Audio input characteristics</a:t>
                      </a:r>
                    </a:p>
                  </a:txBody>
                  <a:tcPr anchor="ctr">
                    <a:lnL>
                      <a:noFill/>
                    </a:lnL>
                    <a:lnR>
                      <a:noFill/>
                    </a:lnR>
                    <a:lnT>
                      <a:noFill/>
                    </a:lnT>
                    <a:lnB>
                      <a:noFill/>
                    </a:lnB>
                  </a:tcPr>
                </a:tc>
                <a:tc>
                  <a:txBody>
                    <a:bodyPr/>
                    <a:lstStyle/>
                    <a:p>
                      <a:r>
                        <a:rPr lang="en-US"/>
                        <a:t>A four-microphone array with 24-bit analog-to-digital converter (ADC) and Kinect-resident signal processing including acoustic echo cancellation and noise suppression</a:t>
                      </a:r>
                    </a:p>
                  </a:txBody>
                  <a:tcPr anchor="ctr">
                    <a:lnL>
                      <a:noFill/>
                    </a:lnL>
                    <a:lnR>
                      <a:noFill/>
                    </a:lnR>
                    <a:lnT>
                      <a:noFill/>
                    </a:lnT>
                    <a:lnB>
                      <a:noFill/>
                    </a:lnB>
                  </a:tcPr>
                </a:tc>
                <a:extLst>
                  <a:ext uri="{0D108BD9-81ED-4DB2-BD59-A6C34878D82A}">
                    <a16:rowId xmlns:a16="http://schemas.microsoft.com/office/drawing/2014/main" val="311780700"/>
                  </a:ext>
                </a:extLst>
              </a:tr>
              <a:tr h="640080">
                <a:tc>
                  <a:txBody>
                    <a:bodyPr/>
                    <a:lstStyle/>
                    <a:p>
                      <a:r>
                        <a:rPr lang="en-US"/>
                        <a:t>Accelerometer characteristics</a:t>
                      </a:r>
                    </a:p>
                  </a:txBody>
                  <a:tcPr anchor="ctr">
                    <a:lnL>
                      <a:noFill/>
                    </a:lnL>
                    <a:lnR>
                      <a:noFill/>
                    </a:lnR>
                    <a:lnT>
                      <a:noFill/>
                    </a:lnT>
                    <a:lnB>
                      <a:noFill/>
                    </a:lnB>
                  </a:tcPr>
                </a:tc>
                <a:tc>
                  <a:txBody>
                    <a:bodyPr/>
                    <a:lstStyle/>
                    <a:p>
                      <a:r>
                        <a:rPr lang="en-US" dirty="0"/>
                        <a:t>A 2G/4G/8G accelerometer configured for the 2G range, with a 1° accuracy upper limit. </a:t>
                      </a:r>
                    </a:p>
                  </a:txBody>
                  <a:tcPr anchor="ctr">
                    <a:lnL>
                      <a:noFill/>
                    </a:lnL>
                    <a:lnR>
                      <a:noFill/>
                    </a:lnR>
                    <a:lnT>
                      <a:noFill/>
                    </a:lnT>
                    <a:lnB>
                      <a:noFill/>
                    </a:lnB>
                  </a:tcPr>
                </a:tc>
                <a:extLst>
                  <a:ext uri="{0D108BD9-81ED-4DB2-BD59-A6C34878D82A}">
                    <a16:rowId xmlns:a16="http://schemas.microsoft.com/office/drawing/2014/main" val="389755787"/>
                  </a:ext>
                </a:extLst>
              </a:tr>
            </a:tbl>
          </a:graphicData>
        </a:graphic>
      </p:graphicFrame>
      <p:sp>
        <p:nvSpPr>
          <p:cNvPr id="3" name="Rectangle 1"/>
          <p:cNvSpPr>
            <a:spLocks noChangeArrowheads="1"/>
          </p:cNvSpPr>
          <p:nvPr/>
        </p:nvSpPr>
        <p:spPr bwMode="auto">
          <a:xfrm>
            <a:off x="1123268" y="13406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Specifications for the Kinect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690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8516" y="417350"/>
            <a:ext cx="5200650" cy="3448050"/>
          </a:xfrm>
          <a:prstGeom prst="rect">
            <a:avLst/>
          </a:prstGeom>
        </p:spPr>
      </p:pic>
      <p:sp>
        <p:nvSpPr>
          <p:cNvPr id="3" name="Rectangle 2"/>
          <p:cNvSpPr/>
          <p:nvPr/>
        </p:nvSpPr>
        <p:spPr>
          <a:xfrm>
            <a:off x="2729218" y="4242138"/>
            <a:ext cx="6096000" cy="2031325"/>
          </a:xfrm>
          <a:prstGeom prst="rect">
            <a:avLst/>
          </a:prstGeom>
        </p:spPr>
        <p:txBody>
          <a:bodyPr>
            <a:spAutoFit/>
          </a:bodyPr>
          <a:lstStyle/>
          <a:p>
            <a:r>
              <a:rPr lang="en-US" dirty="0"/>
              <a:t>The interaction space is defined by the field of view of the Kinect cameras, which is listed in </a:t>
            </a:r>
            <a:r>
              <a:rPr lang="en-US" dirty="0">
                <a:hlinkClick r:id="rId3"/>
              </a:rPr>
              <a:t>Kinect for Windows Sensor Components and Specifications</a:t>
            </a:r>
            <a:r>
              <a:rPr lang="en-US" dirty="0"/>
              <a:t>. To increase the possible interaction space, tilt the sensor using the built-in tilt motor. The tilt motor supports an additional +27 and -27 degrees, which greatly increases the possible interaction space in front of the sensor.</a:t>
            </a:r>
            <a:endParaRPr lang="en-US" dirty="0"/>
          </a:p>
        </p:txBody>
      </p:sp>
    </p:spTree>
    <p:extLst>
      <p:ext uri="{BB962C8B-B14F-4D97-AF65-F5344CB8AC3E}">
        <p14:creationId xmlns:p14="http://schemas.microsoft.com/office/powerpoint/2010/main" val="92206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n785530.k4w_camera_space(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011" y="3541903"/>
            <a:ext cx="5686425"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10686" y="1213550"/>
            <a:ext cx="10058400" cy="2031325"/>
          </a:xfrm>
          <a:prstGeom prst="rect">
            <a:avLst/>
          </a:prstGeom>
        </p:spPr>
        <p:txBody>
          <a:bodyPr wrap="square">
            <a:spAutoFit/>
          </a:bodyPr>
          <a:lstStyle/>
          <a:p>
            <a:r>
              <a:rPr lang="en-US" b="1" dirty="0"/>
              <a:t>Camera space</a:t>
            </a:r>
          </a:p>
          <a:p>
            <a:r>
              <a:rPr lang="en-US" dirty="0"/>
              <a:t>Camera space refers to the 3D coordinate system used by Kinect. The coordinate system is defined as follows:</a:t>
            </a:r>
          </a:p>
          <a:p>
            <a:pPr>
              <a:buFont typeface="Arial" panose="020B0604020202020204" pitchFamily="34" charset="0"/>
              <a:buChar char="•"/>
            </a:pPr>
            <a:r>
              <a:rPr lang="en-US" dirty="0"/>
              <a:t>  The origin (x=0, y=0, z=0) is located at the center of the IR sensor on Kinect</a:t>
            </a:r>
          </a:p>
          <a:p>
            <a:pPr>
              <a:buFont typeface="Arial" panose="020B0604020202020204" pitchFamily="34" charset="0"/>
              <a:buChar char="•"/>
            </a:pPr>
            <a:r>
              <a:rPr lang="en-US" dirty="0"/>
              <a:t>  X grows to the sensor’s left</a:t>
            </a:r>
          </a:p>
          <a:p>
            <a:pPr>
              <a:buFont typeface="Arial" panose="020B0604020202020204" pitchFamily="34" charset="0"/>
              <a:buChar char="•"/>
            </a:pPr>
            <a:r>
              <a:rPr lang="en-US" dirty="0"/>
              <a:t>  Y grows up (note that this direction is based on the sensor’s tilt)</a:t>
            </a:r>
          </a:p>
          <a:p>
            <a:pPr>
              <a:buFont typeface="Arial" panose="020B0604020202020204" pitchFamily="34" charset="0"/>
              <a:buChar char="•"/>
            </a:pPr>
            <a:r>
              <a:rPr lang="en-US" dirty="0"/>
              <a:t>  Z grows out in the direction the sensor is facing</a:t>
            </a:r>
          </a:p>
        </p:txBody>
      </p:sp>
      <p:sp>
        <p:nvSpPr>
          <p:cNvPr id="3" name="Rectangle 2"/>
          <p:cNvSpPr/>
          <p:nvPr/>
        </p:nvSpPr>
        <p:spPr>
          <a:xfrm>
            <a:off x="3434264" y="5601641"/>
            <a:ext cx="5780237" cy="369332"/>
          </a:xfrm>
          <a:prstGeom prst="rect">
            <a:avLst/>
          </a:prstGeom>
        </p:spPr>
        <p:txBody>
          <a:bodyPr wrap="none">
            <a:spAutoFit/>
          </a:bodyPr>
          <a:lstStyle/>
          <a:p>
            <a:r>
              <a:rPr lang="en-US" dirty="0"/>
              <a:t>(https://msdn.microsoft.com/en-us/library/dn785530.aspx)</a:t>
            </a:r>
          </a:p>
        </p:txBody>
      </p:sp>
    </p:spTree>
    <p:extLst>
      <p:ext uri="{BB962C8B-B14F-4D97-AF65-F5344CB8AC3E}">
        <p14:creationId xmlns:p14="http://schemas.microsoft.com/office/powerpoint/2010/main" val="310395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h973078.k4w_sensor_ranges(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961" y="650758"/>
            <a:ext cx="7077075" cy="3248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84136" y="4125179"/>
            <a:ext cx="5780237" cy="369332"/>
          </a:xfrm>
          <a:prstGeom prst="rect">
            <a:avLst/>
          </a:prstGeom>
        </p:spPr>
        <p:txBody>
          <a:bodyPr wrap="none">
            <a:spAutoFit/>
          </a:bodyPr>
          <a:lstStyle/>
          <a:p>
            <a:r>
              <a:rPr lang="en-US" dirty="0"/>
              <a:t>(https://msdn.microsoft.com/en-us/library/hh973078.aspx)</a:t>
            </a:r>
          </a:p>
        </p:txBody>
      </p:sp>
      <p:sp>
        <p:nvSpPr>
          <p:cNvPr id="3" name="Rectangle 2"/>
          <p:cNvSpPr/>
          <p:nvPr/>
        </p:nvSpPr>
        <p:spPr>
          <a:xfrm>
            <a:off x="998290" y="5161137"/>
            <a:ext cx="10352015" cy="923330"/>
          </a:xfrm>
          <a:prstGeom prst="rect">
            <a:avLst/>
          </a:prstGeom>
        </p:spPr>
        <p:txBody>
          <a:bodyPr wrap="square">
            <a:spAutoFit/>
          </a:bodyPr>
          <a:lstStyle/>
          <a:p>
            <a:r>
              <a:rPr lang="en-US" dirty="0"/>
              <a:t>The Kinect depth sensor range is: minimum 800mm and maximum 4000mm. The Kinect for Windows Hardware can however be switched to Near Mode which provides a range of 500mm to 3000mm instead of the Default range (https://msdn.microsoft.com/en-us/library/hh438998.aspx).</a:t>
            </a:r>
          </a:p>
        </p:txBody>
      </p:sp>
    </p:spTree>
    <p:extLst>
      <p:ext uri="{BB962C8B-B14F-4D97-AF65-F5344CB8AC3E}">
        <p14:creationId xmlns:p14="http://schemas.microsoft.com/office/powerpoint/2010/main" val="406993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7897" y="486561"/>
            <a:ext cx="10874563" cy="923330"/>
          </a:xfrm>
          <a:prstGeom prst="rect">
            <a:avLst/>
          </a:prstGeom>
          <a:noFill/>
        </p:spPr>
        <p:txBody>
          <a:bodyPr wrap="square" rtlCol="0">
            <a:spAutoFit/>
          </a:bodyPr>
          <a:lstStyle/>
          <a:p>
            <a:r>
              <a:rPr lang="en-US" dirty="0"/>
              <a:t>A basic sample application using Microsoft Kinect and Microsoft Kinect SDK to capture XYZRGB data can be found at  </a:t>
            </a:r>
            <a:r>
              <a:rPr lang="en-US" dirty="0">
                <a:hlinkClick r:id="rId2"/>
              </a:rPr>
              <a:t>https://github.com/sdarkhovsky/KinectCapture</a:t>
            </a:r>
            <a:r>
              <a:rPr lang="en-US" dirty="0"/>
              <a:t>.</a:t>
            </a:r>
          </a:p>
          <a:p>
            <a:r>
              <a:rPr lang="en-US" dirty="0"/>
              <a:t>An example of XYZ data captured by the application and viewed with </a:t>
            </a:r>
            <a:r>
              <a:rPr lang="en-US" dirty="0" err="1"/>
              <a:t>PointCloudViz</a:t>
            </a:r>
            <a:r>
              <a:rPr lang="en-US" dirty="0"/>
              <a:t> Viewer (pointcloudviz.com):</a:t>
            </a:r>
          </a:p>
        </p:txBody>
      </p:sp>
      <p:pic>
        <p:nvPicPr>
          <p:cNvPr id="6" name="Picture 5"/>
          <p:cNvPicPr>
            <a:picLocks noChangeAspect="1"/>
          </p:cNvPicPr>
          <p:nvPr/>
        </p:nvPicPr>
        <p:blipFill>
          <a:blip r:embed="rId3"/>
          <a:stretch>
            <a:fillRect/>
          </a:stretch>
        </p:blipFill>
        <p:spPr>
          <a:xfrm>
            <a:off x="2352718" y="1656059"/>
            <a:ext cx="7134225" cy="4572000"/>
          </a:xfrm>
          <a:prstGeom prst="rect">
            <a:avLst/>
          </a:prstGeom>
        </p:spPr>
      </p:pic>
      <p:sp>
        <p:nvSpPr>
          <p:cNvPr id="7" name="Rectangle 6"/>
          <p:cNvSpPr/>
          <p:nvPr/>
        </p:nvSpPr>
        <p:spPr>
          <a:xfrm>
            <a:off x="4672964" y="6289561"/>
            <a:ext cx="2159566" cy="369332"/>
          </a:xfrm>
          <a:prstGeom prst="rect">
            <a:avLst/>
          </a:prstGeom>
        </p:spPr>
        <p:txBody>
          <a:bodyPr wrap="none">
            <a:spAutoFit/>
          </a:bodyPr>
          <a:lstStyle/>
          <a:p>
            <a:r>
              <a:rPr lang="en-US" dirty="0"/>
              <a:t>A hand holding a cup</a:t>
            </a:r>
          </a:p>
        </p:txBody>
      </p:sp>
    </p:spTree>
    <p:extLst>
      <p:ext uri="{BB962C8B-B14F-4D97-AF65-F5344CB8AC3E}">
        <p14:creationId xmlns:p14="http://schemas.microsoft.com/office/powerpoint/2010/main" val="351536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874" y="514707"/>
            <a:ext cx="10504820" cy="6186309"/>
          </a:xfrm>
          <a:prstGeom prst="rect">
            <a:avLst/>
          </a:prstGeom>
          <a:noFill/>
        </p:spPr>
        <p:txBody>
          <a:bodyPr wrap="square" rtlCol="0">
            <a:spAutoFit/>
          </a:bodyPr>
          <a:lstStyle/>
          <a:p>
            <a:r>
              <a:rPr lang="en-US" dirty="0"/>
              <a:t>The real macro world operates in three dimensions according to Newton laws. As result, the cause-effect relations of the world as learned by intelligent robotics are expressed in three dimensions. </a:t>
            </a:r>
          </a:p>
          <a:p>
            <a:r>
              <a:rPr lang="en-US" dirty="0"/>
              <a:t>The depth data collected by the Kinect infrared sensor contain the distances to the unobstructed points in the sensor’s </a:t>
            </a:r>
          </a:p>
          <a:p>
            <a:r>
              <a:rPr lang="en-US" dirty="0"/>
              <a:t>field of view. Using such 3D data in the intelligent robotics applications allows to bypass the pipeline calculating the 3D features from 2D image data and learn the features and cause-effect relations in 3D.</a:t>
            </a:r>
          </a:p>
          <a:p>
            <a:r>
              <a:rPr lang="en-US" dirty="0"/>
              <a:t>A basic robotic task </a:t>
            </a:r>
            <a:r>
              <a:rPr lang="en-US"/>
              <a:t>is the localization </a:t>
            </a:r>
            <a:r>
              <a:rPr lang="en-US" dirty="0"/>
              <a:t>and mapping (LAM), which are often combined into simultaneous LAM (SLAM).</a:t>
            </a:r>
          </a:p>
          <a:p>
            <a:r>
              <a:rPr lang="en-US" dirty="0"/>
              <a:t>The Mapping refers to creating a map of the environment. The Localization refers to finding the robot position and orientation in the environment.</a:t>
            </a:r>
          </a:p>
          <a:p>
            <a:r>
              <a:rPr lang="en-US" dirty="0"/>
              <a:t>The LAM models are based on knowledge of the system dynamics, describing how the environment and the robot change with time, and observation model, describing the measurements, given the system state.</a:t>
            </a:r>
          </a:p>
          <a:p>
            <a:r>
              <a:rPr lang="en-US" dirty="0"/>
              <a:t>For example:  </a:t>
            </a:r>
            <a:r>
              <a:rPr lang="en-US" dirty="0" err="1"/>
              <a:t>dX</a:t>
            </a:r>
            <a:r>
              <a:rPr lang="en-US" dirty="0"/>
              <a:t>/</a:t>
            </a:r>
            <a:r>
              <a:rPr lang="en-US" dirty="0" err="1"/>
              <a:t>dt</a:t>
            </a:r>
            <a:r>
              <a:rPr lang="en-US" dirty="0"/>
              <a:t>=f(X)  and  Z=h(X), where X is the system state and Z is the observation. </a:t>
            </a:r>
          </a:p>
          <a:p>
            <a:r>
              <a:rPr lang="en-US" dirty="0"/>
              <a:t>Usually a noise is added to the equations to account for unknown factors.</a:t>
            </a:r>
          </a:p>
          <a:p>
            <a:r>
              <a:rPr lang="en-US" dirty="0"/>
              <a:t>Then LAM algorithm becomes the two-steps process: </a:t>
            </a:r>
          </a:p>
          <a:p>
            <a:r>
              <a:rPr lang="en-US" dirty="0"/>
              <a:t>In the first (prediction) step the system state at the next time step is predicted according to the system dynamics. </a:t>
            </a:r>
          </a:p>
          <a:p>
            <a:r>
              <a:rPr lang="en-US" dirty="0"/>
              <a:t>In the second (update) step the system state estimation is improved based on the observation.</a:t>
            </a:r>
          </a:p>
          <a:p>
            <a:r>
              <a:rPr lang="en-US" dirty="0"/>
              <a:t>Such two-steps approach is used in Kalman and particle filters, which are probably main models used in SLAM problems.</a:t>
            </a:r>
          </a:p>
          <a:p>
            <a:r>
              <a:rPr lang="en-US" dirty="0"/>
              <a:t> </a:t>
            </a:r>
          </a:p>
          <a:p>
            <a:r>
              <a:rPr lang="en-US" dirty="0"/>
              <a:t> </a:t>
            </a:r>
          </a:p>
        </p:txBody>
      </p:sp>
    </p:spTree>
    <p:extLst>
      <p:ext uri="{BB962C8B-B14F-4D97-AF65-F5344CB8AC3E}">
        <p14:creationId xmlns:p14="http://schemas.microsoft.com/office/powerpoint/2010/main" val="231880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286" y="1091828"/>
            <a:ext cx="10930856" cy="2031325"/>
          </a:xfrm>
          <a:prstGeom prst="rect">
            <a:avLst/>
          </a:prstGeom>
        </p:spPr>
        <p:txBody>
          <a:bodyPr wrap="square">
            <a:spAutoFit/>
          </a:bodyPr>
          <a:lstStyle/>
          <a:p>
            <a:r>
              <a:rPr lang="en-US" dirty="0"/>
              <a:t>If the system state includes three-dimensional coordinates of its points, then the observation model becomes simpler, when using XYZ Kinect data. </a:t>
            </a:r>
          </a:p>
          <a:p>
            <a:r>
              <a:rPr lang="en-US" dirty="0"/>
              <a:t>But the system dynamics model which is probably based on Newton laws remains complex if the environment is not static.</a:t>
            </a:r>
          </a:p>
          <a:p>
            <a:r>
              <a:rPr lang="en-US" dirty="0"/>
              <a:t>Another challenge in using RGBXYZ data is that the color of a point depends not just on reflective and absorptive properties of the object at the point, but also on positions of the camera, light sources and other factors. This complicates the learning of the system dynamics. </a:t>
            </a:r>
          </a:p>
        </p:txBody>
      </p:sp>
    </p:spTree>
    <p:extLst>
      <p:ext uri="{BB962C8B-B14F-4D97-AF65-F5344CB8AC3E}">
        <p14:creationId xmlns:p14="http://schemas.microsoft.com/office/powerpoint/2010/main" val="406746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888</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Hardware Hacking Meetup Capturing XYZRGB data using Microsoft Kinect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Hacking Meetup Capturing XYZRGB data using Microsoft Kinect</dc:title>
  <dc:creator>Sam Darkhovsky</dc:creator>
  <cp:lastModifiedBy>Sam Darkhovsky</cp:lastModifiedBy>
  <cp:revision>36</cp:revision>
  <dcterms:created xsi:type="dcterms:W3CDTF">2016-12-08T20:26:57Z</dcterms:created>
  <dcterms:modified xsi:type="dcterms:W3CDTF">2017-01-19T20:13:44Z</dcterms:modified>
</cp:coreProperties>
</file>