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202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B53DD-A56D-4F1C-8745-8461EC9EAA74}" type="datetimeFigureOut">
              <a:rPr lang="en-US" smtClean="0"/>
              <a:pPr/>
              <a:t>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D2991-3A2E-4BC0-9E98-82A62EF987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2D2991-3A2E-4BC0-9E98-82A62EF987B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E90BB55-4CF4-4378-A04F-A56CE39CD5DB}" type="datetimeFigureOut">
              <a:rPr lang="en-US" smtClean="0"/>
              <a:pPr/>
              <a:t>2/23/2022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2021B71-D675-4813-8A6F-D969ECFDE2A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21B71-D675-4813-8A6F-D969ECFDE2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21B71-D675-4813-8A6F-D969ECFDE2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21B71-D675-4813-8A6F-D969ECFDE2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E90BB55-4CF4-4378-A04F-A56CE39CD5DB}" type="datetimeFigureOut">
              <a:rPr lang="en-US" smtClean="0"/>
              <a:pPr/>
              <a:t>2/23/2022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2021B71-D675-4813-8A6F-D969ECFDE2A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2021B71-D675-4813-8A6F-D969ECFDE2A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2021B71-D675-4813-8A6F-D969ECFDE2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021B71-D675-4813-8A6F-D969ECFDE2A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E90BB55-4CF4-4378-A04F-A56CE39CD5DB}" type="datetimeFigureOut">
              <a:rPr lang="en-US" smtClean="0"/>
              <a:pPr/>
              <a:t>2/23/2022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021B71-D675-4813-8A6F-D969ECFDE2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FE90BB55-4CF4-4378-A04F-A56CE39CD5DB}" type="datetimeFigureOut">
              <a:rPr lang="en-US" smtClean="0"/>
              <a:pPr/>
              <a:t>2/23/2022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2021B71-D675-4813-8A6F-D969ECFDE2A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FE90BB55-4CF4-4378-A04F-A56CE39CD5DB}" type="datetimeFigureOut">
              <a:rPr lang="en-US" smtClean="0"/>
              <a:pPr/>
              <a:t>2/23/2022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2021B71-D675-4813-8A6F-D969ECFDE2A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E90BB55-4CF4-4378-A04F-A56CE39CD5DB}" type="datetimeFigureOut">
              <a:rPr lang="en-US" smtClean="0"/>
              <a:pPr/>
              <a:t>2/23/2022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2021B71-D675-4813-8A6F-D969ECFDE2A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971800"/>
            <a:ext cx="3429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81400" y="1676400"/>
            <a:ext cx="3657600" cy="230832"/>
          </a:xfrm>
          <a:prstGeom prst="rect">
            <a:avLst/>
          </a:prstGeom>
          <a:noFill/>
        </p:spPr>
        <p:txBody>
          <a:bodyPr wrap="square" rtlCol="0">
            <a:spAutoFit/>
          </a:bodyPr>
          <a:lstStyle/>
          <a:p>
            <a:r>
              <a:rPr lang="en-US" sz="900" dirty="0" smtClean="0">
                <a:solidFill>
                  <a:schemeClr val="accent1">
                    <a:lumMod val="20000"/>
                    <a:lumOff val="80000"/>
                  </a:schemeClr>
                </a:solidFill>
                <a:latin typeface="Arial" pitchFamily="34" charset="0"/>
                <a:cs typeface="Arial" pitchFamily="34" charset="0"/>
              </a:rPr>
              <a:t>Map your cycling and running  sessions on the go</a:t>
            </a:r>
            <a:endParaRPr lang="en-US" sz="900" dirty="0">
              <a:solidFill>
                <a:schemeClr val="accent1">
                  <a:lumMod val="20000"/>
                  <a:lumOff val="80000"/>
                </a:schemeClr>
              </a:solidFill>
              <a:latin typeface="Arial" pitchFamily="34" charset="0"/>
              <a:cs typeface="Arial" pitchFamily="34" charset="0"/>
            </a:endParaRPr>
          </a:p>
        </p:txBody>
      </p:sp>
      <p:sp>
        <p:nvSpPr>
          <p:cNvPr id="7" name="TextBox 6"/>
          <p:cNvSpPr txBox="1"/>
          <p:nvPr/>
        </p:nvSpPr>
        <p:spPr>
          <a:xfrm>
            <a:off x="838200" y="3048000"/>
            <a:ext cx="4419600" cy="584775"/>
          </a:xfrm>
          <a:prstGeom prst="rect">
            <a:avLst/>
          </a:prstGeom>
          <a:noFill/>
        </p:spPr>
        <p:txBody>
          <a:bodyPr wrap="square" rtlCol="0">
            <a:spAutoFit/>
          </a:bodyPr>
          <a:lstStyle/>
          <a:p>
            <a:r>
              <a:rPr lang="en-US" sz="3200" b="1" u="sng" dirty="0" smtClean="0">
                <a:solidFill>
                  <a:schemeClr val="tx1">
                    <a:lumMod val="75000"/>
                    <a:lumOff val="25000"/>
                  </a:schemeClr>
                </a:solidFill>
                <a:latin typeface="Arial" pitchFamily="34" charset="0"/>
                <a:cs typeface="Arial" pitchFamily="34" charset="0"/>
              </a:rPr>
              <a:t>TOP FEATURES:</a:t>
            </a:r>
            <a:endParaRPr lang="en-US" sz="3200" b="1" u="sng" dirty="0">
              <a:solidFill>
                <a:schemeClr val="tx1">
                  <a:lumMod val="75000"/>
                  <a:lumOff val="25000"/>
                </a:schemeClr>
              </a:solidFill>
              <a:latin typeface="Arial" pitchFamily="34" charset="0"/>
              <a:cs typeface="Arial" pitchFamily="34" charset="0"/>
            </a:endParaRPr>
          </a:p>
        </p:txBody>
      </p:sp>
      <p:sp>
        <p:nvSpPr>
          <p:cNvPr id="8" name="TextBox 7"/>
          <p:cNvSpPr txBox="1"/>
          <p:nvPr/>
        </p:nvSpPr>
        <p:spPr>
          <a:xfrm>
            <a:off x="990600" y="3733800"/>
            <a:ext cx="6477000" cy="1938992"/>
          </a:xfrm>
          <a:prstGeom prst="rect">
            <a:avLst/>
          </a:prstGeom>
          <a:noFill/>
        </p:spPr>
        <p:txBody>
          <a:bodyPr wrap="square" rtlCol="0">
            <a:spAutoFit/>
          </a:bodyPr>
          <a:lstStyle/>
          <a:p>
            <a:r>
              <a:rPr lang="en-US" sz="2400" dirty="0" smtClean="0">
                <a:latin typeface="Arial" pitchFamily="34" charset="0"/>
                <a:cs typeface="Arial" pitchFamily="34" charset="0"/>
              </a:rPr>
              <a:t>1 : Simple UI</a:t>
            </a:r>
          </a:p>
          <a:p>
            <a:r>
              <a:rPr lang="en-US" sz="2400" dirty="0" smtClean="0">
                <a:latin typeface="Arial" pitchFamily="34" charset="0"/>
                <a:cs typeface="Arial" pitchFamily="34" charset="0"/>
              </a:rPr>
              <a:t>2 : Loads Fast</a:t>
            </a:r>
          </a:p>
          <a:p>
            <a:r>
              <a:rPr lang="en-US" sz="2400" dirty="0" smtClean="0">
                <a:latin typeface="Arial" pitchFamily="34" charset="0"/>
                <a:cs typeface="Arial" pitchFamily="34" charset="0"/>
              </a:rPr>
              <a:t>3 : Build with modern web technologies</a:t>
            </a:r>
          </a:p>
          <a:p>
            <a:r>
              <a:rPr lang="en-US" sz="2400" dirty="0" smtClean="0">
                <a:latin typeface="Arial" pitchFamily="34" charset="0"/>
                <a:cs typeface="Arial" pitchFamily="34" charset="0"/>
              </a:rPr>
              <a:t>4 : Mobile Friendly Design</a:t>
            </a:r>
          </a:p>
          <a:p>
            <a:r>
              <a:rPr lang="en-US" sz="2400" dirty="0" smtClean="0">
                <a:latin typeface="Arial" pitchFamily="34" charset="0"/>
                <a:cs typeface="Arial" pitchFamily="34" charset="0"/>
              </a:rPr>
              <a:t>5 : No need to Sign in</a:t>
            </a:r>
          </a:p>
        </p:txBody>
      </p:sp>
      <p:pic>
        <p:nvPicPr>
          <p:cNvPr id="10" name="Picture 9" descr="logo.png"/>
          <p:cNvPicPr>
            <a:picLocks noChangeAspect="1"/>
          </p:cNvPicPr>
          <p:nvPr/>
        </p:nvPicPr>
        <p:blipFill>
          <a:blip r:embed="rId3" cstate="print"/>
          <a:stretch>
            <a:fillRect/>
          </a:stretch>
        </p:blipFill>
        <p:spPr>
          <a:xfrm>
            <a:off x="2209800" y="304800"/>
            <a:ext cx="4114800" cy="1686393"/>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620000" cy="1631216"/>
          </a:xfrm>
          <a:prstGeom prst="rect">
            <a:avLst/>
          </a:prstGeom>
          <a:noFill/>
        </p:spPr>
        <p:txBody>
          <a:bodyPr wrap="square" rtlCol="0">
            <a:spAutoFit/>
          </a:bodyPr>
          <a:lstStyle/>
          <a:p>
            <a:r>
              <a:rPr lang="en-US" sz="2000" dirty="0" smtClean="0">
                <a:latin typeface="Arial" pitchFamily="34" charset="0"/>
                <a:cs typeface="Arial" pitchFamily="34" charset="0"/>
              </a:rPr>
              <a:t>The app supports input validation. And throws an alert when a negative value or a string is supplied as an input. Below is the example where we supply a negative number as duration, which is supposed to be wrong since time can’t be negative.  After pressing enter the alert shows up</a:t>
            </a:r>
            <a:endParaRPr lang="en-US" sz="2000" dirty="0">
              <a:latin typeface="Arial" pitchFamily="34" charset="0"/>
              <a:cs typeface="Arial"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685800" y="2667000"/>
            <a:ext cx="7696200" cy="3505200"/>
          </a:xfrm>
          <a:prstGeom prst="rect">
            <a:avLst/>
          </a:prstGeom>
          <a:noFill/>
          <a:ln w="9525">
            <a:noFill/>
            <a:miter lim="800000"/>
            <a:headEnd/>
            <a:tailEnd/>
          </a:ln>
          <a:effectLst/>
        </p:spPr>
      </p:pic>
      <p:cxnSp>
        <p:nvCxnSpPr>
          <p:cNvPr id="5" name="Straight Arrow Connector 4"/>
          <p:cNvCxnSpPr/>
          <p:nvPr/>
        </p:nvCxnSpPr>
        <p:spPr>
          <a:xfrm>
            <a:off x="3124200" y="2286000"/>
            <a:ext cx="2286000" cy="129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H="1">
            <a:off x="2286000" y="1600200"/>
            <a:ext cx="2057400" cy="3048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371600" y="685800"/>
            <a:ext cx="5935663" cy="3867150"/>
          </a:xfrm>
          <a:prstGeom prst="rect">
            <a:avLst/>
          </a:prstGeom>
          <a:noFill/>
          <a:ln w="9525">
            <a:noFill/>
            <a:miter lim="800000"/>
            <a:headEnd/>
            <a:tailEnd/>
          </a:ln>
          <a:effectLst/>
        </p:spPr>
      </p:pic>
      <p:sp>
        <p:nvSpPr>
          <p:cNvPr id="3" name="TextBox 2"/>
          <p:cNvSpPr txBox="1"/>
          <p:nvPr/>
        </p:nvSpPr>
        <p:spPr>
          <a:xfrm>
            <a:off x="381000" y="4800600"/>
            <a:ext cx="8153400" cy="1015663"/>
          </a:xfrm>
          <a:prstGeom prst="rect">
            <a:avLst/>
          </a:prstGeom>
          <a:noFill/>
        </p:spPr>
        <p:txBody>
          <a:bodyPr wrap="square" rtlCol="0">
            <a:spAutoFit/>
          </a:bodyPr>
          <a:lstStyle/>
          <a:p>
            <a:r>
              <a:rPr lang="en-US" sz="2000" dirty="0" smtClean="0">
                <a:latin typeface="Arial" pitchFamily="34" charset="0"/>
                <a:cs typeface="Arial" pitchFamily="34" charset="0"/>
              </a:rPr>
              <a:t>The list of workouts is stored in the browser storage using local storage API, Which means that your workout sessions won’t go away if we exit the browser. When you come back they will be rendered again.</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09600"/>
            <a:ext cx="541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762000"/>
            <a:ext cx="7924800" cy="461665"/>
          </a:xfrm>
          <a:prstGeom prst="rect">
            <a:avLst/>
          </a:prstGeom>
          <a:noFill/>
        </p:spPr>
        <p:txBody>
          <a:bodyPr wrap="square" rtlCol="0">
            <a:spAutoFit/>
          </a:bodyPr>
          <a:lstStyle/>
          <a:p>
            <a:r>
              <a:rPr lang="en-US" sz="2400" dirty="0" smtClean="0">
                <a:latin typeface="Arial Black" pitchFamily="34" charset="0"/>
              </a:rPr>
              <a:t>Features to add in the future.</a:t>
            </a:r>
          </a:p>
        </p:txBody>
      </p:sp>
      <p:sp>
        <p:nvSpPr>
          <p:cNvPr id="4" name="TextBox 3"/>
          <p:cNvSpPr txBox="1"/>
          <p:nvPr/>
        </p:nvSpPr>
        <p:spPr>
          <a:xfrm>
            <a:off x="609600" y="1447800"/>
            <a:ext cx="7543800" cy="6217087"/>
          </a:xfrm>
          <a:prstGeom prst="rect">
            <a:avLst/>
          </a:prstGeom>
          <a:noFill/>
        </p:spPr>
        <p:txBody>
          <a:bodyPr wrap="square" rtlCol="0">
            <a:spAutoFit/>
          </a:bodyPr>
          <a:lstStyle/>
          <a:p>
            <a:pPr marL="342900" indent="-342900">
              <a:buAutoNum type="arabicParenR"/>
            </a:pPr>
            <a:r>
              <a:rPr lang="en-US" sz="2000" dirty="0" smtClean="0">
                <a:latin typeface="Arial" pitchFamily="34" charset="0"/>
                <a:cs typeface="Arial" pitchFamily="34" charset="0"/>
              </a:rPr>
              <a:t>Database</a:t>
            </a:r>
          </a:p>
          <a:p>
            <a:pPr marL="342900" indent="-342900">
              <a:buAutoNum type="arabicParenR"/>
            </a:pPr>
            <a:r>
              <a:rPr lang="en-US" sz="2000" dirty="0" smtClean="0">
                <a:latin typeface="Arial" pitchFamily="34" charset="0"/>
                <a:cs typeface="Arial" pitchFamily="34" charset="0"/>
              </a:rPr>
              <a:t>Authentication</a:t>
            </a:r>
          </a:p>
          <a:p>
            <a:pPr marL="342900" indent="-342900">
              <a:buAutoNum type="arabicParenR"/>
            </a:pPr>
            <a:r>
              <a:rPr lang="en-US" sz="2000" dirty="0" smtClean="0">
                <a:latin typeface="Arial" pitchFamily="34" charset="0"/>
                <a:cs typeface="Arial" pitchFamily="34" charset="0"/>
              </a:rPr>
              <a:t>Drawing the shape of run and cycling journey</a:t>
            </a:r>
          </a:p>
          <a:p>
            <a:pPr marL="342900" indent="-342900">
              <a:buAutoNum type="arabicParenR"/>
            </a:pPr>
            <a:r>
              <a:rPr lang="en-US" sz="2000" dirty="0" smtClean="0">
                <a:latin typeface="Arial" pitchFamily="34" charset="0"/>
                <a:cs typeface="Arial" pitchFamily="34" charset="0"/>
              </a:rPr>
              <a:t>Adding social share part, where people can see and share things related to the workout sessions.</a:t>
            </a:r>
          </a:p>
          <a:p>
            <a:pPr marL="342900" indent="-342900">
              <a:buAutoNum type="arabicParenR"/>
            </a:pPr>
            <a:r>
              <a:rPr lang="en-US" sz="2000" dirty="0" smtClean="0">
                <a:latin typeface="Arial" pitchFamily="34" charset="0"/>
                <a:cs typeface="Arial" pitchFamily="34" charset="0"/>
              </a:rPr>
              <a:t>Calculation the amount of time and distance travelled based on time periods such as weekly, monthly and yearly</a:t>
            </a:r>
          </a:p>
          <a:p>
            <a:pPr marL="342900" indent="-342900">
              <a:buAutoNum type="arabicParenR"/>
            </a:pPr>
            <a:r>
              <a:rPr lang="en-US" sz="2000" dirty="0" smtClean="0">
                <a:latin typeface="Arial" pitchFamily="34" charset="0"/>
                <a:cs typeface="Arial" pitchFamily="34" charset="0"/>
              </a:rPr>
              <a:t>Calculate the amount of calories burned during the workout session, as well as during the week and month.</a:t>
            </a:r>
          </a:p>
          <a:p>
            <a:pPr marL="342900" indent="-342900">
              <a:buAutoNum type="arabicParenR"/>
            </a:pPr>
            <a:r>
              <a:rPr lang="en-US" sz="2000" dirty="0" smtClean="0">
                <a:latin typeface="Arial" pitchFamily="34" charset="0"/>
                <a:cs typeface="Arial" pitchFamily="34" charset="0"/>
              </a:rPr>
              <a:t>Add Facebook auth to see which Facebook friends are on Mapty</a:t>
            </a:r>
          </a:p>
          <a:p>
            <a:pPr marL="342900" indent="-342900">
              <a:buAutoNum type="arabicParenR"/>
            </a:pPr>
            <a:r>
              <a:rPr lang="en-US" sz="2000" dirty="0" smtClean="0">
                <a:latin typeface="Arial" pitchFamily="34" charset="0"/>
                <a:cs typeface="Arial" pitchFamily="34" charset="0"/>
              </a:rPr>
              <a:t>Adding a component where you can find tips related to running and walking</a:t>
            </a:r>
          </a:p>
          <a:p>
            <a:pPr marL="342900" indent="-342900">
              <a:buAutoNum type="arabicParenR"/>
            </a:pPr>
            <a:r>
              <a:rPr lang="en-US" sz="2000" dirty="0" smtClean="0">
                <a:latin typeface="Arial" pitchFamily="34" charset="0"/>
                <a:cs typeface="Arial" pitchFamily="34" charset="0"/>
              </a:rPr>
              <a:t>Sorting: To find out where you love to workout</a:t>
            </a:r>
          </a:p>
          <a:p>
            <a:pPr marL="342900" indent="-342900">
              <a:buAutoNum type="arabicParenR"/>
            </a:pPr>
            <a:r>
              <a:rPr lang="en-US" sz="2000" dirty="0" smtClean="0">
                <a:latin typeface="Arial" pitchFamily="34" charset="0"/>
                <a:cs typeface="Arial" pitchFamily="34" charset="0"/>
              </a:rPr>
              <a:t> </a:t>
            </a:r>
            <a:r>
              <a:rPr lang="en-US" sz="2000" dirty="0" smtClean="0">
                <a:latin typeface="Arial" pitchFamily="34" charset="0"/>
                <a:cs typeface="Arial" pitchFamily="34" charset="0"/>
              </a:rPr>
              <a:t>Deleting and editing workout sessions</a:t>
            </a:r>
          </a:p>
          <a:p>
            <a:pPr marL="342900" indent="-342900">
              <a:buAutoNum type="arabicParenR"/>
            </a:pPr>
            <a:r>
              <a:rPr lang="en-US" sz="2000" dirty="0" smtClean="0">
                <a:latin typeface="Arial" pitchFamily="34" charset="0"/>
                <a:cs typeface="Arial" pitchFamily="34" charset="0"/>
              </a:rPr>
              <a:t>  </a:t>
            </a:r>
            <a:r>
              <a:rPr lang="en-US" sz="2000" dirty="0" smtClean="0">
                <a:latin typeface="Arial" pitchFamily="34" charset="0"/>
                <a:cs typeface="Arial" pitchFamily="34" charset="0"/>
              </a:rPr>
              <a:t>Introducing latest technologies like Reactjs and other JavaScript based frameworks and libraries</a:t>
            </a:r>
          </a:p>
          <a:p>
            <a:pPr marL="342900" indent="-342900">
              <a:buAutoNum type="arabicParenR"/>
            </a:pPr>
            <a:endParaRPr lang="en-US" sz="2000" dirty="0" smtClean="0">
              <a:latin typeface="Arial" pitchFamily="34" charset="0"/>
              <a:cs typeface="Arial" pitchFamily="34" charset="0"/>
            </a:endParaRPr>
          </a:p>
          <a:p>
            <a:pPr marL="342900" indent="-342900">
              <a:buAutoNum type="arabicParenR"/>
            </a:pPr>
            <a:endParaRPr lang="en-US" sz="2000" dirty="0" smtClean="0">
              <a:latin typeface="Arial" pitchFamily="34" charset="0"/>
              <a:cs typeface="Arial" pitchFamily="34" charset="0"/>
            </a:endParaRPr>
          </a:p>
          <a:p>
            <a:pPr marL="342900" indent="-342900">
              <a:buAutoNum type="arabicParen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2954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371600" y="1371600"/>
            <a:ext cx="4327403" cy="584775"/>
          </a:xfrm>
          <a:prstGeom prst="rect">
            <a:avLst/>
          </a:prstGeom>
        </p:spPr>
        <p:txBody>
          <a:bodyPr wrap="none">
            <a:spAutoFit/>
          </a:bodyPr>
          <a:lstStyle/>
          <a:p>
            <a:r>
              <a:rPr lang="en-US" sz="3200" b="1" u="sng" dirty="0" smtClean="0">
                <a:solidFill>
                  <a:schemeClr val="tx1">
                    <a:lumMod val="75000"/>
                    <a:lumOff val="25000"/>
                  </a:schemeClr>
                </a:solidFill>
                <a:latin typeface="Arial" pitchFamily="34" charset="0"/>
                <a:cs typeface="Arial" pitchFamily="34" charset="0"/>
              </a:rPr>
              <a:t>TECHNOLOGY USED</a:t>
            </a:r>
            <a:endParaRPr lang="en-US" sz="3200" b="1" u="sng" dirty="0">
              <a:solidFill>
                <a:schemeClr val="tx1">
                  <a:lumMod val="75000"/>
                  <a:lumOff val="25000"/>
                </a:schemeClr>
              </a:solidFill>
              <a:latin typeface="Arial" pitchFamily="34" charset="0"/>
              <a:cs typeface="Arial" pitchFamily="34" charset="0"/>
            </a:endParaRPr>
          </a:p>
        </p:txBody>
      </p:sp>
      <p:sp>
        <p:nvSpPr>
          <p:cNvPr id="3" name="Rectangle 2"/>
          <p:cNvSpPr/>
          <p:nvPr/>
        </p:nvSpPr>
        <p:spPr>
          <a:xfrm>
            <a:off x="1295400" y="2438400"/>
            <a:ext cx="5562600" cy="2308324"/>
          </a:xfrm>
          <a:prstGeom prst="rect">
            <a:avLst/>
          </a:prstGeom>
        </p:spPr>
        <p:txBody>
          <a:bodyPr wrap="square">
            <a:spAutoFit/>
          </a:bodyPr>
          <a:lstStyle/>
          <a:p>
            <a:r>
              <a:rPr lang="en-US" sz="2400" dirty="0" smtClean="0">
                <a:latin typeface="Arial" pitchFamily="34" charset="0"/>
                <a:cs typeface="Arial" pitchFamily="34" charset="0"/>
              </a:rPr>
              <a:t>1 : HTML5</a:t>
            </a:r>
          </a:p>
          <a:p>
            <a:r>
              <a:rPr lang="en-US" sz="2400" dirty="0" smtClean="0">
                <a:latin typeface="Arial" pitchFamily="34" charset="0"/>
                <a:cs typeface="Arial" pitchFamily="34" charset="0"/>
              </a:rPr>
              <a:t>2 : CSS3</a:t>
            </a:r>
          </a:p>
          <a:p>
            <a:r>
              <a:rPr lang="en-US" sz="2400" dirty="0" smtClean="0">
                <a:latin typeface="Arial" pitchFamily="34" charset="0"/>
                <a:cs typeface="Arial" pitchFamily="34" charset="0"/>
              </a:rPr>
              <a:t>3 : JavaScript  2015 &amp; 2016</a:t>
            </a:r>
          </a:p>
          <a:p>
            <a:r>
              <a:rPr lang="en-US" sz="2400" dirty="0" smtClean="0">
                <a:latin typeface="Arial" pitchFamily="34" charset="0"/>
                <a:cs typeface="Arial" pitchFamily="34" charset="0"/>
              </a:rPr>
              <a:t>4 : ES6 Classes</a:t>
            </a:r>
          </a:p>
          <a:p>
            <a:r>
              <a:rPr lang="en-US" sz="2400" dirty="0">
                <a:latin typeface="Arial" pitchFamily="34" charset="0"/>
                <a:cs typeface="Arial" pitchFamily="34" charset="0"/>
              </a:rPr>
              <a:t>5</a:t>
            </a:r>
            <a:r>
              <a:rPr lang="en-US" sz="2400" dirty="0" smtClean="0">
                <a:latin typeface="Arial" pitchFamily="34" charset="0"/>
                <a:cs typeface="Arial" pitchFamily="34" charset="0"/>
              </a:rPr>
              <a:t> : Leafletjs library</a:t>
            </a:r>
          </a:p>
          <a:p>
            <a:r>
              <a:rPr lang="en-US" sz="2400" dirty="0">
                <a:latin typeface="Arial" pitchFamily="34" charset="0"/>
                <a:cs typeface="Arial" pitchFamily="34" charset="0"/>
              </a:rPr>
              <a:t>6</a:t>
            </a:r>
            <a:r>
              <a:rPr lang="en-US" sz="2400" dirty="0" smtClean="0">
                <a:latin typeface="Arial" pitchFamily="34" charset="0"/>
                <a:cs typeface="Arial" pitchFamily="34" charset="0"/>
              </a:rPr>
              <a:t> : Browser Local Storage API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55626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u="sng" dirty="0" smtClean="0">
                <a:solidFill>
                  <a:schemeClr val="tx2">
                    <a:lumMod val="90000"/>
                  </a:schemeClr>
                </a:solidFill>
              </a:rPr>
              <a:t>PROJECT </a:t>
            </a:r>
            <a:r>
              <a:rPr lang="en-US" sz="3200" b="1" u="sng" dirty="0" smtClean="0">
                <a:solidFill>
                  <a:schemeClr val="tx2">
                    <a:lumMod val="90000"/>
                  </a:schemeClr>
                </a:solidFill>
                <a:latin typeface="Arial" pitchFamily="34" charset="0"/>
                <a:cs typeface="Arial" pitchFamily="34" charset="0"/>
              </a:rPr>
              <a:t>DESCRIPTION</a:t>
            </a:r>
            <a:endParaRPr lang="en-US" sz="3200" b="1" u="sng" dirty="0">
              <a:solidFill>
                <a:schemeClr val="tx2">
                  <a:lumMod val="90000"/>
                </a:schemeClr>
              </a:solidFill>
              <a:latin typeface="Arial" pitchFamily="34" charset="0"/>
              <a:cs typeface="Arial" pitchFamily="34" charset="0"/>
            </a:endParaRPr>
          </a:p>
        </p:txBody>
      </p:sp>
      <p:sp>
        <p:nvSpPr>
          <p:cNvPr id="3" name="TextBox 2"/>
          <p:cNvSpPr txBox="1"/>
          <p:nvPr/>
        </p:nvSpPr>
        <p:spPr>
          <a:xfrm>
            <a:off x="990600" y="1447800"/>
            <a:ext cx="7162800" cy="4708981"/>
          </a:xfrm>
          <a:prstGeom prst="rect">
            <a:avLst/>
          </a:prstGeom>
          <a:noFill/>
        </p:spPr>
        <p:txBody>
          <a:bodyPr wrap="square" rtlCol="0">
            <a:spAutoFit/>
          </a:bodyPr>
          <a:lstStyle/>
          <a:p>
            <a:r>
              <a:rPr lang="en-US" sz="2000" dirty="0" smtClean="0">
                <a:latin typeface="Arial" pitchFamily="34" charset="0"/>
                <a:cs typeface="Arial" pitchFamily="34" charset="0"/>
              </a:rPr>
              <a:t>Maptify is a web app for people who are passionate about cycling and running. With a single click on the map, you can log your cycling or running sessions and save them for future reference. After clicking on the map, it provides a separate input field for both cycling and running. </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	In case, if you want to log a cycling session, just select the cycling option from the drop-down menu and the particular input fields related to cycling will appear. Same happens when you select running.</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	The app is completely mobile-friendly and works best on both small and large screen devices. The Mapty app doesn’t require singing in thus users can anonymously create and save their workout sessions.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7315200" cy="1631216"/>
          </a:xfrm>
          <a:prstGeom prst="rect">
            <a:avLst/>
          </a:prstGeom>
          <a:noFill/>
        </p:spPr>
        <p:txBody>
          <a:bodyPr wrap="square" rtlCol="0">
            <a:spAutoFit/>
          </a:bodyPr>
          <a:lstStyle/>
          <a:p>
            <a:r>
              <a:rPr lang="en-US" sz="2000" dirty="0" smtClean="0">
                <a:latin typeface="Arial" pitchFamily="34" charset="0"/>
                <a:cs typeface="Arial" pitchFamily="34" charset="0"/>
              </a:rPr>
              <a:t>To get started, allow the web app to access your location. Just click on the Allow button to let the app use the GPS on your system. If you block GPS access, the map won’t get your current location and thus the app won’t be able to load the map.</a:t>
            </a:r>
            <a:endParaRPr lang="en-US" sz="2000" dirty="0">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990600" y="2514600"/>
            <a:ext cx="7010400" cy="36036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38200" y="1371600"/>
            <a:ext cx="7441217" cy="3581400"/>
          </a:xfrm>
          <a:prstGeom prst="rect">
            <a:avLst/>
          </a:prstGeom>
          <a:noFill/>
          <a:ln w="9525">
            <a:noFill/>
            <a:miter lim="800000"/>
            <a:headEnd/>
            <a:tailEnd/>
          </a:ln>
          <a:effectLst/>
        </p:spPr>
      </p:pic>
      <p:sp>
        <p:nvSpPr>
          <p:cNvPr id="4" name="TextBox 3"/>
          <p:cNvSpPr txBox="1"/>
          <p:nvPr/>
        </p:nvSpPr>
        <p:spPr>
          <a:xfrm>
            <a:off x="762000" y="533400"/>
            <a:ext cx="6858000" cy="707886"/>
          </a:xfrm>
          <a:prstGeom prst="rect">
            <a:avLst/>
          </a:prstGeom>
          <a:noFill/>
        </p:spPr>
        <p:txBody>
          <a:bodyPr wrap="square" rtlCol="0">
            <a:spAutoFit/>
          </a:bodyPr>
          <a:lstStyle/>
          <a:p>
            <a:r>
              <a:rPr lang="en-US" sz="2000" dirty="0" smtClean="0">
                <a:latin typeface="Arial" pitchFamily="34" charset="0"/>
                <a:cs typeface="Arial" pitchFamily="34" charset="0"/>
              </a:rPr>
              <a:t>When you load the app for the first time, the app would look like this. </a:t>
            </a:r>
            <a:endParaRPr lang="en-US" sz="2000" dirty="0">
              <a:latin typeface="Arial" pitchFamily="34" charset="0"/>
              <a:cs typeface="Arial" pitchFamily="34" charset="0"/>
            </a:endParaRPr>
          </a:p>
        </p:txBody>
      </p:sp>
      <p:sp>
        <p:nvSpPr>
          <p:cNvPr id="5" name="TextBox 4"/>
          <p:cNvSpPr txBox="1"/>
          <p:nvPr/>
        </p:nvSpPr>
        <p:spPr>
          <a:xfrm>
            <a:off x="838200" y="5105400"/>
            <a:ext cx="7467600" cy="707886"/>
          </a:xfrm>
          <a:prstGeom prst="rect">
            <a:avLst/>
          </a:prstGeom>
          <a:noFill/>
        </p:spPr>
        <p:txBody>
          <a:bodyPr wrap="square" rtlCol="0">
            <a:spAutoFit/>
          </a:bodyPr>
          <a:lstStyle/>
          <a:p>
            <a:r>
              <a:rPr lang="en-US" sz="2000" dirty="0" smtClean="0">
                <a:latin typeface="Arial" pitchFamily="34" charset="0"/>
                <a:cs typeface="Arial" pitchFamily="34" charset="0"/>
              </a:rPr>
              <a:t>There are no dummy items added to the workouts. The layout is divided into two columns using grid and each item of 1fr width.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0" y="1981200"/>
            <a:ext cx="2514600" cy="3359615"/>
          </a:xfrm>
          <a:prstGeom prst="rect">
            <a:avLst/>
          </a:prstGeom>
          <a:noFill/>
          <a:ln w="9525">
            <a:noFill/>
            <a:miter lim="800000"/>
            <a:headEnd/>
            <a:tailEnd/>
          </a:ln>
          <a:effectLst/>
        </p:spPr>
      </p:pic>
      <p:sp>
        <p:nvSpPr>
          <p:cNvPr id="3" name="TextBox 2"/>
          <p:cNvSpPr txBox="1"/>
          <p:nvPr/>
        </p:nvSpPr>
        <p:spPr>
          <a:xfrm>
            <a:off x="762000" y="1371600"/>
            <a:ext cx="4191000" cy="461665"/>
          </a:xfrm>
          <a:prstGeom prst="rect">
            <a:avLst/>
          </a:prstGeom>
          <a:noFill/>
        </p:spPr>
        <p:txBody>
          <a:bodyPr wrap="square" rtlCol="0">
            <a:spAutoFit/>
          </a:bodyPr>
          <a:lstStyle/>
          <a:p>
            <a:r>
              <a:rPr lang="en-US" sz="2400" b="1" u="sng" dirty="0" smtClean="0">
                <a:latin typeface="Arial" pitchFamily="34" charset="0"/>
                <a:cs typeface="Arial" pitchFamily="34" charset="0"/>
              </a:rPr>
              <a:t>Mobile View</a:t>
            </a:r>
            <a:endParaRPr lang="en-US" sz="2400" b="1" u="sng" dirty="0">
              <a:latin typeface="Arial" pitchFamily="34" charset="0"/>
              <a:cs typeface="Arial" pitchFamily="34" charset="0"/>
            </a:endParaRPr>
          </a:p>
        </p:txBody>
      </p:sp>
      <p:sp>
        <p:nvSpPr>
          <p:cNvPr id="4" name="TextBox 3"/>
          <p:cNvSpPr txBox="1"/>
          <p:nvPr/>
        </p:nvSpPr>
        <p:spPr>
          <a:xfrm>
            <a:off x="3733800" y="1752600"/>
            <a:ext cx="4724400" cy="1938992"/>
          </a:xfrm>
          <a:prstGeom prst="rect">
            <a:avLst/>
          </a:prstGeom>
          <a:noFill/>
        </p:spPr>
        <p:txBody>
          <a:bodyPr wrap="square" rtlCol="0">
            <a:spAutoFit/>
          </a:bodyPr>
          <a:lstStyle/>
          <a:p>
            <a:r>
              <a:rPr lang="en-US" sz="2000" dirty="0" smtClean="0">
                <a:latin typeface="Arial" pitchFamily="34" charset="0"/>
                <a:cs typeface="Arial" pitchFamily="34" charset="0"/>
              </a:rPr>
              <a:t>The app is mobile friendly. In order to make it responsive, I added a CSS media query and set the grid-template-columns to min-content(to only one column) while the grid-template-rows to min-content.</a:t>
            </a:r>
            <a:endParaRPr lang="en-US" sz="2000" dirty="0">
              <a:latin typeface="Arial" pitchFamily="34" charset="0"/>
              <a:cs typeface="Arial"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3657600" y="3886200"/>
            <a:ext cx="4876800" cy="13361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38200"/>
            <a:ext cx="7086600" cy="1015663"/>
          </a:xfrm>
          <a:prstGeom prst="rect">
            <a:avLst/>
          </a:prstGeom>
          <a:noFill/>
        </p:spPr>
        <p:txBody>
          <a:bodyPr wrap="square" rtlCol="0">
            <a:spAutoFit/>
          </a:bodyPr>
          <a:lstStyle/>
          <a:p>
            <a:r>
              <a:rPr lang="en-US" sz="2000" dirty="0" smtClean="0">
                <a:latin typeface="Arial" pitchFamily="34" charset="0"/>
                <a:cs typeface="Arial" pitchFamily="34" charset="0"/>
              </a:rPr>
              <a:t>To create a new workout session, tap on the location on map where you want to log.  After tapping on the map the following form will appear.</a:t>
            </a:r>
            <a:endParaRPr lang="en-US" sz="2000"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066800" y="2286000"/>
            <a:ext cx="7431249" cy="3124200"/>
          </a:xfrm>
          <a:prstGeom prst="rect">
            <a:avLst/>
          </a:prstGeom>
          <a:noFill/>
          <a:ln w="9525">
            <a:noFill/>
            <a:miter lim="800000"/>
            <a:headEnd/>
            <a:tailEnd/>
          </a:ln>
          <a:effectLst/>
        </p:spPr>
      </p:pic>
      <p:sp>
        <p:nvSpPr>
          <p:cNvPr id="4" name="Rectangle 3"/>
          <p:cNvSpPr/>
          <p:nvPr/>
        </p:nvSpPr>
        <p:spPr>
          <a:xfrm>
            <a:off x="990600" y="5791200"/>
            <a:ext cx="7467600" cy="400110"/>
          </a:xfrm>
          <a:prstGeom prst="rect">
            <a:avLst/>
          </a:prstGeom>
        </p:spPr>
        <p:txBody>
          <a:bodyPr wrap="square">
            <a:spAutoFit/>
          </a:bodyPr>
          <a:lstStyle/>
          <a:p>
            <a:r>
              <a:rPr lang="en-US" sz="2000" dirty="0" smtClean="0">
                <a:latin typeface="Arial" pitchFamily="34" charset="0"/>
                <a:cs typeface="Arial" pitchFamily="34" charset="0"/>
              </a:rPr>
              <a:t>The type is a drop-down menu. It’s the following two options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914400"/>
            <a:ext cx="8305800" cy="3529684"/>
          </a:xfrm>
          <a:prstGeom prst="rect">
            <a:avLst/>
          </a:prstGeom>
          <a:noFill/>
          <a:ln w="9525">
            <a:noFill/>
            <a:miter lim="800000"/>
            <a:headEnd/>
            <a:tailEnd/>
          </a:ln>
          <a:effectLst/>
        </p:spPr>
      </p:pic>
      <p:sp>
        <p:nvSpPr>
          <p:cNvPr id="3" name="TextBox 2"/>
          <p:cNvSpPr txBox="1"/>
          <p:nvPr/>
        </p:nvSpPr>
        <p:spPr>
          <a:xfrm>
            <a:off x="533400" y="4800600"/>
            <a:ext cx="8229600" cy="1323439"/>
          </a:xfrm>
          <a:prstGeom prst="rect">
            <a:avLst/>
          </a:prstGeom>
          <a:noFill/>
        </p:spPr>
        <p:txBody>
          <a:bodyPr wrap="square" rtlCol="0">
            <a:spAutoFit/>
          </a:bodyPr>
          <a:lstStyle/>
          <a:p>
            <a:r>
              <a:rPr lang="en-US" sz="2000" dirty="0" smtClean="0">
                <a:latin typeface="Arial" pitchFamily="34" charset="0"/>
                <a:cs typeface="Arial" pitchFamily="34" charset="0"/>
              </a:rPr>
              <a:t>The two options are</a:t>
            </a:r>
          </a:p>
          <a:p>
            <a:r>
              <a:rPr lang="en-US" sz="2000" dirty="0" smtClean="0">
                <a:latin typeface="Arial" pitchFamily="34" charset="0"/>
                <a:cs typeface="Arial" pitchFamily="34" charset="0"/>
              </a:rPr>
              <a:t>1) Running: Logs the running workout.  Note that when the running option is selected, the fourth input element is cadence instead of elevation-gain.</a:t>
            </a:r>
            <a:endParaRPr lang="en-US" sz="2000" dirty="0">
              <a:latin typeface="Arial" pitchFamily="34" charset="0"/>
              <a:cs typeface="Arial" pitchFamily="34" charset="0"/>
            </a:endParaRPr>
          </a:p>
        </p:txBody>
      </p:sp>
      <p:cxnSp>
        <p:nvCxnSpPr>
          <p:cNvPr id="8" name="Straight Arrow Connector 7"/>
          <p:cNvCxnSpPr/>
          <p:nvPr/>
        </p:nvCxnSpPr>
        <p:spPr>
          <a:xfrm flipH="1" flipV="1">
            <a:off x="5334000" y="3124200"/>
            <a:ext cx="914400" cy="2514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8077200" cy="1015663"/>
          </a:xfrm>
          <a:prstGeom prst="rect">
            <a:avLst/>
          </a:prstGeom>
        </p:spPr>
        <p:txBody>
          <a:bodyPr wrap="square">
            <a:spAutoFit/>
          </a:bodyPr>
          <a:lstStyle/>
          <a:p>
            <a:r>
              <a:rPr lang="en-US" sz="2000" dirty="0">
                <a:latin typeface="Arial" pitchFamily="34" charset="0"/>
                <a:cs typeface="Arial" pitchFamily="34" charset="0"/>
              </a:rPr>
              <a:t>2</a:t>
            </a:r>
            <a:r>
              <a:rPr lang="en-US" sz="2000" dirty="0" smtClean="0">
                <a:latin typeface="Arial" pitchFamily="34" charset="0"/>
                <a:cs typeface="Arial" pitchFamily="34" charset="0"/>
              </a:rPr>
              <a:t>) Cycling: Logs the cycling workout.  Note that when the cycling option is selected, the fourth input element is elevation gain instead of cadence.</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609600" y="2743200"/>
            <a:ext cx="7803931" cy="2667000"/>
          </a:xfrm>
          <a:prstGeom prst="rect">
            <a:avLst/>
          </a:prstGeom>
          <a:noFill/>
          <a:ln w="9525">
            <a:noFill/>
            <a:miter lim="800000"/>
            <a:headEnd/>
            <a:tailEnd/>
          </a:ln>
          <a:effectLst/>
        </p:spPr>
      </p:pic>
      <p:cxnSp>
        <p:nvCxnSpPr>
          <p:cNvPr id="5" name="Straight Arrow Connector 4"/>
          <p:cNvCxnSpPr/>
          <p:nvPr/>
        </p:nvCxnSpPr>
        <p:spPr>
          <a:xfrm flipH="1">
            <a:off x="5181600" y="1828800"/>
            <a:ext cx="990600" cy="2286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254</TotalTime>
  <Words>586</Words>
  <Application>Microsoft Office PowerPoint</Application>
  <PresentationFormat>On-screen Show (4:3)</PresentationFormat>
  <Paragraphs>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23</cp:revision>
  <dcterms:created xsi:type="dcterms:W3CDTF">2022-02-22T13:23:33Z</dcterms:created>
  <dcterms:modified xsi:type="dcterms:W3CDTF">2022-02-23T05:30:11Z</dcterms:modified>
</cp:coreProperties>
</file>