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GPQRTF+Montserrat-ExtraBoldItalic"/>
      <p:regular r:id="rId18"/>
    </p:embeddedFont>
    <p:embeddedFont>
      <p:font typeface="RUTDHQ+ArialMT"/>
      <p:regular r:id="rId19"/>
    </p:embeddedFont>
    <p:embeddedFont>
      <p:font typeface="IAQABG+Montserrat-Regular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5091093"/>
            <a:ext cx="14842120" cy="2754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0" spc="-373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HR</a:t>
            </a:r>
            <a:r>
              <a:rPr dirty="0" sz="12500" spc="-972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12500" spc="-676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RECRUITMENT</a:t>
            </a:r>
          </a:p>
          <a:p>
            <a:pPr marL="57143" marR="0">
              <a:lnSpc>
                <a:spcPts val="6567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spc="-289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SUBMITTED</a:t>
            </a:r>
            <a:r>
              <a:rPr dirty="0" sz="5400" spc="-425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400" spc="-162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BY</a:t>
            </a:r>
            <a:r>
              <a:rPr dirty="0" sz="5400" spc="-424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400" spc="-16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:-</a:t>
            </a:r>
            <a:r>
              <a:rPr dirty="0" sz="5400" spc="-42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400" spc="-284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DARSHIKA</a:t>
            </a:r>
            <a:r>
              <a:rPr dirty="0" sz="5400" spc="-425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400" spc="-259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SINGH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0" y="1326734"/>
            <a:ext cx="4004705" cy="173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411"/>
              </a:lnSpc>
              <a:spcBef>
                <a:spcPts val="0"/>
              </a:spcBef>
              <a:spcAft>
                <a:spcPts val="0"/>
              </a:spcAft>
            </a:pPr>
            <a:r>
              <a:rPr dirty="0" sz="6100" spc="-372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KEY</a:t>
            </a:r>
          </a:p>
          <a:p>
            <a:pPr marL="0" marR="0">
              <a:lnSpc>
                <a:spcPts val="5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6100" spc="-37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5162" y="3346852"/>
            <a:ext cx="6431513" cy="19636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750" spc="6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After</a:t>
            </a:r>
            <a:r>
              <a:rPr dirty="0" sz="2700" spc="52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grouping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  <a:r>
              <a:rPr dirty="0" sz="2700" spc="52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recruiting</a:t>
            </a:r>
          </a:p>
          <a:p>
            <a:pPr marL="291144" marR="0">
              <a:lnSpc>
                <a:spcPts val="2901"/>
              </a:lnSpc>
              <a:spcBef>
                <a:spcPts val="3123"/>
              </a:spcBef>
              <a:spcAft>
                <a:spcPts val="0"/>
              </a:spcAft>
            </a:pP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source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we</a:t>
            </a:r>
            <a:r>
              <a:rPr dirty="0" sz="2700" spc="52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can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see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that</a:t>
            </a:r>
            <a:r>
              <a:rPr dirty="0" sz="2700" spc="52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minimum</a:t>
            </a:r>
          </a:p>
          <a:p>
            <a:pPr marL="291144" marR="0">
              <a:lnSpc>
                <a:spcPts val="2901"/>
              </a:lnSpc>
              <a:spcBef>
                <a:spcPts val="3166"/>
              </a:spcBef>
              <a:spcAft>
                <a:spcPts val="0"/>
              </a:spcAft>
            </a:pP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attrition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is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done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  <a:r>
              <a:rPr dirty="0" sz="2700" spc="52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700" spc="51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online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16306" y="5674535"/>
            <a:ext cx="1792453" cy="406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category.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3573" y="6407008"/>
            <a:ext cx="6265350" cy="2534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550" spc="5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After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grouping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recruiting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source</a:t>
            </a:r>
          </a:p>
          <a:p>
            <a:pPr marL="269554" marR="0">
              <a:lnSpc>
                <a:spcPts val="2689"/>
              </a:lnSpc>
              <a:spcBef>
                <a:spcPts val="2888"/>
              </a:spcBef>
              <a:spcAft>
                <a:spcPts val="0"/>
              </a:spcAft>
            </a:pP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we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can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see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that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maximum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average</a:t>
            </a:r>
          </a:p>
          <a:p>
            <a:pPr marL="269554" marR="0">
              <a:lnSpc>
                <a:spcPts val="2689"/>
              </a:lnSpc>
              <a:spcBef>
                <a:spcPts val="2927"/>
              </a:spcBef>
              <a:spcAft>
                <a:spcPts val="0"/>
              </a:spcAft>
            </a:pP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sales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is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from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online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and</a:t>
            </a:r>
          </a:p>
          <a:p>
            <a:pPr marL="269554" marR="0">
              <a:lnSpc>
                <a:spcPts val="2689"/>
              </a:lnSpc>
              <a:spcBef>
                <a:spcPts val="2978"/>
              </a:spcBef>
              <a:spcAft>
                <a:spcPts val="0"/>
              </a:spcAft>
            </a:pP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referral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ffffff"/>
                </a:solidFill>
                <a:latin typeface="IAQABG+Montserrat-Regular"/>
                <a:cs typeface="IAQABG+Montserrat-Regular"/>
              </a:rPr>
              <a:t>category.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3907" y="2126910"/>
            <a:ext cx="7358717" cy="86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5350" spc="-320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RECOMMENDATION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782" y="4355605"/>
            <a:ext cx="5717400" cy="25371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212423"/>
                </a:solidFill>
                <a:latin typeface="RUTDHQ+ArialMT"/>
                <a:cs typeface="RUTDHQ+ArialMT"/>
              </a:rPr>
              <a:t>•</a:t>
            </a:r>
            <a:r>
              <a:rPr dirty="0" sz="2550" spc="594">
                <a:solidFill>
                  <a:srgbClr val="212423"/>
                </a:solidFill>
                <a:latin typeface="Times New Roman"/>
                <a:cs typeface="Times New Roman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online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and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referral</a:t>
            </a:r>
          </a:p>
          <a:p>
            <a:pPr marL="269875" marR="0">
              <a:lnSpc>
                <a:spcPts val="2688"/>
              </a:lnSpc>
              <a:spcBef>
                <a:spcPts val="2895"/>
              </a:spcBef>
              <a:spcAft>
                <a:spcPts val="0"/>
              </a:spcAft>
            </a:pP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recruiting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sources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have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high</a:t>
            </a:r>
          </a:p>
          <a:p>
            <a:pPr marL="269875" marR="0">
              <a:lnSpc>
                <a:spcPts val="2688"/>
              </a:lnSpc>
              <a:spcBef>
                <a:spcPts val="2985"/>
              </a:spcBef>
              <a:spcAft>
                <a:spcPts val="0"/>
              </a:spcAft>
            </a:pP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Sales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numbers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and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low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Attrition</a:t>
            </a:r>
          </a:p>
          <a:p>
            <a:pPr marL="269875" marR="0">
              <a:lnSpc>
                <a:spcPts val="2688"/>
              </a:lnSpc>
              <a:spcBef>
                <a:spcPts val="2935"/>
              </a:spcBef>
              <a:spcAft>
                <a:spcPts val="0"/>
              </a:spcAft>
            </a:pP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numbers.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782" y="7212597"/>
            <a:ext cx="5863290" cy="110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0e0f14"/>
                </a:solidFill>
                <a:latin typeface="RUTDHQ+ArialMT"/>
                <a:cs typeface="RUTDHQ+ArialMT"/>
              </a:rPr>
              <a:t>•</a:t>
            </a:r>
            <a:r>
              <a:rPr dirty="0" sz="2550" spc="594">
                <a:solidFill>
                  <a:srgbClr val="0e0f14"/>
                </a:solidFill>
                <a:latin typeface="Times New Roman"/>
                <a:cs typeface="Times New Roman"/>
              </a:rPr>
              <a:t> </a:t>
            </a:r>
            <a:r>
              <a:rPr dirty="0" sz="2500" spc="47" u="sng">
                <a:solidFill>
                  <a:srgbClr val="0e0f14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500" spc="79" u="sng">
                <a:solidFill>
                  <a:srgbClr val="0e0f14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 u="sng">
                <a:solidFill>
                  <a:srgbClr val="0e0f14"/>
                </a:solidFill>
                <a:latin typeface="IAQABG+Montserrat-Regular"/>
                <a:cs typeface="IAQABG+Montserrat-Regular"/>
              </a:rPr>
              <a:t>Online</a:t>
            </a:r>
            <a:r>
              <a:rPr dirty="0" sz="2500" spc="40">
                <a:solidFill>
                  <a:srgbClr val="0e0f14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0e0f14"/>
                </a:solidFill>
                <a:latin typeface="IAQABG+Montserrat-Regular"/>
                <a:cs typeface="IAQABG+Montserrat-Regular"/>
              </a:rPr>
              <a:t>is</a:t>
            </a:r>
            <a:r>
              <a:rPr dirty="0" sz="2500" spc="55">
                <a:solidFill>
                  <a:srgbClr val="0e0f14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the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best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source</a:t>
            </a:r>
          </a:p>
          <a:p>
            <a:pPr marL="269875" marR="0">
              <a:lnSpc>
                <a:spcPts val="2688"/>
              </a:lnSpc>
              <a:spcBef>
                <a:spcPts val="2895"/>
              </a:spcBef>
              <a:spcAft>
                <a:spcPts val="0"/>
              </a:spcAft>
            </a:pP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of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recruitment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for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>
                <a:solidFill>
                  <a:srgbClr val="212423"/>
                </a:solidFill>
                <a:latin typeface="IAQABG+Montserrat-Regular"/>
                <a:cs typeface="IAQABG+Montserrat-Regular"/>
              </a:rPr>
              <a:t>a</a:t>
            </a:r>
            <a:r>
              <a:rPr dirty="0" sz="2500" spc="97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7">
                <a:solidFill>
                  <a:srgbClr val="212423"/>
                </a:solidFill>
                <a:latin typeface="IAQABG+Montserrat-Regular"/>
                <a:cs typeface="IAQABG+Montserrat-Regular"/>
              </a:rPr>
              <a:t>tech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49">
                <a:solidFill>
                  <a:srgbClr val="212423"/>
                </a:solidFill>
                <a:latin typeface="IAQABG+Montserrat-Regular"/>
                <a:cs typeface="IAQABG+Montserrat-Regular"/>
              </a:rPr>
              <a:t>startup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2438393"/>
            <a:ext cx="7936774" cy="4437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200" spc="-96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THANK</a:t>
            </a:r>
          </a:p>
          <a:p>
            <a:pPr marL="0" marR="0">
              <a:lnSpc>
                <a:spcPts val="148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200" spc="-96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001608"/>
            <a:ext cx="6203348" cy="233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8250" spc="-396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TABLE</a:t>
            </a:r>
            <a:r>
              <a:rPr dirty="0" sz="8250" spc="-64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8250" spc="-24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OF</a:t>
            </a:r>
          </a:p>
          <a:p>
            <a:pPr marL="0" marR="0">
              <a:lnSpc>
                <a:spcPts val="8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8250" spc="-49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2636" y="4214918"/>
            <a:ext cx="5033483" cy="1071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450" spc="5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Reading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HR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data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into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python</a:t>
            </a:r>
          </a:p>
          <a:p>
            <a:pPr marL="0" marR="0">
              <a:lnSpc>
                <a:spcPts val="2735"/>
              </a:lnSpc>
              <a:spcBef>
                <a:spcPts val="2663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450" spc="5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Recruitment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2636" y="5586264"/>
            <a:ext cx="5142488" cy="1066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450" spc="5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Avg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sales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recruiting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source</a:t>
            </a:r>
          </a:p>
          <a:p>
            <a:pPr marL="259079" marR="0">
              <a:lnSpc>
                <a:spcPts val="2581"/>
              </a:lnSpc>
              <a:spcBef>
                <a:spcPts val="2778"/>
              </a:spcBef>
              <a:spcAft>
                <a:spcPts val="0"/>
              </a:spcAft>
            </a:pP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with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atrrition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IAQABG+Montserrat-Regular"/>
                <a:cs typeface="IAQABG+Montserrat-Regular"/>
              </a:rPr>
              <a:t>0</a:t>
            </a:r>
            <a:r>
              <a:rPr dirty="0" sz="2400" spc="93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and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>
                <a:solidFill>
                  <a:srgbClr val="ffffff"/>
                </a:solidFill>
                <a:latin typeface="IAQABG+Montserrat-Regular"/>
                <a:cs typeface="IAQABG+Montserrat-Regular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2636" y="6957610"/>
            <a:ext cx="5051267" cy="1066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450" spc="5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Visualize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Attrition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differences</a:t>
            </a:r>
          </a:p>
          <a:p>
            <a:pPr marL="259079" marR="0">
              <a:lnSpc>
                <a:spcPts val="2581"/>
              </a:lnSpc>
              <a:spcBef>
                <a:spcPts val="2778"/>
              </a:spcBef>
              <a:spcAft>
                <a:spcPts val="0"/>
              </a:spcAft>
            </a:pP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Recruiting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Source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636" y="8328955"/>
            <a:ext cx="5005994" cy="1066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ffffff"/>
                </a:solidFill>
                <a:latin typeface="RUTDHQ+ArialMT"/>
                <a:cs typeface="RUTDHQ+ArialMT"/>
              </a:rPr>
              <a:t>•</a:t>
            </a:r>
            <a:r>
              <a:rPr dirty="0" sz="2450" spc="5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Visualize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Sales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differences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by</a:t>
            </a:r>
          </a:p>
          <a:p>
            <a:pPr marL="259079" marR="0">
              <a:lnSpc>
                <a:spcPts val="2581"/>
              </a:lnSpc>
              <a:spcBef>
                <a:spcPts val="2778"/>
              </a:spcBef>
              <a:spcAft>
                <a:spcPts val="0"/>
              </a:spcAft>
            </a:pP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Recruiting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400" spc="46">
                <a:solidFill>
                  <a:srgbClr val="ffffff"/>
                </a:solidFill>
                <a:latin typeface="IAQABG+Montserrat-Regular"/>
                <a:cs typeface="IAQABG+Montserrat-Regular"/>
              </a:rPr>
              <a:t>Source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6719" y="1354691"/>
            <a:ext cx="5318455" cy="233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8250" spc="-49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READING</a:t>
            </a:r>
          </a:p>
          <a:p>
            <a:pPr marL="946331" marR="0">
              <a:lnSpc>
                <a:spcPts val="8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8250" spc="-49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0870" y="4099900"/>
            <a:ext cx="4609347" cy="1203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2950" spc="51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Reading</a:t>
            </a:r>
            <a:r>
              <a:rPr dirty="0" sz="2950" spc="175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2950" spc="50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HR</a:t>
            </a:r>
            <a:r>
              <a:rPr dirty="0" sz="2950" spc="176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2950" spc="51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data</a:t>
            </a:r>
            <a:r>
              <a:rPr dirty="0" sz="2950" spc="175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2950" spc="5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into</a:t>
            </a:r>
          </a:p>
          <a:p>
            <a:pPr marL="1456656" marR="0">
              <a:lnSpc>
                <a:spcPts val="3585"/>
              </a:lnSpc>
              <a:spcBef>
                <a:spcPts val="2002"/>
              </a:spcBef>
              <a:spcAft>
                <a:spcPts val="0"/>
              </a:spcAft>
            </a:pPr>
            <a:r>
              <a:rPr dirty="0" sz="2950" spc="51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3516429"/>
            <a:ext cx="5605448" cy="159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RECRUITMENT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99" y="5360802"/>
            <a:ext cx="5458661" cy="8701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8721" marR="0">
              <a:lnSpc>
                <a:spcPts val="296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58">
                <a:solidFill>
                  <a:srgbClr val="263f6b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750" spc="57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58">
                <a:solidFill>
                  <a:srgbClr val="263f6b"/>
                </a:solidFill>
                <a:latin typeface="IAQABG+Montserrat-Regular"/>
                <a:cs typeface="IAQABG+Montserrat-Regular"/>
              </a:rPr>
              <a:t>online</a:t>
            </a:r>
            <a:r>
              <a:rPr dirty="0" sz="2750" spc="57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56">
                <a:solidFill>
                  <a:srgbClr val="263f6b"/>
                </a:solidFill>
                <a:latin typeface="IAQABG+Montserrat-Regular"/>
                <a:cs typeface="IAQABG+Montserrat-Regular"/>
              </a:rPr>
              <a:t>is</a:t>
            </a:r>
            <a:r>
              <a:rPr dirty="0" sz="2750" spc="57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58">
                <a:solidFill>
                  <a:srgbClr val="263f6b"/>
                </a:solidFill>
                <a:latin typeface="IAQABG+Montserrat-Regular"/>
                <a:cs typeface="IAQABG+Montserrat-Regular"/>
              </a:rPr>
              <a:t>the</a:t>
            </a:r>
            <a:r>
              <a:rPr dirty="0" sz="2750" spc="56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60">
                <a:solidFill>
                  <a:srgbClr val="263f6b"/>
                </a:solidFill>
                <a:latin typeface="IAQABG+Montserrat-Regular"/>
                <a:cs typeface="IAQABG+Montserrat-Regular"/>
              </a:rPr>
              <a:t>most</a:t>
            </a:r>
          </a:p>
          <a:p>
            <a:pPr marL="0" marR="0">
              <a:lnSpc>
                <a:spcPts val="2966"/>
              </a:lnSpc>
              <a:spcBef>
                <a:spcPts val="618"/>
              </a:spcBef>
              <a:spcAft>
                <a:spcPts val="0"/>
              </a:spcAft>
            </a:pPr>
            <a:r>
              <a:rPr dirty="0" sz="2750" spc="61">
                <a:solidFill>
                  <a:srgbClr val="263f6b"/>
                </a:solidFill>
                <a:latin typeface="IAQABG+Montserrat-Regular"/>
                <a:cs typeface="IAQABG+Montserrat-Regular"/>
              </a:rPr>
              <a:t>common</a:t>
            </a:r>
            <a:r>
              <a:rPr dirty="0" sz="2750" spc="56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60">
                <a:solidFill>
                  <a:srgbClr val="263f6b"/>
                </a:solidFill>
                <a:latin typeface="IAQABG+Montserrat-Regular"/>
                <a:cs typeface="IAQABG+Montserrat-Regular"/>
              </a:rPr>
              <a:t>way</a:t>
            </a:r>
            <a:r>
              <a:rPr dirty="0" sz="2750" spc="55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58">
                <a:solidFill>
                  <a:srgbClr val="263f6b"/>
                </a:solidFill>
                <a:latin typeface="IAQABG+Montserrat-Regular"/>
                <a:cs typeface="IAQABG+Montserrat-Regular"/>
              </a:rPr>
              <a:t>of</a:t>
            </a:r>
            <a:r>
              <a:rPr dirty="0" sz="2750" spc="55">
                <a:solidFill>
                  <a:srgbClr val="263f6b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750" spc="58">
                <a:solidFill>
                  <a:srgbClr val="263f6b"/>
                </a:solidFill>
                <a:latin typeface="IAQABG+Montserrat-Regular"/>
                <a:cs typeface="IAQABG+Montserrat-Regular"/>
              </a:rPr>
              <a:t>recruitment.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2237" y="3209353"/>
            <a:ext cx="5201963" cy="4362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ATTRITION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NUMBER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0</a:t>
            </a:r>
            <a:r>
              <a:rPr dirty="0" sz="5550" spc="-41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24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:-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AVG</a:t>
            </a:r>
            <a:r>
              <a:rPr dirty="0" sz="5550" spc="-96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SALES</a:t>
            </a:r>
            <a:r>
              <a:rPr dirty="0" sz="5550" spc="-96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BY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THE</a:t>
            </a:r>
          </a:p>
          <a:p>
            <a:pPr marL="0" marR="0">
              <a:lnSpc>
                <a:spcPts val="5453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RECRUITING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SOURCE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737" y="3537646"/>
            <a:ext cx="4223283" cy="899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ATTRITION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737" y="4230177"/>
            <a:ext cx="5893752" cy="2977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NUMBER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1</a:t>
            </a:r>
            <a:r>
              <a:rPr dirty="0" sz="5550" spc="-4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255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:-AVG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SALES</a:t>
            </a:r>
            <a:r>
              <a:rPr dirty="0" sz="5550" spc="-96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BY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THE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RECRUITING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SOURCE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738" y="3537646"/>
            <a:ext cx="6018825" cy="36696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GROUPING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ATTRITION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NUMBER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BY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THE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RECRUITING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SOURCE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737" y="3537646"/>
            <a:ext cx="2528083" cy="899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8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737" y="4230177"/>
            <a:ext cx="5824503" cy="2284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8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DIFFERENCES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BY</a:t>
            </a:r>
            <a:r>
              <a:rPr dirty="0" sz="5550" spc="-9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5550" spc="-319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RECRUITING</a:t>
            </a:r>
          </a:p>
          <a:p>
            <a:pPr marL="0" marR="0">
              <a:lnSpc>
                <a:spcPts val="5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5550" spc="-317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SOURCE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1121136"/>
            <a:ext cx="4387041" cy="145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91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spc="-313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RECRUITING</a:t>
            </a:r>
          </a:p>
          <a:p>
            <a:pPr marL="0" marR="0">
              <a:lnSpc>
                <a:spcPts val="4977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spc="-315">
                <a:solidFill>
                  <a:srgbClr val="263f6b"/>
                </a:solidFill>
                <a:latin typeface="GPQRTF+Montserrat-ExtraBoldItalic"/>
                <a:cs typeface="GPQRTF+Montserrat-ExtraBoldItalic"/>
              </a:rPr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9057" y="4035888"/>
            <a:ext cx="1584959" cy="425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Campus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69339" y="4035888"/>
            <a:ext cx="2265044" cy="425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Search</a:t>
            </a:r>
            <a:r>
              <a:rPr dirty="0" sz="2500" spc="152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Firm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05990" y="4725105"/>
            <a:ext cx="3313112" cy="792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864" marR="0">
              <a:lnSpc>
                <a:spcPts val="2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56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candidates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are</a:t>
            </a:r>
          </a:p>
          <a:p>
            <a:pPr marL="0" marR="0">
              <a:lnSpc>
                <a:spcPts val="2689"/>
              </a:lnSpc>
              <a:spcBef>
                <a:spcPts val="51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hired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from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campus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54624" y="4725105"/>
            <a:ext cx="3081337" cy="1205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033" marR="0">
              <a:lnSpc>
                <a:spcPts val="2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10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candidates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are</a:t>
            </a:r>
          </a:p>
          <a:p>
            <a:pPr marL="0" marR="0">
              <a:lnSpc>
                <a:spcPts val="2689"/>
              </a:lnSpc>
              <a:spcBef>
                <a:spcPts val="51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hired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from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search</a:t>
            </a:r>
          </a:p>
          <a:p>
            <a:pPr marL="1117728" marR="0">
              <a:lnSpc>
                <a:spcPts val="2689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firm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9411" y="7402690"/>
            <a:ext cx="2752407" cy="425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Applied</a:t>
            </a:r>
            <a:r>
              <a:rPr dirty="0" sz="2500" spc="152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Online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01076" y="7402690"/>
            <a:ext cx="1567180" cy="425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GPQRTF+Montserrat-ExtraBoldItalic"/>
                <a:cs typeface="GPQRTF+Montserrat-ExtraBoldItalic"/>
              </a:rPr>
              <a:t>Referral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8308" y="8091906"/>
            <a:ext cx="3386455" cy="79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0278" marR="0">
              <a:lnSpc>
                <a:spcPts val="2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130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candidates</a:t>
            </a:r>
          </a:p>
          <a:p>
            <a:pPr marL="0" marR="0">
              <a:lnSpc>
                <a:spcPts val="2689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have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applied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online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09356" y="8091906"/>
            <a:ext cx="3346132" cy="79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250" marR="0">
              <a:lnSpc>
                <a:spcPts val="26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45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candidates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are</a:t>
            </a:r>
          </a:p>
          <a:p>
            <a:pPr marL="0" marR="0">
              <a:lnSpc>
                <a:spcPts val="2689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hired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from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IAQABG+Montserrat-Regular"/>
                <a:cs typeface="IAQABG+Montserrat-Regular"/>
              </a:rPr>
              <a:t>referrals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2023-04-17T06:39:21-05:00</dcterms:modified>
</cp:coreProperties>
</file>