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.jpeg" ContentType="image/jpeg"/>
  <Override PartName="/ppt/media/image42.png" ContentType="image/png"/>
  <Override PartName="/ppt/media/image17.png" ContentType="image/png"/>
  <Override PartName="/ppt/media/image51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46.png" ContentType="image/png"/>
  <Override PartName="/ppt/media/image39.png" ContentType="image/png"/>
  <Override PartName="/ppt/media/image48.png" ContentType="image/png"/>
  <Override PartName="/ppt/media/image4.png" ContentType="image/png"/>
  <Override PartName="/ppt/media/image44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34.png" ContentType="image/png"/>
  <Override PartName="/ppt/media/image43.png" ContentType="image/png"/>
  <Override PartName="/ppt/media/image18.png" ContentType="image/png"/>
  <Override PartName="/ppt/media/image2.jpeg" ContentType="image/jpeg"/>
  <Override PartName="/ppt/media/image27.png" ContentType="image/png"/>
  <Override PartName="/ppt/media/image36.png" ContentType="image/png"/>
  <Override PartName="/ppt/media/image29.png" ContentType="image/png"/>
  <Override PartName="/ppt/media/image38.png" ContentType="image/png"/>
  <Override PartName="/ppt/media/image47.png" ContentType="image/png"/>
  <Override PartName="/ppt/media/image3.png" ContentType="image/png"/>
  <Override PartName="/ppt/media/image49.png" ContentType="image/png"/>
  <Override PartName="/ppt/media/image5.png" ContentType="image/png"/>
  <Override PartName="/ppt/media/image45.jpeg" ContentType="image/jpeg"/>
  <Override PartName="/ppt/media/image7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092120"/>
            <a:ext cx="777060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704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7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00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580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7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704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85800" y="4092120"/>
            <a:ext cx="776988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5800" y="4092120"/>
            <a:ext cx="777060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704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8580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00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4256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7040" y="4092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7040" y="1869120"/>
            <a:ext cx="379152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092120"/>
            <a:ext cx="7769880" cy="2030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365200"/>
            <a:ext cx="7772040" cy="978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5/12/14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914121-F191-41E1-9161-91A1C1216161}" type="slidenum">
              <a:rPr lang="en-US">
                <a:solidFill>
                  <a:srgbClr val="ffffff"/>
                </a:solidFill>
                <a:latin typeface="Calisto MT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Second level</a:t>
            </a:r>
            <a:endParaRPr/>
          </a:p>
          <a:p>
            <a:pPr lvl="1">
              <a:buBlip>
                <a:blip r:embed="rId5"/>
              </a:buBlip>
            </a:pPr>
            <a:r>
              <a:rPr lang="en-US">
                <a:solidFill>
                  <a:srgbClr val="ffffff"/>
                </a:solidFill>
                <a:latin typeface="Calisto MT"/>
              </a:rPr>
              <a:t>Third level</a:t>
            </a:r>
            <a:endParaRPr/>
          </a:p>
          <a:p>
            <a:pPr lvl="2">
              <a:buBlip>
                <a:blip r:embed="rId6"/>
              </a:buBlip>
            </a:pPr>
            <a:r>
              <a:rPr lang="en-US">
                <a:solidFill>
                  <a:srgbClr val="ffffff"/>
                </a:solidFill>
                <a:latin typeface="Calisto MT"/>
              </a:rPr>
              <a:t>Fourth level</a:t>
            </a:r>
            <a:endParaRPr/>
          </a:p>
          <a:p>
            <a:pPr lvl="3">
              <a:buBlip>
                <a:blip r:embed="rId7"/>
              </a:buBlip>
            </a:pPr>
            <a:r>
              <a:rPr lang="en-US">
                <a:solidFill>
                  <a:srgbClr val="ffffff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5/12/14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4101A1-5141-4111-91B1-C1F1A1D18171}" type="slidenum">
              <a:rPr lang="en-US">
                <a:solidFill>
                  <a:srgbClr val="ffffff"/>
                </a:solidFill>
                <a:latin typeface="Calisto MT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365200"/>
            <a:ext cx="7772040" cy="978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Calisto MT"/>
              </a:rPr>
              <a:t>Load Balancing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3352680"/>
            <a:ext cx="7772040" cy="8773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Understanding GreedyLB and RefineLB strategies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RefineLB</a:t>
            </a:r>
            <a:r>
              <a:rPr lang="en-US" sz="48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4800">
                <a:solidFill>
                  <a:srgbClr val="ffffff"/>
                </a:solidFill>
                <a:latin typeface="Calisto MT"/>
              </a:rPr>
              <a:t>Utilization after LB</a:t>
            </a:r>
            <a:endParaRPr/>
          </a:p>
        </p:txBody>
      </p:sp>
      <p:pic>
        <p:nvPicPr>
          <p:cNvPr descr="" id="104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869120"/>
            <a:ext cx="7770600" cy="42566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RefineLB at Load Balancing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471640" y="5948280"/>
            <a:ext cx="367200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alisto MT"/>
              </a:rPr>
              <a:t>Time taken for LB 0.01 sec</a:t>
            </a:r>
            <a:endParaRPr/>
          </a:p>
        </p:txBody>
      </p:sp>
      <p:pic>
        <p:nvPicPr>
          <p:cNvPr descr="" id="10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623960"/>
            <a:ext cx="7770600" cy="4256640"/>
          </a:xfrm>
          <a:prstGeom prst="rect">
            <a:avLst/>
          </a:prstGeom>
        </p:spPr>
      </p:pic>
      <p:sp>
        <p:nvSpPr>
          <p:cNvPr id="108" name="CustomShape 3"/>
          <p:cNvSpPr/>
          <p:nvPr/>
        </p:nvSpPr>
        <p:spPr>
          <a:xfrm>
            <a:off x="2917440" y="6132960"/>
            <a:ext cx="253944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Timeline of 140ms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GreedyLB followed by RefineLB</a:t>
            </a:r>
            <a:endParaRPr/>
          </a:p>
        </p:txBody>
      </p:sp>
      <p:pic>
        <p:nvPicPr>
          <p:cNvPr descr="" id="11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559800" y="1457280"/>
            <a:ext cx="7770600" cy="4256640"/>
          </a:xfrm>
          <a:prstGeom prst="rect">
            <a:avLst/>
          </a:prstGeom>
        </p:spPr>
      </p:pic>
      <p:sp>
        <p:nvSpPr>
          <p:cNvPr id="111" name="CustomShape 2"/>
          <p:cNvSpPr/>
          <p:nvPr/>
        </p:nvSpPr>
        <p:spPr>
          <a:xfrm>
            <a:off x="1739160" y="6018480"/>
            <a:ext cx="383220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Before LB – 85ms/step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After LB – 60ms/step 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RefineSwap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Sometime Refine “gets stuck”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Esp. when the number of chares per PE is small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Any object from the heaviest loaded processor is too heavy to add to the lightest loaded processor</a:t>
            </a:r>
            <a:endParaRPr/>
          </a:p>
          <a:p>
            <a:pPr lvl="1">
              <a:buBlip>
                <a:blip r:embed="rId4"/>
              </a:buBlip>
            </a:pPr>
            <a:r>
              <a:rPr lang="en-US">
                <a:solidFill>
                  <a:srgbClr val="ffffff"/>
                </a:solidFill>
                <a:latin typeface="Calisto MT"/>
              </a:rPr>
              <a:t>It becomes overloaded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Solution: swap objects rather than donate them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RefineSwap</a:t>
            </a:r>
            <a:endParaRPr/>
          </a:p>
        </p:txBody>
      </p:sp>
      <p:pic>
        <p:nvPicPr>
          <p:cNvPr descr="" id="115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869120"/>
            <a:ext cx="7770600" cy="42566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Histogram of load on PEs</a:t>
            </a:r>
            <a:endParaRPr/>
          </a:p>
        </p:txBody>
      </p:sp>
      <p:pic>
        <p:nvPicPr>
          <p:cNvPr descr="" id="11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35640" y="2098080"/>
            <a:ext cx="4311000" cy="3233160"/>
          </a:xfrm>
          <a:prstGeom prst="rect">
            <a:avLst/>
          </a:prstGeom>
        </p:spPr>
      </p:pic>
      <p:pic>
        <p:nvPicPr>
          <p:cNvPr descr="" id="118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064520" y="2098080"/>
            <a:ext cx="6681600" cy="3233160"/>
          </a:xfrm>
          <a:prstGeom prst="rect">
            <a:avLst/>
          </a:prstGeom>
        </p:spPr>
      </p:pic>
      <p:sp>
        <p:nvSpPr>
          <p:cNvPr id="119" name="CustomShape 2"/>
          <p:cNvSpPr/>
          <p:nvPr/>
        </p:nvSpPr>
        <p:spPr>
          <a:xfrm>
            <a:off x="1498680" y="5660640"/>
            <a:ext cx="2070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RefineLB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5617440" y="5660640"/>
            <a:ext cx="2070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RefineSwapLB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RefineSwapLB</a:t>
            </a:r>
            <a:endParaRPr/>
          </a:p>
        </p:txBody>
      </p:sp>
      <p:pic>
        <p:nvPicPr>
          <p:cNvPr descr="" id="122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74040"/>
            <a:ext cx="8660160" cy="4744080"/>
          </a:xfrm>
          <a:prstGeom prst="rect">
            <a:avLst/>
          </a:prstGeom>
        </p:spPr>
      </p:pic>
      <p:sp>
        <p:nvSpPr>
          <p:cNvPr id="123" name="CustomShape 2"/>
          <p:cNvSpPr/>
          <p:nvPr/>
        </p:nvSpPr>
        <p:spPr>
          <a:xfrm>
            <a:off x="2151000" y="6087240"/>
            <a:ext cx="282564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Before LB – 85ms/step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After LB – 62ms/step 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RefineSwapLB</a:t>
            </a:r>
            <a:endParaRPr/>
          </a:p>
        </p:txBody>
      </p:sp>
      <p:pic>
        <p:nvPicPr>
          <p:cNvPr descr="" id="125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62440" y="1331280"/>
            <a:ext cx="8580960" cy="470052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RefineSwapLB</a:t>
            </a:r>
            <a:endParaRPr/>
          </a:p>
        </p:txBody>
      </p:sp>
      <p:pic>
        <p:nvPicPr>
          <p:cNvPr descr="" id="12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4080" y="1365840"/>
            <a:ext cx="7770600" cy="4256640"/>
          </a:xfrm>
          <a:prstGeom prst="rect">
            <a:avLst/>
          </a:prstGeom>
        </p:spPr>
      </p:pic>
      <p:sp>
        <p:nvSpPr>
          <p:cNvPr id="128" name="CustomShape 2"/>
          <p:cNvSpPr/>
          <p:nvPr/>
        </p:nvSpPr>
        <p:spPr>
          <a:xfrm>
            <a:off x="5471640" y="5948280"/>
            <a:ext cx="367200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alisto MT"/>
              </a:rPr>
              <a:t>Time taken for LB 0.03 sec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117000"/>
            <a:ext cx="7770600" cy="95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NPB : BT-MZ with GreedyLB</a:t>
            </a:r>
            <a:endParaRPr/>
          </a:p>
        </p:txBody>
      </p:sp>
      <p:pic>
        <p:nvPicPr>
          <p:cNvPr descr="" id="13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85480" y="1530720"/>
            <a:ext cx="8170920" cy="4475880"/>
          </a:xfrm>
          <a:prstGeom prst="rect">
            <a:avLst/>
          </a:prstGeom>
        </p:spPr>
      </p:pic>
      <p:sp>
        <p:nvSpPr>
          <p:cNvPr id="131" name="CustomShape 2"/>
          <p:cNvSpPr/>
          <p:nvPr/>
        </p:nvSpPr>
        <p:spPr>
          <a:xfrm>
            <a:off x="1201320" y="6006960"/>
            <a:ext cx="4781880" cy="912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e8950e"/>
                </a:solidFill>
                <a:latin typeface="Calisto MT"/>
              </a:rPr>
              <a:t>Strategy time – 0.021sec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5992b"/>
                </a:solidFill>
                <a:latin typeface="Calisto MT"/>
              </a:rPr>
              <a:t>Migration time – 2.3sec (1015 migrations)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2654280" y="1085400"/>
            <a:ext cx="3191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Timeline of 5.5 sec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4370400" y="6006960"/>
            <a:ext cx="245880" cy="406800"/>
          </a:xfrm>
          <a:prstGeom prst="straightConnector1">
            <a:avLst/>
          </a:prstGeom>
          <a:ln w="19080">
            <a:solidFill>
              <a:srgbClr val="94d66c"/>
            </a:solidFill>
            <a:round/>
            <a:tailEnd len="med" type="triangle" w="med"/>
          </a:ln>
        </p:spPr>
      </p:sp>
      <p:sp>
        <p:nvSpPr>
          <p:cNvPr id="134" name="CustomShape 5"/>
          <p:cNvSpPr/>
          <p:nvPr/>
        </p:nvSpPr>
        <p:spPr>
          <a:xfrm>
            <a:off x="2535840" y="2152440"/>
            <a:ext cx="1822680" cy="4006800"/>
          </a:xfrm>
          <a:prstGeom prst="straightConnector1">
            <a:avLst/>
          </a:prstGeom>
          <a:ln w="19080">
            <a:solidFill>
              <a:srgbClr val="f9d59b"/>
            </a:solidFill>
            <a:round/>
            <a:tailEnd len="med" type="triangle" w="med"/>
          </a:ln>
        </p:spPr>
      </p:sp>
      <p:sp>
        <p:nvSpPr>
          <p:cNvPr id="135" name="CustomShape 6"/>
          <p:cNvSpPr/>
          <p:nvPr/>
        </p:nvSpPr>
        <p:spPr>
          <a:xfrm>
            <a:off x="5307480" y="2151720"/>
            <a:ext cx="2107440" cy="4261320"/>
          </a:xfrm>
          <a:prstGeom prst="straightConnector1">
            <a:avLst/>
          </a:prstGeom>
          <a:ln w="19080">
            <a:solidFill>
              <a:srgbClr val="94d66c"/>
            </a:solidFill>
            <a:round/>
            <a:tailEnd len="med" type="triangle" w="med"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20960"/>
            <a:ext cx="7770600" cy="851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GreedyLB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0" y="812520"/>
            <a:ext cx="8467560" cy="6045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sto MT"/>
              </a:rPr>
              <a:t>Algorithm 1: The GreedyLB Algorithm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begin 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Data:</a:t>
            </a:r>
            <a:endParaRPr/>
          </a:p>
          <a:p>
            <a:pPr lvl="1">
              <a:buBlip>
                <a:blip r:embed="rId1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Vt (the set of chare objects),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Vp (the set of processors), 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Gp (the background load of processors) // due to non-migratable objects, etc.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 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Result:  Map : Vt −→ Vp (An object mapping) </a:t>
            </a:r>
            <a:endParaRPr/>
          </a:p>
          <a:p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// build heap of size equal to the number of objects ;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ObjectHeap objHeap(|Vt|);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Vt −→ objHeap ; // insert each element of Vt in objHeap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MinHeap cpuHeap(P);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//Initially processors are empty with only background load; 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Gp −→ cpuHeap;  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for i ← 1 </a:t>
            </a:r>
            <a:r>
              <a:rPr i="1" lang="en-US" sz="1400">
                <a:solidFill>
                  <a:srgbClr val="ffffff"/>
                </a:solidFill>
                <a:latin typeface="Calisto MT"/>
              </a:rPr>
              <a:t>to 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nmigobj do</a:t>
            </a:r>
            <a:endParaRPr/>
          </a:p>
          <a:p>
            <a:pPr lvl="1">
              <a:buBlip>
                <a:blip r:embed="rId3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o= objHeap.deleteMax();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donor ←− cpuHeap.deleteMin();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Assign c to donor and record it in Map;</a:t>
            </a:r>
            <a:endParaRPr/>
          </a:p>
          <a:p>
            <a:pPr lvl="1">
              <a:buBlip>
                <a:blip r:embed="rId4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donor.load += c.load // add object load of c to the donor;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cpuHeap.insert(donor) ;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end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117000"/>
            <a:ext cx="7770600" cy="95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NPB : BT-MZ with RefineLB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270080" y="6087600"/>
            <a:ext cx="4781880" cy="912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e8950e"/>
                </a:solidFill>
                <a:latin typeface="Calisto MT"/>
              </a:rPr>
              <a:t>Strategy time – 0.0005sec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5992b"/>
                </a:solidFill>
                <a:latin typeface="Calisto MT"/>
              </a:rPr>
              <a:t>Migration time – 0.013sec (13 migrations)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2654280" y="1085400"/>
            <a:ext cx="3191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Timeline of 5 sec</a:t>
            </a:r>
            <a:endParaRPr/>
          </a:p>
        </p:txBody>
      </p:sp>
      <p:pic>
        <p:nvPicPr>
          <p:cNvPr descr="" id="139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80" y="1454760"/>
            <a:ext cx="8456400" cy="463248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5800" y="117000"/>
            <a:ext cx="7770600" cy="95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BT-MZ RefineLB Closeup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1201320" y="6175080"/>
            <a:ext cx="4781880" cy="912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e8950e"/>
                </a:solidFill>
                <a:latin typeface="Calisto MT"/>
              </a:rPr>
              <a:t>Strategy time – 0.0005sec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5992b"/>
                </a:solidFill>
                <a:latin typeface="Calisto MT"/>
              </a:rPr>
              <a:t>Migration time – 0.013sec (13 migrations)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2654280" y="1085400"/>
            <a:ext cx="3191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Timeline of 200 ms</a:t>
            </a:r>
            <a:endParaRPr/>
          </a:p>
        </p:txBody>
      </p:sp>
      <p:pic>
        <p:nvPicPr>
          <p:cNvPr descr="" id="14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93280"/>
            <a:ext cx="8546040" cy="46814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GreedyLB </a:t>
            </a:r>
            <a:r>
              <a:rPr lang="en-US" sz="48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4800">
                <a:solidFill>
                  <a:srgbClr val="ffffff"/>
                </a:solidFill>
                <a:latin typeface="Calisto MT"/>
              </a:rPr>
              <a:t>Utilization before LB</a:t>
            </a:r>
            <a:endParaRPr/>
          </a:p>
        </p:txBody>
      </p:sp>
      <p:pic>
        <p:nvPicPr>
          <p:cNvPr descr="" id="79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777680"/>
            <a:ext cx="7770600" cy="42566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GreedyLB</a:t>
            </a:r>
            <a:r>
              <a:rPr lang="en-US" sz="48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4800">
                <a:solidFill>
                  <a:srgbClr val="ffffff"/>
                </a:solidFill>
                <a:latin typeface="Calisto MT"/>
              </a:rPr>
              <a:t>Utililzation after LB</a:t>
            </a:r>
            <a:endParaRPr/>
          </a:p>
        </p:txBody>
      </p:sp>
      <p:pic>
        <p:nvPicPr>
          <p:cNvPr descr="" id="8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869120"/>
            <a:ext cx="7770600" cy="42566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GreedyLB</a:t>
            </a:r>
            <a:endParaRPr/>
          </a:p>
        </p:txBody>
      </p:sp>
      <p:pic>
        <p:nvPicPr>
          <p:cNvPr descr="" id="8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4080" y="1342800"/>
            <a:ext cx="7770600" cy="425664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1292760" y="5961240"/>
            <a:ext cx="51022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Before LB – 85ms/step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After LB – 60 ms/step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GreedyLB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243120" y="6176520"/>
            <a:ext cx="221328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alisto MT"/>
              </a:rPr>
              <a:t>LB took 100  msec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2345400" y="6325920"/>
            <a:ext cx="31802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Timeline of 140ms</a:t>
            </a:r>
            <a:endParaRPr/>
          </a:p>
        </p:txBody>
      </p:sp>
      <p:pic>
        <p:nvPicPr>
          <p:cNvPr descr="" id="88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869120"/>
            <a:ext cx="7770600" cy="4256640"/>
          </a:xfrm>
          <a:prstGeom prst="rect">
            <a:avLst/>
          </a:prstGeom>
        </p:spPr>
      </p:pic>
      <p:sp>
        <p:nvSpPr>
          <p:cNvPr id="89" name="CustomShape 4"/>
          <p:cNvSpPr/>
          <p:nvPr/>
        </p:nvSpPr>
        <p:spPr>
          <a:xfrm>
            <a:off x="1000800" y="1140840"/>
            <a:ext cx="1151280" cy="1186920"/>
          </a:xfrm>
          <a:prstGeom prst="rect">
            <a:avLst/>
          </a:prstGeom>
          <a:solidFill>
            <a:srgbClr val="ff6953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Statistics collection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2423160" y="1293120"/>
            <a:ext cx="3183480" cy="364680"/>
          </a:xfrm>
          <a:prstGeom prst="rect">
            <a:avLst/>
          </a:prstGeom>
          <a:solidFill>
            <a:srgbClr val="2c19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Strategy decision time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6866280" y="1869120"/>
            <a:ext cx="344160" cy="4103280"/>
          </a:xfrm>
          <a:prstGeom prst="rect">
            <a:avLst/>
          </a:prstGeom>
          <a:ln w="28440">
            <a:solidFill>
              <a:srgbClr val="fbc3c8"/>
            </a:solidFill>
            <a:round/>
          </a:ln>
        </p:spPr>
      </p:sp>
      <p:sp>
        <p:nvSpPr>
          <p:cNvPr id="92" name="CustomShape 7"/>
          <p:cNvSpPr/>
          <p:nvPr/>
        </p:nvSpPr>
        <p:spPr>
          <a:xfrm>
            <a:off x="6298560" y="678960"/>
            <a:ext cx="1374480" cy="913320"/>
          </a:xfrm>
          <a:prstGeom prst="rect">
            <a:avLst/>
          </a:prstGeom>
          <a:solidFill>
            <a:srgbClr val="ff6953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Object Migration time</a:t>
            </a:r>
            <a:endParaRPr/>
          </a:p>
        </p:txBody>
      </p:sp>
      <p:sp>
        <p:nvSpPr>
          <p:cNvPr id="93" name="CustomShape 8"/>
          <p:cNvSpPr/>
          <p:nvPr/>
        </p:nvSpPr>
        <p:spPr>
          <a:xfrm>
            <a:off x="1576800" y="1787040"/>
            <a:ext cx="134280" cy="451080"/>
          </a:xfrm>
          <a:prstGeom prst="straightConnector1">
            <a:avLst/>
          </a:prstGeom>
          <a:ln w="19080">
            <a:solidFill>
              <a:srgbClr val="f88792"/>
            </a:solidFill>
            <a:round/>
            <a:tailEnd len="med" type="triangle" w="med"/>
          </a:ln>
        </p:spPr>
      </p:sp>
      <p:sp>
        <p:nvSpPr>
          <p:cNvPr id="94" name="CustomShape 9"/>
          <p:cNvSpPr/>
          <p:nvPr/>
        </p:nvSpPr>
        <p:spPr>
          <a:xfrm>
            <a:off x="3644640" y="1640880"/>
            <a:ext cx="134280" cy="736920"/>
          </a:xfrm>
          <a:prstGeom prst="straightConnector1">
            <a:avLst/>
          </a:prstGeom>
          <a:ln w="19080">
            <a:solidFill>
              <a:srgbClr val="1d86cd"/>
            </a:solidFill>
            <a:round/>
            <a:tailEnd len="med" type="triangle" w="med"/>
          </a:ln>
        </p:spPr>
      </p:sp>
      <p:sp>
        <p:nvSpPr>
          <p:cNvPr id="95" name="CustomShape 10"/>
          <p:cNvSpPr/>
          <p:nvPr/>
        </p:nvSpPr>
        <p:spPr>
          <a:xfrm>
            <a:off x="6982920" y="1640880"/>
            <a:ext cx="134280" cy="736920"/>
          </a:xfrm>
          <a:prstGeom prst="straightConnector1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Costs of Balancing Load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Costs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Statistics collection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Decision making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Object Migration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In our example, the migration cost was small because the objects were relatively tiny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000">
                <a:solidFill>
                  <a:srgbClr val="ffffff"/>
                </a:solidFill>
                <a:latin typeface="Calisto MT"/>
              </a:rPr>
              <a:t>In real apps, each object may occupy (say) 5-10% of processor memory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2200">
                <a:solidFill>
                  <a:srgbClr val="ffffff"/>
                </a:solidFill>
                <a:latin typeface="Calisto MT"/>
              </a:rPr>
              <a:t>Can we trade off some quality of load balancing for a reduction in load balancing time?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RefineLB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6120" y="1144080"/>
            <a:ext cx="8683200" cy="558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begin 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Data:</a:t>
            </a:r>
            <a:endParaRPr/>
          </a:p>
          <a:p>
            <a:pPr lvl="1">
              <a:buBlip>
                <a:blip r:embed="rId1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Vt (the set of objects),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Vp (the set of processors), 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 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Result: P : Vt −→ Vp (An object mapping) </a:t>
            </a:r>
            <a:endParaRPr/>
          </a:p>
          <a:p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// build heap;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ProcessorHeap heavyProcs(Vp);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
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Set *lightProcs;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Calisto MT"/>
              </a:rPr>
              <a:t>While (!done) 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donor </a:t>
            </a:r>
            <a:r>
              <a:rPr lang="en-US" sz="1400">
                <a:solidFill>
                  <a:srgbClr val="ffffff"/>
                </a:solidFill>
                <a:latin typeface="Wingdings"/>
              </a:rPr>
              <a:t>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 heavyProcessors-&gt;deleteMax()</a:t>
            </a:r>
            <a:endParaRPr/>
          </a:p>
          <a:p>
            <a:pPr lvl="1">
              <a:buBlip>
                <a:blip r:embed="rId3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While (ligthProcs) </a:t>
            </a:r>
            <a:endParaRPr/>
          </a:p>
          <a:p>
            <a:pPr lvl="2">
              <a:buBlip>
                <a:blip r:embed="rId4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obj, lightProc </a:t>
            </a:r>
            <a:r>
              <a:rPr lang="en-US" sz="1400">
                <a:solidFill>
                  <a:srgbClr val="ffffff"/>
                </a:solidFill>
                <a:latin typeface="Wingdings"/>
              </a:rPr>
              <a:t>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 BestObjFromDonor(donor)</a:t>
            </a:r>
            <a:endParaRPr/>
          </a:p>
          <a:p>
            <a:pPr lvl="2">
              <a:buBlip>
                <a:blip r:embed="rId5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if (obj.load + lightProc.load &gt; avg_load)</a:t>
            </a:r>
            <a:endParaRPr/>
          </a:p>
          <a:p>
            <a:pPr lvl="3">
              <a:buBlip>
                <a:blip r:embed="rId6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continue;</a:t>
            </a:r>
            <a:endParaRPr/>
          </a:p>
          <a:p>
            <a:pPr lvl="2">
              <a:buBlip>
                <a:blip r:embed="rId7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 </a:t>
            </a:r>
            <a:r>
              <a:rPr lang="en-US" sz="1400">
                <a:solidFill>
                  <a:srgbClr val="ffffff"/>
                </a:solidFill>
                <a:latin typeface="Calisto MT"/>
              </a:rPr>
              <a:t>if (obj_obtained) </a:t>
            </a:r>
            <a:endParaRPr/>
          </a:p>
          <a:p>
            <a:pPr lvl="3">
              <a:buBlip>
                <a:blip r:embed="rId8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break;</a:t>
            </a:r>
            <a:endParaRPr/>
          </a:p>
          <a:p>
            <a:pPr lvl="1">
              <a:buBlip>
                <a:blip r:embed="rId9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deAssign(obj, donor)</a:t>
            </a:r>
            <a:endParaRPr/>
          </a:p>
          <a:p>
            <a:pPr lvl="1">
              <a:buBlip>
                <a:blip r:embed="rId10"/>
              </a:buBlip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assign(obj, lightProc)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Calisto MT"/>
              </a:rPr>
              <a:t>end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sto MT"/>
              </a:rPr>
              <a:t>RefineLB</a:t>
            </a:r>
            <a:endParaRPr/>
          </a:p>
        </p:txBody>
      </p:sp>
      <p:pic>
        <p:nvPicPr>
          <p:cNvPr descr="" id="10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445760"/>
            <a:ext cx="7770600" cy="4256640"/>
          </a:xfrm>
          <a:prstGeom prst="rect">
            <a:avLst/>
          </a:prstGeom>
        </p:spPr>
      </p:pic>
      <p:sp>
        <p:nvSpPr>
          <p:cNvPr id="102" name="CustomShape 2"/>
          <p:cNvSpPr/>
          <p:nvPr/>
        </p:nvSpPr>
        <p:spPr>
          <a:xfrm>
            <a:off x="2025000" y="5763960"/>
            <a:ext cx="282564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Before LB – 85ms/step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sto MT"/>
              </a:rPr>
              <a:t>After LB – 67ms/step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