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71B1D1-81C1-4161-8191-F1A171618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D1A1-9191-4181-B161-61C141F12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</a:rPr>
              <a:t>Aims at converging to the average ex 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</a:rPr>
              <a:t>Calculates common average of total load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</a:rPr>
              <a:t>Set of PEs with execution time &lt; avg 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</a:rPr>
              <a:t>Max heap of PEs with ex time &gt; avg 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</a:rPr>
              <a:t>Keep Assigning Chares from Pop(MaxHeap) -&gt; Set[x]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D10161-41F1-4141-A151-2131B1C12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6121E1-41C1-4191-8181-9171F1318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0B11131-61E1-41A1-B111-A1E1B1616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E1B171-4141-4111-9171-61214141E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31C1-E111-4151-B1A1-8171C191F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61B191-1101-4171-8181-11E101C17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4194720"/>
            <a:ext cx="10972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60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60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4194720"/>
            <a:ext cx="109720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4194720"/>
            <a:ext cx="10972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60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60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4194720"/>
            <a:ext cx="109720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4194720"/>
            <a:ext cx="10972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60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600" y="419472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600" y="1600200"/>
            <a:ext cx="53542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4194720"/>
            <a:ext cx="1097208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A15131-C171-4131-91D1-B1D1E141B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5/8/14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81F1-4121-4121-B1A1-717101411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6000">
                <a:solidFill>
                  <a:srgbClr val="000000"/>
                </a:solidFill>
                <a:latin typeface="Calibri Light"/>
              </a:rPr>
              <a:t>Mitigating Impact of Heterogeneity Across Power Constrained Nodes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Sandeep Dasgupta, Karthik Gooli, Dhawal Seth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151880" y="794520"/>
            <a:ext cx="1239120" cy="130644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P1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011720" y="2810520"/>
            <a:ext cx="3969000" cy="74088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Avg PEs Object Time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5873400" y="1189080"/>
            <a:ext cx="1827360" cy="25560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47" name="CustomShape 4"/>
          <p:cNvSpPr/>
          <p:nvPr/>
        </p:nvSpPr>
        <p:spPr>
          <a:xfrm>
            <a:off x="7780680" y="986760"/>
            <a:ext cx="1906560" cy="179172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Heavy PEs</a:t>
            </a: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5779080" y="5315760"/>
            <a:ext cx="1827360" cy="25560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49" name="CustomShape 6"/>
          <p:cNvSpPr/>
          <p:nvPr/>
        </p:nvSpPr>
        <p:spPr>
          <a:xfrm>
            <a:off x="7813800" y="5187240"/>
            <a:ext cx="2364480" cy="179172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Light PEs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390600" y="3139200"/>
            <a:ext cx="6062760" cy="1332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51" name="CustomShape 8"/>
          <p:cNvSpPr/>
          <p:nvPr/>
        </p:nvSpPr>
        <p:spPr>
          <a:xfrm>
            <a:off x="1401120" y="201960"/>
            <a:ext cx="4539960" cy="122580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Refine LB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4342320" y="5125320"/>
            <a:ext cx="1239120" cy="130644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P2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4013280" y="2171880"/>
            <a:ext cx="850680" cy="2895120"/>
          </a:xfrm>
          <a:prstGeom prst="rect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</p:sp>
      <p:sp>
        <p:nvSpPr>
          <p:cNvPr id="154" name="CustomShape 11"/>
          <p:cNvSpPr/>
          <p:nvPr/>
        </p:nvSpPr>
        <p:spPr>
          <a:xfrm>
            <a:off x="2946240" y="2577960"/>
            <a:ext cx="1028520" cy="482400"/>
          </a:xfrm>
          <a:prstGeom prst="rect">
            <a:avLst/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Object</a:t>
            </a:r>
            <a:endParaRPr/>
          </a:p>
        </p:txBody>
      </p:sp>
      <p:sp>
        <p:nvSpPr>
          <p:cNvPr id="155" name="CustomShape 12"/>
          <p:cNvSpPr/>
          <p:nvPr/>
        </p:nvSpPr>
        <p:spPr>
          <a:xfrm>
            <a:off x="850320" y="3378240"/>
            <a:ext cx="5501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Object.load + P2.load &lt; Avg PEs ObjectTime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Greedy LB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815920" y="3071880"/>
            <a:ext cx="1024560" cy="754200"/>
          </a:xfrm>
          <a:prstGeom prst="rect">
            <a:avLst/>
          </a:prstGeom>
          <a:solidFill>
            <a:srgbClr val="434343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P1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3933720" y="418968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P3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1393560" y="408780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P2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682200" y="510408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P4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2206440" y="520560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P5</a:t>
            </a:r>
            <a:endParaRPr/>
          </a:p>
        </p:txBody>
      </p:sp>
      <p:sp>
        <p:nvSpPr>
          <p:cNvPr id="162" name="CustomShape 7"/>
          <p:cNvSpPr/>
          <p:nvPr/>
        </p:nvSpPr>
        <p:spPr>
          <a:xfrm>
            <a:off x="8505720" y="3071880"/>
            <a:ext cx="1004040" cy="754200"/>
          </a:xfrm>
          <a:prstGeom prst="rect">
            <a:avLst/>
          </a:prstGeom>
          <a:solidFill>
            <a:srgbClr val="434343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Obj</a:t>
            </a:r>
            <a:endParaRPr/>
          </a:p>
        </p:txBody>
      </p:sp>
      <p:sp>
        <p:nvSpPr>
          <p:cNvPr id="163" name="CustomShape 8"/>
          <p:cNvSpPr/>
          <p:nvPr/>
        </p:nvSpPr>
        <p:spPr>
          <a:xfrm>
            <a:off x="9623160" y="418968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64" name="CustomShape 9"/>
          <p:cNvSpPr/>
          <p:nvPr/>
        </p:nvSpPr>
        <p:spPr>
          <a:xfrm>
            <a:off x="7083000" y="408780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65" name="CustomShape 10"/>
          <p:cNvSpPr/>
          <p:nvPr/>
        </p:nvSpPr>
        <p:spPr>
          <a:xfrm>
            <a:off x="6372000" y="520560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66" name="CustomShape 11"/>
          <p:cNvSpPr/>
          <p:nvPr/>
        </p:nvSpPr>
        <p:spPr>
          <a:xfrm>
            <a:off x="7895880" y="520560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67" name="CustomShape 12"/>
          <p:cNvSpPr/>
          <p:nvPr/>
        </p:nvSpPr>
        <p:spPr>
          <a:xfrm>
            <a:off x="10436040" y="5205600"/>
            <a:ext cx="862200" cy="75420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68" name="CustomShape 13"/>
          <p:cNvSpPr/>
          <p:nvPr/>
        </p:nvSpPr>
        <p:spPr>
          <a:xfrm>
            <a:off x="821880" y="2842920"/>
            <a:ext cx="1778040" cy="75420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MinHeap (PEs)</a:t>
            </a:r>
            <a:endParaRPr/>
          </a:p>
        </p:txBody>
      </p:sp>
      <p:sp>
        <p:nvSpPr>
          <p:cNvPr id="169" name="CustomShape 14"/>
          <p:cNvSpPr/>
          <p:nvPr/>
        </p:nvSpPr>
        <p:spPr>
          <a:xfrm>
            <a:off x="10064880" y="2748600"/>
            <a:ext cx="1778040" cy="90252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MaxHeap Objects</a:t>
            </a:r>
            <a:endParaRPr/>
          </a:p>
        </p:txBody>
      </p:sp>
      <p:sp>
        <p:nvSpPr>
          <p:cNvPr id="170" name="CustomShape 15"/>
          <p:cNvSpPr/>
          <p:nvPr/>
        </p:nvSpPr>
        <p:spPr>
          <a:xfrm>
            <a:off x="2129760" y="3715920"/>
            <a:ext cx="812160" cy="48204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1" name="CustomShape 16"/>
          <p:cNvSpPr/>
          <p:nvPr/>
        </p:nvSpPr>
        <p:spPr>
          <a:xfrm>
            <a:off x="1113480" y="4731840"/>
            <a:ext cx="406080" cy="37188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2" name="CustomShape 17"/>
          <p:cNvSpPr/>
          <p:nvPr/>
        </p:nvSpPr>
        <p:spPr>
          <a:xfrm>
            <a:off x="3552120" y="3715920"/>
            <a:ext cx="507600" cy="58392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3" name="CustomShape 18"/>
          <p:cNvSpPr/>
          <p:nvPr/>
        </p:nvSpPr>
        <p:spPr>
          <a:xfrm>
            <a:off x="2129760" y="4731840"/>
            <a:ext cx="202680" cy="58392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4" name="CustomShape 19"/>
          <p:cNvSpPr/>
          <p:nvPr/>
        </p:nvSpPr>
        <p:spPr>
          <a:xfrm>
            <a:off x="7819200" y="3715920"/>
            <a:ext cx="812160" cy="48204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5" name="CustomShape 20"/>
          <p:cNvSpPr/>
          <p:nvPr/>
        </p:nvSpPr>
        <p:spPr>
          <a:xfrm>
            <a:off x="7107480" y="4731840"/>
            <a:ext cx="101160" cy="58392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6" name="CustomShape 21"/>
          <p:cNvSpPr/>
          <p:nvPr/>
        </p:nvSpPr>
        <p:spPr>
          <a:xfrm>
            <a:off x="7819200" y="4731840"/>
            <a:ext cx="202680" cy="58392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7" name="CustomShape 22"/>
          <p:cNvSpPr/>
          <p:nvPr/>
        </p:nvSpPr>
        <p:spPr>
          <a:xfrm>
            <a:off x="9241560" y="3715920"/>
            <a:ext cx="507600" cy="58392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8" name="CustomShape 23"/>
          <p:cNvSpPr/>
          <p:nvPr/>
        </p:nvSpPr>
        <p:spPr>
          <a:xfrm>
            <a:off x="10359360" y="4833360"/>
            <a:ext cx="202680" cy="482040"/>
          </a:xfrm>
          <a:prstGeom prst="straightConnector1">
            <a:avLst/>
          </a:prstGeom>
          <a:ln w="19080">
            <a:solidFill>
              <a:srgbClr val="44546a"/>
            </a:solidFill>
            <a:round/>
          </a:ln>
        </p:spPr>
      </p:sp>
      <p:sp>
        <p:nvSpPr>
          <p:cNvPr id="179" name="CustomShape 24"/>
          <p:cNvSpPr/>
          <p:nvPr/>
        </p:nvSpPr>
        <p:spPr>
          <a:xfrm>
            <a:off x="8420040" y="3259800"/>
            <a:ext cx="4525560" cy="1238400"/>
          </a:xfrm>
          <a:prstGeom prst="rect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80" name="CustomShape 25"/>
          <p:cNvSpPr/>
          <p:nvPr/>
        </p:nvSpPr>
        <p:spPr>
          <a:xfrm>
            <a:off x="3001680" y="1638360"/>
            <a:ext cx="62330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Assumption: Obj Time(New PE) = Obj Time(Old PE)  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Power Aware LB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w1x1 = w2x2 = … = wnxn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x1  + x2 + … + xn = X (Total number of Chares)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472680" y="3597480"/>
            <a:ext cx="4282200" cy="164052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84" name="CustomShape 4"/>
          <p:cNvSpPr/>
          <p:nvPr/>
        </p:nvSpPr>
        <p:spPr>
          <a:xfrm>
            <a:off x="486000" y="3597480"/>
            <a:ext cx="3556440" cy="390600"/>
          </a:xfrm>
          <a:prstGeom prst="rect">
            <a:avLst/>
          </a:prstGeom>
          <a:solidFill>
            <a:srgbClr val="ff0000"/>
          </a:solidFill>
          <a:ln w="19080">
            <a:solidFill>
              <a:srgbClr val="44546a"/>
            </a:solidFill>
            <a:round/>
          </a:ln>
        </p:spPr>
      </p:sp>
      <p:sp>
        <p:nvSpPr>
          <p:cNvPr id="185" name="CustomShape 5"/>
          <p:cNvSpPr/>
          <p:nvPr/>
        </p:nvSpPr>
        <p:spPr>
          <a:xfrm>
            <a:off x="486000" y="4001760"/>
            <a:ext cx="2020680" cy="390600"/>
          </a:xfrm>
          <a:prstGeom prst="rect">
            <a:avLst/>
          </a:prstGeom>
          <a:solidFill>
            <a:srgbClr val="f9cb9c"/>
          </a:solidFill>
          <a:ln w="19080">
            <a:solidFill>
              <a:srgbClr val="44546a"/>
            </a:solidFill>
            <a:round/>
          </a:ln>
        </p:spPr>
      </p:sp>
      <p:sp>
        <p:nvSpPr>
          <p:cNvPr id="186" name="CustomShape 6"/>
          <p:cNvSpPr/>
          <p:nvPr/>
        </p:nvSpPr>
        <p:spPr>
          <a:xfrm>
            <a:off x="486000" y="4410360"/>
            <a:ext cx="2815560" cy="390600"/>
          </a:xfrm>
          <a:prstGeom prst="rect">
            <a:avLst/>
          </a:prstGeom>
          <a:solidFill>
            <a:srgbClr val="b6d7a8"/>
          </a:solidFill>
          <a:ln w="19080">
            <a:solidFill>
              <a:srgbClr val="44546a"/>
            </a:solidFill>
            <a:round/>
          </a:ln>
        </p:spPr>
      </p:sp>
      <p:sp>
        <p:nvSpPr>
          <p:cNvPr id="187" name="CustomShape 7"/>
          <p:cNvSpPr/>
          <p:nvPr/>
        </p:nvSpPr>
        <p:spPr>
          <a:xfrm>
            <a:off x="486000" y="4847760"/>
            <a:ext cx="4243680" cy="390600"/>
          </a:xfrm>
          <a:prstGeom prst="rect">
            <a:avLst/>
          </a:prstGeom>
          <a:solidFill>
            <a:srgbClr val="dd7e6b"/>
          </a:solidFill>
          <a:ln w="19080">
            <a:solidFill>
              <a:srgbClr val="44546a"/>
            </a:solidFill>
            <a:round/>
          </a:ln>
        </p:spPr>
      </p:sp>
      <p:sp>
        <p:nvSpPr>
          <p:cNvPr id="188" name="CustomShape 8"/>
          <p:cNvSpPr/>
          <p:nvPr/>
        </p:nvSpPr>
        <p:spPr>
          <a:xfrm>
            <a:off x="6568560" y="3597480"/>
            <a:ext cx="3347640" cy="1640520"/>
          </a:xfrm>
          <a:prstGeom prst="rect">
            <a:avLst/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89" name="CustomShape 9"/>
          <p:cNvSpPr/>
          <p:nvPr/>
        </p:nvSpPr>
        <p:spPr>
          <a:xfrm>
            <a:off x="6582240" y="3597480"/>
            <a:ext cx="3333960" cy="390600"/>
          </a:xfrm>
          <a:prstGeom prst="rect">
            <a:avLst/>
          </a:prstGeom>
          <a:solidFill>
            <a:srgbClr val="ff0000"/>
          </a:solidFill>
          <a:ln w="19080">
            <a:solidFill>
              <a:srgbClr val="44546a"/>
            </a:solidFill>
            <a:round/>
          </a:ln>
        </p:spPr>
        <p:txBody>
          <a:bodyPr anchor="ctr" bIns="122040" lIns="122040" rIns="122040" tIns="122040"/>
          <a:p>
            <a:r>
              <a:rPr lang="en-US"/>
              <a:t>   </a:t>
            </a:r>
            <a:endParaRPr/>
          </a:p>
        </p:txBody>
      </p:sp>
      <p:sp>
        <p:nvSpPr>
          <p:cNvPr id="190" name="CustomShape 10"/>
          <p:cNvSpPr/>
          <p:nvPr/>
        </p:nvSpPr>
        <p:spPr>
          <a:xfrm>
            <a:off x="6582240" y="4001760"/>
            <a:ext cx="3333960" cy="390600"/>
          </a:xfrm>
          <a:prstGeom prst="rect">
            <a:avLst/>
          </a:prstGeom>
          <a:solidFill>
            <a:srgbClr val="f9cb9c"/>
          </a:solidFill>
          <a:ln w="19080">
            <a:solidFill>
              <a:srgbClr val="44546a"/>
            </a:solidFill>
            <a:round/>
          </a:ln>
        </p:spPr>
      </p:sp>
      <p:sp>
        <p:nvSpPr>
          <p:cNvPr id="191" name="CustomShape 11"/>
          <p:cNvSpPr/>
          <p:nvPr/>
        </p:nvSpPr>
        <p:spPr>
          <a:xfrm>
            <a:off x="6582240" y="4410360"/>
            <a:ext cx="3333960" cy="390600"/>
          </a:xfrm>
          <a:prstGeom prst="rect">
            <a:avLst/>
          </a:prstGeom>
          <a:solidFill>
            <a:srgbClr val="b6d7a8"/>
          </a:solidFill>
          <a:ln w="19080">
            <a:solidFill>
              <a:srgbClr val="44546a"/>
            </a:solidFill>
            <a:round/>
          </a:ln>
        </p:spPr>
      </p:sp>
      <p:sp>
        <p:nvSpPr>
          <p:cNvPr id="192" name="CustomShape 12"/>
          <p:cNvSpPr/>
          <p:nvPr/>
        </p:nvSpPr>
        <p:spPr>
          <a:xfrm>
            <a:off x="6582240" y="4847760"/>
            <a:ext cx="3333960" cy="390600"/>
          </a:xfrm>
          <a:prstGeom prst="rect">
            <a:avLst/>
          </a:prstGeom>
          <a:solidFill>
            <a:srgbClr val="dd7e6b"/>
          </a:solidFill>
          <a:ln w="19080">
            <a:solidFill>
              <a:srgbClr val="44546a"/>
            </a:solidFill>
            <a:round/>
          </a:ln>
        </p:spPr>
      </p:sp>
      <p:sp>
        <p:nvSpPr>
          <p:cNvPr id="193" name="CustomShape 13"/>
          <p:cNvSpPr/>
          <p:nvPr/>
        </p:nvSpPr>
        <p:spPr>
          <a:xfrm>
            <a:off x="1490400" y="5497200"/>
            <a:ext cx="1118160" cy="1342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94" name="CustomShape 14"/>
          <p:cNvSpPr/>
          <p:nvPr/>
        </p:nvSpPr>
        <p:spPr>
          <a:xfrm>
            <a:off x="7484760" y="5497200"/>
            <a:ext cx="1118160" cy="1342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95" name="CustomShape 15"/>
          <p:cNvSpPr/>
          <p:nvPr/>
        </p:nvSpPr>
        <p:spPr>
          <a:xfrm>
            <a:off x="1835280" y="5619600"/>
            <a:ext cx="1050480" cy="29592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96" name="CustomShape 16"/>
          <p:cNvSpPr/>
          <p:nvPr/>
        </p:nvSpPr>
        <p:spPr>
          <a:xfrm>
            <a:off x="7728120" y="5619600"/>
            <a:ext cx="1050480" cy="29592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97" name="CustomShape 17"/>
          <p:cNvSpPr/>
          <p:nvPr/>
        </p:nvSpPr>
        <p:spPr>
          <a:xfrm>
            <a:off x="5739840" y="4271040"/>
            <a:ext cx="583200" cy="39060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e7e6e6"/>
          </a:solidFill>
          <a:ln w="19080">
            <a:solidFill>
              <a:srgbClr val="44546a"/>
            </a:solidFill>
            <a:round/>
          </a:ln>
        </p:spPr>
      </p:sp>
      <p:sp>
        <p:nvSpPr>
          <p:cNvPr id="198" name="CustomShape 18"/>
          <p:cNvSpPr/>
          <p:nvPr/>
        </p:nvSpPr>
        <p:spPr>
          <a:xfrm>
            <a:off x="7329600" y="4302360"/>
            <a:ext cx="336600" cy="484920"/>
          </a:xfrm>
          <a:prstGeom prst="rect">
            <a:avLst/>
          </a:prstGeom>
        </p:spPr>
      </p:sp>
      <p:sp>
        <p:nvSpPr>
          <p:cNvPr id="199" name="TextShape 19"/>
          <p:cNvSpPr txBox="1"/>
          <p:nvPr/>
        </p:nvSpPr>
        <p:spPr>
          <a:xfrm>
            <a:off x="10055880" y="3439800"/>
            <a:ext cx="459720" cy="2138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X1</a:t>
            </a:r>
            <a:endParaRPr/>
          </a:p>
          <a:p>
            <a:endParaRPr/>
          </a:p>
          <a:p>
            <a:r>
              <a:rPr lang="en-US"/>
              <a:t>X2</a:t>
            </a:r>
            <a:endParaRPr/>
          </a:p>
          <a:p>
            <a:endParaRPr/>
          </a:p>
          <a:p>
            <a:r>
              <a:rPr lang="en-US"/>
              <a:t>X3</a:t>
            </a:r>
            <a:endParaRPr/>
          </a:p>
          <a:p>
            <a:endParaRPr/>
          </a:p>
          <a:p>
            <a:r>
              <a:rPr lang="en-US"/>
              <a:t>X4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0" name="Shape 97"/>
          <p:cNvPicPr/>
          <p:nvPr/>
        </p:nvPicPr>
        <p:blipFill>
          <a:blip r:embed="rId1"/>
          <a:stretch>
            <a:fillRect/>
          </a:stretch>
        </p:blipFill>
        <p:spPr>
          <a:xfrm>
            <a:off x="121320" y="3435840"/>
            <a:ext cx="5529240" cy="3625200"/>
          </a:xfrm>
          <a:prstGeom prst="rect">
            <a:avLst/>
          </a:prstGeom>
        </p:spPr>
      </p:pic>
      <p:pic>
        <p:nvPicPr>
          <p:cNvPr descr="" id="201" name="Shap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0" y="-4680"/>
            <a:ext cx="5529240" cy="3711240"/>
          </a:xfrm>
          <a:prstGeom prst="rect">
            <a:avLst/>
          </a:prstGeom>
        </p:spPr>
      </p:pic>
      <p:pic>
        <p:nvPicPr>
          <p:cNvPr descr="" id="202" name="Shap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853600" y="58320"/>
            <a:ext cx="6252840" cy="4697640"/>
          </a:xfrm>
          <a:prstGeom prst="rect">
            <a:avLst/>
          </a:prstGeom>
        </p:spPr>
      </p:pic>
      <p:sp>
        <p:nvSpPr>
          <p:cNvPr id="203" name="CustomShape 1"/>
          <p:cNvSpPr/>
          <p:nvPr/>
        </p:nvSpPr>
        <p:spPr>
          <a:xfrm>
            <a:off x="5200920" y="4917960"/>
            <a:ext cx="6669000" cy="134676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Percentage Change Idle Time  = 0.35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Percentage Change bg Time = 1.41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Percentage Change Collective Chare time = 4.09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Load Balancer Performances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165240" y="2349360"/>
            <a:ext cx="5511600" cy="425592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RefineLB uses incremental approach for load balancing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Greedy &amp; Power Aware LB reshuffles completely</a:t>
            </a:r>
            <a:endParaRPr/>
          </a:p>
        </p:txBody>
      </p:sp>
      <p:pic>
        <p:nvPicPr>
          <p:cNvPr descr="" id="206" name="Shap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5575320" y="1612800"/>
            <a:ext cx="6616440" cy="50162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7" name="Shape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4584600" y="1005120"/>
            <a:ext cx="7581600" cy="5001480"/>
          </a:xfrm>
          <a:prstGeom prst="rect">
            <a:avLst/>
          </a:prstGeom>
        </p:spPr>
      </p:pic>
      <p:graphicFrame>
        <p:nvGraphicFramePr>
          <p:cNvPr id="208" name="Table 1"/>
          <p:cNvGraphicFramePr/>
          <p:nvPr/>
        </p:nvGraphicFramePr>
        <p:xfrm>
          <a:off x="304920" y="2331000"/>
          <a:ext cx="3885840" cy="2875680"/>
        </p:xfrm>
        <a:graphic>
          <a:graphicData uri="http://schemas.openxmlformats.org/drawingml/2006/table">
            <a:tbl>
              <a:tblPr/>
              <a:tblGrid>
                <a:gridCol w="863280"/>
                <a:gridCol w="1079280"/>
                <a:gridCol w="971280"/>
                <a:gridCol w="972000"/>
              </a:tblGrid>
              <a:tr h="6519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Power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WithoutLB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RefineLB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GreedyLB</a:t>
                      </a:r>
                      <a:endParaRPr/>
                    </a:p>
                  </a:txBody>
                  <a:tcPr/>
                </a:tc>
              </a:tr>
              <a:tr h="444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1.04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1.08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1.08</a:t>
                      </a:r>
                      <a:endParaRPr/>
                    </a:p>
                  </a:txBody>
                  <a:tcPr/>
                </a:tc>
              </a:tr>
              <a:tr h="444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1.13</a:t>
                      </a:r>
                      <a:endParaRPr/>
                    </a:p>
                  </a:txBody>
                  <a:tcPr/>
                </a:tc>
              </a:tr>
              <a:tr h="444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1.17</a:t>
                      </a:r>
                      <a:endParaRPr/>
                    </a:p>
                  </a:txBody>
                  <a:tcPr/>
                </a:tc>
              </a:tr>
              <a:tr h="444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1.19</a:t>
                      </a:r>
                      <a:endParaRPr/>
                    </a:p>
                  </a:txBody>
                  <a:tcPr/>
                </a:tc>
              </a:tr>
              <a:tr h="445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1.28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1.20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1.30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9" name="CustomShape 2"/>
          <p:cNvSpPr/>
          <p:nvPr/>
        </p:nvSpPr>
        <p:spPr>
          <a:xfrm>
            <a:off x="457200" y="241200"/>
            <a:ext cx="7937280" cy="699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Performance Analysis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10" name="Shape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330120" y="139680"/>
            <a:ext cx="5689080" cy="4597200"/>
          </a:xfrm>
          <a:prstGeom prst="rect">
            <a:avLst/>
          </a:prstGeom>
        </p:spPr>
      </p:pic>
      <p:pic>
        <p:nvPicPr>
          <p:cNvPr descr="" id="211" name="Shap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5842080" y="82440"/>
            <a:ext cx="6254280" cy="4679640"/>
          </a:xfrm>
          <a:prstGeom prst="rect">
            <a:avLst/>
          </a:prstGeom>
        </p:spPr>
      </p:pic>
      <p:graphicFrame>
        <p:nvGraphicFramePr>
          <p:cNvPr id="212" name="Table 1"/>
          <p:cNvGraphicFramePr/>
          <p:nvPr/>
        </p:nvGraphicFramePr>
        <p:xfrm>
          <a:off x="1676520" y="4818600"/>
          <a:ext cx="9156240" cy="1829160"/>
        </p:xfrm>
        <a:graphic>
          <a:graphicData uri="http://schemas.openxmlformats.org/drawingml/2006/table">
            <a:tbl>
              <a:tblPr/>
              <a:tblGrid>
                <a:gridCol w="1144440"/>
                <a:gridCol w="1144440"/>
                <a:gridCol w="1144440"/>
                <a:gridCol w="1144440"/>
                <a:gridCol w="1144440"/>
                <a:gridCol w="1144440"/>
                <a:gridCol w="1144440"/>
                <a:gridCol w="1145160"/>
              </a:tblGrid>
              <a:tr h="50940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  <a:latin typeface="Calibri"/>
                        </a:rPr>
                        <a:t>% AVG IDLE TIME      REDUCTION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  <a:latin typeface="Calibri"/>
                        </a:rPr>
                        <a:t>% MAX IDLE TIME REDUCTION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Power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WOLB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RLB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GLB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WOLB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RLB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GLB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21.16748102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28.7831285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39.05618147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14.8772971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14.85078958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-3.76590009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44.58251887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37.21624656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46.11884641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18.27452998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16.5714934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1.005868444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60.86781115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54.16576351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59.05319516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22.55774121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21.61329299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1.782739272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54.81861203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48.43511273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58.77602275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19.17622293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20.58643506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7.796186289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54.4883819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44.46868137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63.05822859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25.63775594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21.36046695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</a:rPr>
                        <a:t>17.8754218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13" name="Shape 135"/>
          <p:cNvPicPr/>
          <p:nvPr/>
        </p:nvPicPr>
        <p:blipFill>
          <a:blip r:embed="rId1"/>
          <a:stretch>
            <a:fillRect/>
          </a:stretch>
        </p:blipFill>
        <p:spPr>
          <a:xfrm>
            <a:off x="5274720" y="1168560"/>
            <a:ext cx="6750000" cy="5689080"/>
          </a:xfrm>
          <a:prstGeom prst="rect">
            <a:avLst/>
          </a:prstGeom>
        </p:spPr>
      </p:pic>
      <p:sp>
        <p:nvSpPr>
          <p:cNvPr id="214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Execution Time Distribution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609480" y="1600200"/>
            <a:ext cx="5250960" cy="496728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Execution times are averaged out with power aware LB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Scope for Improvement still left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Prior profiling of core or hard coding can help further 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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Conclusion and Future Work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Heterogeneity is prominent in lower power regions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Developed Power Aware LB with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Frequency aware dynamic object allocation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Reduced Average Idle Time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Reduced Heterogeneity at lower power caps</a:t>
            </a:r>
            <a:endParaRPr/>
          </a:p>
          <a:p>
            <a:pPr>
              <a:lnSpc>
                <a:spcPct val="100000"/>
              </a:lnSpc>
              <a:buFont typeface="Arial"/>
              <a:buChar char="➔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Develop Power Aware LB for compute-intensive and  loads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◆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Eg. LeanMD </a:t>
            </a:r>
            <a:endParaRPr/>
          </a:p>
          <a:p>
            <a:pPr>
              <a:lnSpc>
                <a:spcPct val="100000"/>
              </a:lnSpc>
              <a:buFont typeface="Arial"/>
              <a:buChar char="➔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Relation between Heterogeneity and Surrounding Temperature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THANK YOU 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Motivation and Problem Statement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Goal is to build high performance systems under strict power budget constraints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Running systems at TDP (Thermal Design Power) is wasteful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Running on multiple nodes at lower power cap vs Running on less number of nodes at higher power cap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Intel’s RAPL (Running Average Power Limit) toolkit is used to constrain power of compute nodes to lower power caps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anchor="b" bIns="122040" lIns="122040" rIns="122040" tIns="12204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609480" y="1600200"/>
            <a:ext cx="10972440" cy="4967280"/>
          </a:xfrm>
          <a:prstGeom prst="rect">
            <a:avLst/>
          </a:prstGeom>
        </p:spPr>
        <p:txBody>
          <a:bodyPr bIns="122040" lIns="122040" rIns="122040" tIns="122040"/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[1] Intel, Intel-64 and IA-32 Architectures Software Developers Manual , Volume 3A and 3B: System Programming Guide, 2011..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[2] Osman Sarood, PhD Thesis 2013, Optimizing Performance Under Thermal and Power Constraints for HPC Data Centers.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[3] Intel, Intel Power Governor. http://software.intel.com/en-us/articles/intel-power-governor.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[4] R. K. BRUNNER AND L. V. KAL´E, Handling applicationinduced load imbalance using parallel objects, in Parallel and Distributed Computing for Symbolic and Irregular Applications, World Scientific Publishing, 2000, pp. 167–181.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[5] L. KALE, The Chare Kernel parallel programming language and system, in Proceedings of the International Conference on Parallel Processing, vol. II, Aug. 1990, pp. 17–25.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[6] L. V. KALE, A. BHATELE, E. J. BOHM, AND J. C. PHILLIPS, NAnoscale Molecular Dynamics (NAMD), in Encyclopedia of Parallel Computing (to appear), D. Padua, ed., Springer Verlag, 2011.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[7] L. V. KALE AND S. KRISHNAN, Charm++: A portable concurrent object oriented system based on c++, in Proceedings of the Eighth Annual Conference on Object-oriented Programming Systems, Languages, and Applications, OOPSLA ’93, New York, NY, USA, 1993, ACM, pp. 91–108.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[8] V. MEHTA, LeanMD: A Charm++ framework for high performance molecular dynamics simulation on large parallel machines, Master’s thesis, University of Illinois at Urbana-Champaign, 2004.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[9] O. SAROOD, A. LANGER, L. V. KALE, B. ROUNTREE, AND B. DE SUPINSKI, Optimizing power allocation to cpu and memory subsystems in overprovisioned hpc systems, in Proceedings of IEEE Cluster 2013, Indianapolis, IN, USA,September 2013.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000000"/>
                </a:solidFill>
                <a:latin typeface="Calibri"/>
              </a:rPr>
              <a:t>[10] G. ZHENG, E. MENESES, A. BHATELE, AND L. V. KALE, Hierarchical load balancing for charm++ applications on large supercomputers, in Proceedings of the 2010 39th International Conference on Parallel Processing Workshops, ICPPW ’10, Washington, DC, USA, 2010, IEEE Computer Society, pp. 436–444.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Motivation and Problem Statement (contd)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Under lower power caps different nodes yield different application performance under the same work load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performance imbalance needs to be minimized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OUR 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Study the load imbalance at various power caps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Design and implement a dynamic load balancer which is heterogeneity/power aware to reduce the heterogeneity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Test Bed and Applications Used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60-node Dell PoweEdge R620 cluster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node is Intel Xeon E5-2620 Sandy-bridge server with 6 physical cores @ 2GHz, 2-way SMT with 16 GB of DRAM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Package power can be capped in the range of 23-95W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(package power: chip that hosts processing cores, caches and memory controller)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Jacobi-2d:  5-point stencil memory-bound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frame size:(36000 *36000)  chare size: (60*60)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LeanMD: Computationally intensive molecular dynamics simulation application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145080"/>
            <a:ext cx="1051524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Heterogeneity Metric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38080" y="1038600"/>
            <a:ext cx="10515240" cy="581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Average Idle time:</a:t>
            </a:r>
            <a:endParaRPr/>
          </a:p>
          <a:p>
            <a:endParaRPr/>
          </a:p>
          <a:p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max(t) : maximum execution time by a processor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P : Number of Processors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 : Execution time by a processor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Maximum Idle time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    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max(t) : maximum execution time by a processor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Min(t)  : minimum execution time by a processor</a:t>
            </a:r>
            <a:endParaRPr/>
          </a:p>
        </p:txBody>
      </p:sp>
      <p:sp>
        <p:nvSpPr>
          <p:cNvPr id="123" name="TextShape 3"/>
          <p:cNvSpPr txBox="1"/>
          <p:nvPr/>
        </p:nvSpPr>
        <p:spPr>
          <a:xfrm>
            <a:off x="838080" y="1038600"/>
            <a:ext cx="10515240" cy="581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2743200" y="5308920"/>
            <a:ext cx="5499720" cy="1446480"/>
          </a:xfrm>
          <a:prstGeom prst="rect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25" name="CustomShape 5"/>
          <p:cNvSpPr/>
          <p:nvPr/>
        </p:nvSpPr>
        <p:spPr>
          <a:xfrm>
            <a:off x="2743200" y="5308920"/>
            <a:ext cx="2674440" cy="327240"/>
          </a:xfrm>
          <a:prstGeom prst="rect">
            <a:avLst/>
          </a:prstGeom>
          <a:solidFill>
            <a:srgbClr val="002060"/>
          </a:solidFill>
          <a:ln w="12600">
            <a:solidFill>
              <a:srgbClr val="43729d"/>
            </a:solidFill>
            <a:miter/>
          </a:ln>
        </p:spPr>
      </p:sp>
      <p:sp>
        <p:nvSpPr>
          <p:cNvPr id="126" name="CustomShape 6"/>
          <p:cNvSpPr/>
          <p:nvPr/>
        </p:nvSpPr>
        <p:spPr>
          <a:xfrm>
            <a:off x="2743200" y="6346080"/>
            <a:ext cx="5499720" cy="408960"/>
          </a:xfrm>
          <a:prstGeom prst="rect">
            <a:avLst/>
          </a:prstGeom>
          <a:solidFill>
            <a:srgbClr val="c00000"/>
          </a:solidFill>
          <a:ln w="12600">
            <a:solidFill>
              <a:srgbClr val="43729d"/>
            </a:solidFill>
            <a:miter/>
          </a:ln>
        </p:spPr>
      </p:sp>
      <p:sp>
        <p:nvSpPr>
          <p:cNvPr id="127" name="CustomShape 7"/>
          <p:cNvSpPr/>
          <p:nvPr/>
        </p:nvSpPr>
        <p:spPr>
          <a:xfrm>
            <a:off x="2743200" y="5636520"/>
            <a:ext cx="3220560" cy="395280"/>
          </a:xfrm>
          <a:prstGeom prst="rect">
            <a:avLst/>
          </a:prstGeom>
          <a:solidFill>
            <a:srgbClr val="00b050"/>
          </a:solidFill>
          <a:ln w="12600">
            <a:solidFill>
              <a:srgbClr val="43729d"/>
            </a:solidFill>
            <a:miter/>
          </a:ln>
        </p:spPr>
      </p:sp>
      <p:sp>
        <p:nvSpPr>
          <p:cNvPr id="128" name="CustomShape 8"/>
          <p:cNvSpPr/>
          <p:nvPr/>
        </p:nvSpPr>
        <p:spPr>
          <a:xfrm>
            <a:off x="2743200" y="6032160"/>
            <a:ext cx="3548160" cy="313560"/>
          </a:xfrm>
          <a:prstGeom prst="rect">
            <a:avLst/>
          </a:prstGeom>
          <a:solidFill>
            <a:srgbClr val="181717"/>
          </a:solidFill>
          <a:ln w="12600">
            <a:solidFill>
              <a:srgbClr val="43729d"/>
            </a:solidFill>
            <a:miter/>
          </a:ln>
        </p:spPr>
      </p:sp>
      <p:sp>
        <p:nvSpPr>
          <p:cNvPr id="129" name="CustomShape 9"/>
          <p:cNvSpPr/>
          <p:nvPr/>
        </p:nvSpPr>
        <p:spPr>
          <a:xfrm>
            <a:off x="5418000" y="5493240"/>
            <a:ext cx="2824560" cy="27000"/>
          </a:xfrm>
          <a:prstGeom prst="straightConnector1">
            <a:avLst/>
          </a:prstGeom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</p:sp>
      <p:sp>
        <p:nvSpPr>
          <p:cNvPr id="130" name="CustomShape 10"/>
          <p:cNvSpPr/>
          <p:nvPr/>
        </p:nvSpPr>
        <p:spPr>
          <a:xfrm>
            <a:off x="5595480" y="5267880"/>
            <a:ext cx="2401560" cy="272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         </a:t>
            </a:r>
            <a:r>
              <a:rPr b="1" lang="en-US" sz="1200">
                <a:solidFill>
                  <a:srgbClr val="000000"/>
                </a:solidFill>
                <a:latin typeface="Calibri"/>
              </a:rPr>
              <a:t>Max Idle Time</a:t>
            </a:r>
            <a:endParaRPr/>
          </a:p>
        </p:txBody>
      </p:sp>
      <p:pic>
        <p:nvPicPr>
          <p:cNvPr descr="" id="131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3670200" y="1447920"/>
            <a:ext cx="3072960" cy="5839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Power vs Total Execution Time </a:t>
            </a:r>
            <a:r>
              <a:rPr b="1" lang="en-US" sz="2400">
                <a:solidFill>
                  <a:srgbClr val="000000"/>
                </a:solidFill>
                <a:latin typeface="Calibri Light"/>
              </a:rPr>
              <a:t> (for Jacobi Application)</a:t>
            </a:r>
            <a:endParaRPr/>
          </a:p>
        </p:txBody>
      </p:sp>
      <p:pic>
        <p:nvPicPr>
          <p:cNvPr descr="" id="133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827960" y="1283040"/>
            <a:ext cx="7363440" cy="5267520"/>
          </a:xfrm>
          <a:prstGeom prst="rect">
            <a:avLst/>
          </a:prstGeom>
        </p:spPr>
      </p:pic>
      <p:sp>
        <p:nvSpPr>
          <p:cNvPr id="134" name="CustomShape 2"/>
          <p:cNvSpPr/>
          <p:nvPr/>
        </p:nvSpPr>
        <p:spPr>
          <a:xfrm>
            <a:off x="212760" y="2714400"/>
            <a:ext cx="5240520" cy="2284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Execution time remains more/less the same until 32W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Exponential increase of Execution time at power caps 27-23W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Heterogeneity Comparison</a:t>
            </a:r>
            <a:endParaRPr/>
          </a:p>
        </p:txBody>
      </p:sp>
      <p:pic>
        <p:nvPicPr>
          <p:cNvPr descr="" id="13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57040" y="1690560"/>
            <a:ext cx="6172560" cy="4715280"/>
          </a:xfrm>
          <a:prstGeom prst="rect">
            <a:avLst/>
          </a:prstGeom>
        </p:spPr>
      </p:pic>
      <p:sp>
        <p:nvSpPr>
          <p:cNvPr id="137" name="CustomShape 2"/>
          <p:cNvSpPr/>
          <p:nvPr/>
        </p:nvSpPr>
        <p:spPr>
          <a:xfrm>
            <a:off x="477720" y="2101680"/>
            <a:ext cx="5390640" cy="4113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Intra-node execution time of PEs is constant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Inter-node execution time of PEs vary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Conclusion: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Heterogeneity is applicable only across the nodes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Heterogeneity is non-existent within a node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Max Idle Time Variation </a:t>
            </a:r>
            <a:endParaRPr/>
          </a:p>
        </p:txBody>
      </p:sp>
      <p:pic>
        <p:nvPicPr>
          <p:cNvPr descr="" id="139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94240" y="1775160"/>
            <a:ext cx="10515240" cy="4350960"/>
          </a:xfrm>
          <a:prstGeom prst="rect">
            <a:avLst/>
          </a:prstGeom>
        </p:spPr>
      </p:pic>
      <p:sp>
        <p:nvSpPr>
          <p:cNvPr id="140" name="CustomShape 2"/>
          <p:cNvSpPr/>
          <p:nvPr/>
        </p:nvSpPr>
        <p:spPr>
          <a:xfrm>
            <a:off x="484560" y="2749680"/>
            <a:ext cx="5603040" cy="26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 is huge variation between max execution times and min execution times at lower power caps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 is a high idle time range which suggests improvements can be obtained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Average Idle time Variation</a:t>
            </a:r>
            <a:endParaRPr/>
          </a:p>
        </p:txBody>
      </p:sp>
      <p:pic>
        <p:nvPicPr>
          <p:cNvPr descr="" id="142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06840" y="1711800"/>
            <a:ext cx="10515240" cy="4350960"/>
          </a:xfrm>
          <a:prstGeom prst="rect">
            <a:avLst/>
          </a:prstGeom>
        </p:spPr>
      </p:pic>
      <p:sp>
        <p:nvSpPr>
          <p:cNvPr id="143" name="CustomShape 2"/>
          <p:cNvSpPr/>
          <p:nvPr/>
        </p:nvSpPr>
        <p:spPr>
          <a:xfrm>
            <a:off x="641520" y="2500920"/>
            <a:ext cx="5197320" cy="228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 is a significant increase in average Idle times at lower power caps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 is a significant chance for Improvement to reduce the average idle time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