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94EC204-51C5-4499-9063-4E3762B386D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F2CCBF3-3643-4847-A6CD-E2BADFBF912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920" y="1599840"/>
            <a:ext cx="567144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920" y="1599840"/>
            <a:ext cx="56714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12/17/15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FE1344-DEE7-401B-A5F9-CA248A89D26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0040" y="1714320"/>
            <a:ext cx="8229240" cy="1571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000000"/>
                </a:solidFill>
                <a:latin typeface="Calibri"/>
              </a:rPr>
              <a:t>GDFA PROJ – 2</a:t>
            </a:r>
            <a:r>
              <a:rPr lang="en-US" sz="6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CS 738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0040" y="4714920"/>
            <a:ext cx="8229240" cy="1642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           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Sandeep Dasgupta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Y9111031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000240"/>
            <a:ext cx="5857560" cy="3714480"/>
          </a:xfrm>
          <a:prstGeom prst="rect">
            <a:avLst/>
          </a:prstGeom>
          <a:ln>
            <a:noFill/>
          </a:ln>
        </p:spPr>
      </p:pic>
      <p:pic>
        <p:nvPicPr>
          <p:cNvPr id="12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1760" cy="30358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85880"/>
            <a:ext cx="5752800" cy="1304640"/>
          </a:xfrm>
          <a:prstGeom prst="rect">
            <a:avLst/>
          </a:prstGeom>
          <a:ln>
            <a:noFill/>
          </a:ln>
        </p:spPr>
      </p:pic>
      <p:pic>
        <p:nvPicPr>
          <p:cNvPr id="12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320" y="2000160"/>
            <a:ext cx="6000480" cy="14760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500120" y="142920"/>
            <a:ext cx="64292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Calibri"/>
              </a:rPr>
              <a:t>Specification Structure For Faint  Variable Analysis</a:t>
            </a:r>
            <a:endParaRPr/>
          </a:p>
        </p:txBody>
      </p:sp>
      <p:pic>
        <p:nvPicPr>
          <p:cNvPr id="130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57720"/>
            <a:ext cx="9028080" cy="32144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42960" y="142920"/>
            <a:ext cx="807228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u="sng">
                <a:solidFill>
                  <a:srgbClr val="000000"/>
                </a:solidFill>
                <a:latin typeface="Calibri"/>
              </a:rPr>
              <a:t>Specification Structure For UnInitialized  Variable Analysis</a:t>
            </a:r>
            <a:endParaRPr/>
          </a:p>
        </p:txBody>
      </p:sp>
      <p:pic>
        <p:nvPicPr>
          <p:cNvPr id="132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785880"/>
            <a:ext cx="6114600" cy="1056960"/>
          </a:xfrm>
          <a:prstGeom prst="rect">
            <a:avLst/>
          </a:prstGeom>
          <a:ln>
            <a:noFill/>
          </a:ln>
        </p:spPr>
      </p:pic>
      <p:pic>
        <p:nvPicPr>
          <p:cNvPr id="133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320" y="1928880"/>
            <a:ext cx="6114600" cy="1666440"/>
          </a:xfrm>
          <a:prstGeom prst="rect">
            <a:avLst/>
          </a:prstGeom>
          <a:ln>
            <a:noFill/>
          </a:ln>
        </p:spPr>
      </p:pic>
      <p:pic>
        <p:nvPicPr>
          <p:cNvPr id="134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571920"/>
            <a:ext cx="9128520" cy="29998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0040" y="214200"/>
            <a:ext cx="8186400" cy="499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Results 1 : Textual Format</a:t>
            </a:r>
            <a:endParaRPr/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857160"/>
            <a:ext cx="5590800" cy="5619240"/>
          </a:xfrm>
          <a:prstGeom prst="rect">
            <a:avLst/>
          </a:prstGeom>
          <a:ln>
            <a:noFill/>
          </a:ln>
        </p:spPr>
      </p:pic>
      <p:pic>
        <p:nvPicPr>
          <p:cNvPr id="13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29160" y="857160"/>
            <a:ext cx="3500280" cy="58284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28760" y="357120"/>
            <a:ext cx="8186400" cy="499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Results 1: Graphical Format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pic>
        <p:nvPicPr>
          <p:cNvPr id="139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3040" y="642960"/>
            <a:ext cx="4952520" cy="440028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1643040" y="6215040"/>
            <a:ext cx="49287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Using Dot tool of </a:t>
            </a:r>
            <a:r>
              <a:rPr b="1" i="1" lang="en-US" sz="2000">
                <a:solidFill>
                  <a:srgbClr val="000000"/>
                </a:solidFill>
                <a:latin typeface="Calibri"/>
              </a:rPr>
              <a:t>GrapghViz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000">
                <a:solidFill>
                  <a:srgbClr val="000000"/>
                </a:solidFill>
                <a:latin typeface="Calibri"/>
              </a:rPr>
              <a:t>Software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0040" y="214200"/>
            <a:ext cx="8186400" cy="499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Results 2 : Textual Format</a:t>
            </a:r>
            <a:endParaRPr/>
          </a:p>
        </p:txBody>
      </p:sp>
      <p:pic>
        <p:nvPicPr>
          <p:cNvPr id="142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85880"/>
            <a:ext cx="5428800" cy="5428800"/>
          </a:xfrm>
          <a:prstGeom prst="rect">
            <a:avLst/>
          </a:prstGeom>
          <a:ln>
            <a:noFill/>
          </a:ln>
        </p:spPr>
      </p:pic>
      <p:pic>
        <p:nvPicPr>
          <p:cNvPr id="14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72080" y="928800"/>
            <a:ext cx="3571560" cy="49287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8760" y="357120"/>
            <a:ext cx="8186400" cy="499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Results 2: Graphical Format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643040" y="6215040"/>
            <a:ext cx="49287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Using Dot tool of </a:t>
            </a:r>
            <a:r>
              <a:rPr b="1" i="1" lang="en-US" sz="2000">
                <a:solidFill>
                  <a:srgbClr val="000000"/>
                </a:solidFill>
                <a:latin typeface="Calibri"/>
              </a:rPr>
              <a:t>GrapghViz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000">
                <a:solidFill>
                  <a:srgbClr val="000000"/>
                </a:solidFill>
                <a:latin typeface="Calibri"/>
              </a:rPr>
              <a:t>Software</a:t>
            </a:r>
            <a:endParaRPr/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3600" y="1833480"/>
            <a:ext cx="6076440" cy="31906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85840" y="30002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7200" y="274680"/>
            <a:ext cx="360000" cy="2857499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               </a:t>
            </a:r>
            <a:r>
              <a:rPr lang="en-US">
                <a:solidFill>
                  <a:srgbClr val="000000"/>
                </a:solidFill>
                <a:latin typeface="Calibri"/>
              </a:rPr>
              <a:t>Goal 1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Extend  GDFA Architecture  to Non-separable Framwork.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To extend the bitvector framework where the dataflow information can be represented using bit vector but the frameworks are non-separable.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Implementing of 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faint variable analysis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possibly uninitialised variable analysis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using the extended framework.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The existing bit vector analysis should work fine with the extended framework.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274680"/>
            <a:ext cx="360000" cy="2857499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               </a:t>
            </a:r>
            <a:r>
              <a:rPr lang="en-US">
                <a:solidFill>
                  <a:srgbClr val="000000"/>
                </a:solidFill>
                <a:latin typeface="Calibri"/>
              </a:rPr>
              <a:t>Goal 2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Output should be in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Textual format – print GIMPLE code lines  showing impact chains.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Graphical format – Highlight the impact chains.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 Concepts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285840" y="10717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Bit vector framework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Independence of data flow information of different entities.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          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(X) = (X − Kill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 ∪ Gen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Non Separable Framewok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Data flow value of a given entity may depend on the data flow value of same entity or data flow value of some other entity.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Gen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(x) = ConstGen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U DepGen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(x)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Kill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(x) = ConstKill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U DepKill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(x)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(X) = (X − Kill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(x)) ∪ Gen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1320" y="2000160"/>
            <a:ext cx="1428480" cy="856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 = 2;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 = 3;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571320" y="3357360"/>
            <a:ext cx="1499760" cy="9284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 = B + 1;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428760" y="4714920"/>
            <a:ext cx="1714320" cy="7855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EXIT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500040" y="785880"/>
            <a:ext cx="1714320" cy="7855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ENTRY</a:t>
            </a:r>
            <a:endParaRPr/>
          </a:p>
        </p:txBody>
      </p:sp>
      <p:sp>
        <p:nvSpPr>
          <p:cNvPr id="56" name="CustomShape 5"/>
          <p:cNvSpPr/>
          <p:nvPr/>
        </p:nvSpPr>
        <p:spPr>
          <a:xfrm rot="5400000">
            <a:off x="1071720" y="4500360"/>
            <a:ext cx="42840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57" name="CustomShape 6"/>
          <p:cNvSpPr/>
          <p:nvPr/>
        </p:nvSpPr>
        <p:spPr>
          <a:xfrm rot="5400000">
            <a:off x="1143000" y="1785960"/>
            <a:ext cx="42840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58" name="CustomShape 7"/>
          <p:cNvSpPr/>
          <p:nvPr/>
        </p:nvSpPr>
        <p:spPr>
          <a:xfrm rot="5400000">
            <a:off x="1036080" y="3107520"/>
            <a:ext cx="4996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59" name="CustomShape 8"/>
          <p:cNvSpPr/>
          <p:nvPr/>
        </p:nvSpPr>
        <p:spPr>
          <a:xfrm>
            <a:off x="2726640" y="1922400"/>
            <a:ext cx="1845000" cy="934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 = 2;</a:t>
            </a:r>
            <a:endParaRPr/>
          </a:p>
        </p:txBody>
      </p:sp>
      <p:sp>
        <p:nvSpPr>
          <p:cNvPr id="60" name="CustomShape 9"/>
          <p:cNvSpPr/>
          <p:nvPr/>
        </p:nvSpPr>
        <p:spPr>
          <a:xfrm>
            <a:off x="2500200" y="4643280"/>
            <a:ext cx="2214360" cy="856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EXIT</a:t>
            </a:r>
            <a:endParaRPr/>
          </a:p>
        </p:txBody>
      </p:sp>
      <p:sp>
        <p:nvSpPr>
          <p:cNvPr id="61" name="CustomShape 10"/>
          <p:cNvSpPr/>
          <p:nvPr/>
        </p:nvSpPr>
        <p:spPr>
          <a:xfrm flipH="1" rot="5400000">
            <a:off x="3408840" y="1733760"/>
            <a:ext cx="46728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62" name="CustomShape 11"/>
          <p:cNvSpPr/>
          <p:nvPr/>
        </p:nvSpPr>
        <p:spPr>
          <a:xfrm flipH="1" rot="5400000">
            <a:off x="2714760" y="3785760"/>
            <a:ext cx="171324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63" name="CustomShape 12"/>
          <p:cNvSpPr/>
          <p:nvPr/>
        </p:nvSpPr>
        <p:spPr>
          <a:xfrm>
            <a:off x="285840" y="5929200"/>
            <a:ext cx="221436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Live Variable Analysis : Before Dead Code Elimination </a:t>
            </a:r>
            <a:endParaRPr/>
          </a:p>
        </p:txBody>
      </p:sp>
      <p:sp>
        <p:nvSpPr>
          <p:cNvPr id="64" name="CustomShape 13"/>
          <p:cNvSpPr/>
          <p:nvPr/>
        </p:nvSpPr>
        <p:spPr>
          <a:xfrm>
            <a:off x="2643120" y="6000840"/>
            <a:ext cx="28602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Live Variable Analysis : After Dead Code Elimination </a:t>
            </a:r>
            <a:endParaRPr/>
          </a:p>
        </p:txBody>
      </p:sp>
      <p:sp>
        <p:nvSpPr>
          <p:cNvPr id="65" name="CustomShape 14"/>
          <p:cNvSpPr/>
          <p:nvPr/>
        </p:nvSpPr>
        <p:spPr>
          <a:xfrm flipV="1">
            <a:off x="2071800" y="2927880"/>
            <a:ext cx="1428480" cy="1285560"/>
          </a:xfrm>
          <a:prstGeom prst="curvedConnector3">
            <a:avLst>
              <a:gd name="adj1" fmla="val 60271"/>
            </a:avLst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66" name="CustomShape 15"/>
          <p:cNvSpPr/>
          <p:nvPr/>
        </p:nvSpPr>
        <p:spPr>
          <a:xfrm>
            <a:off x="2286000" y="3429000"/>
            <a:ext cx="2142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Transitive Effect</a:t>
            </a:r>
            <a:endParaRPr/>
          </a:p>
        </p:txBody>
      </p:sp>
      <p:sp>
        <p:nvSpPr>
          <p:cNvPr id="67" name="CustomShape 16"/>
          <p:cNvSpPr/>
          <p:nvPr/>
        </p:nvSpPr>
        <p:spPr>
          <a:xfrm>
            <a:off x="2786040" y="785880"/>
            <a:ext cx="1714320" cy="7855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ENTRY</a:t>
            </a:r>
            <a:endParaRPr/>
          </a:p>
        </p:txBody>
      </p:sp>
      <p:sp>
        <p:nvSpPr>
          <p:cNvPr id="68" name="CustomShape 17"/>
          <p:cNvSpPr/>
          <p:nvPr/>
        </p:nvSpPr>
        <p:spPr>
          <a:xfrm>
            <a:off x="1214280" y="285732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‘</a:t>
            </a:r>
            <a:r>
              <a:rPr b="1" lang="en-US">
                <a:solidFill>
                  <a:srgbClr val="000000"/>
                </a:solidFill>
                <a:latin typeface="Calibri"/>
              </a:rPr>
              <a:t>B’ live, ‘A’ not</a:t>
            </a:r>
            <a:endParaRPr/>
          </a:p>
        </p:txBody>
      </p:sp>
      <p:sp>
        <p:nvSpPr>
          <p:cNvPr id="69" name="CustomShape 18"/>
          <p:cNvSpPr/>
          <p:nvPr/>
        </p:nvSpPr>
        <p:spPr>
          <a:xfrm>
            <a:off x="1214280" y="4286160"/>
            <a:ext cx="1642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‘</a:t>
            </a:r>
            <a:r>
              <a:rPr b="1" lang="en-US">
                <a:solidFill>
                  <a:srgbClr val="000000"/>
                </a:solidFill>
                <a:latin typeface="Calibri"/>
              </a:rPr>
              <a:t>A’ not live</a:t>
            </a:r>
            <a:endParaRPr/>
          </a:p>
        </p:txBody>
      </p:sp>
      <p:sp>
        <p:nvSpPr>
          <p:cNvPr id="70" name="CustomShape 19"/>
          <p:cNvSpPr/>
          <p:nvPr/>
        </p:nvSpPr>
        <p:spPr>
          <a:xfrm>
            <a:off x="3500280" y="3786120"/>
            <a:ext cx="17856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‘</a:t>
            </a:r>
            <a:r>
              <a:rPr b="1" lang="en-US">
                <a:solidFill>
                  <a:srgbClr val="000000"/>
                </a:solidFill>
                <a:latin typeface="Calibri"/>
              </a:rPr>
              <a:t>B’ not live</a:t>
            </a:r>
            <a:endParaRPr/>
          </a:p>
        </p:txBody>
      </p:sp>
      <p:sp>
        <p:nvSpPr>
          <p:cNvPr id="71" name="CustomShape 20"/>
          <p:cNvSpPr/>
          <p:nvPr/>
        </p:nvSpPr>
        <p:spPr>
          <a:xfrm>
            <a:off x="7215120" y="1785960"/>
            <a:ext cx="1428480" cy="856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 = 2;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 = 3;</a:t>
            </a:r>
            <a:endParaRPr/>
          </a:p>
        </p:txBody>
      </p:sp>
      <p:sp>
        <p:nvSpPr>
          <p:cNvPr id="72" name="CustomShape 21"/>
          <p:cNvSpPr/>
          <p:nvPr/>
        </p:nvSpPr>
        <p:spPr>
          <a:xfrm>
            <a:off x="7215120" y="3143160"/>
            <a:ext cx="1499760" cy="9284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 = B + 1;</a:t>
            </a:r>
            <a:endParaRPr/>
          </a:p>
        </p:txBody>
      </p:sp>
      <p:sp>
        <p:nvSpPr>
          <p:cNvPr id="73" name="CustomShape 22"/>
          <p:cNvSpPr/>
          <p:nvPr/>
        </p:nvSpPr>
        <p:spPr>
          <a:xfrm>
            <a:off x="7143840" y="5786280"/>
            <a:ext cx="1714320" cy="7855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EXIT</a:t>
            </a:r>
            <a:endParaRPr/>
          </a:p>
        </p:txBody>
      </p:sp>
      <p:sp>
        <p:nvSpPr>
          <p:cNvPr id="74" name="CustomShape 23"/>
          <p:cNvSpPr/>
          <p:nvPr/>
        </p:nvSpPr>
        <p:spPr>
          <a:xfrm>
            <a:off x="7143840" y="571320"/>
            <a:ext cx="1714320" cy="7855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ENTRY</a:t>
            </a:r>
            <a:endParaRPr/>
          </a:p>
        </p:txBody>
      </p:sp>
      <p:sp>
        <p:nvSpPr>
          <p:cNvPr id="75" name="CustomShape 24"/>
          <p:cNvSpPr/>
          <p:nvPr/>
        </p:nvSpPr>
        <p:spPr>
          <a:xfrm rot="5400000">
            <a:off x="7715520" y="4286160"/>
            <a:ext cx="42840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76" name="CustomShape 25"/>
          <p:cNvSpPr/>
          <p:nvPr/>
        </p:nvSpPr>
        <p:spPr>
          <a:xfrm rot="5400000">
            <a:off x="7786800" y="1571400"/>
            <a:ext cx="42840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77" name="CustomShape 26"/>
          <p:cNvSpPr/>
          <p:nvPr/>
        </p:nvSpPr>
        <p:spPr>
          <a:xfrm rot="5400000">
            <a:off x="7679880" y="2892960"/>
            <a:ext cx="49968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78" name="CustomShape 27"/>
          <p:cNvSpPr/>
          <p:nvPr/>
        </p:nvSpPr>
        <p:spPr>
          <a:xfrm>
            <a:off x="7215120" y="4500720"/>
            <a:ext cx="1499760" cy="9284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Use(A)</a:t>
            </a:r>
            <a:endParaRPr/>
          </a:p>
        </p:txBody>
      </p:sp>
      <p:sp>
        <p:nvSpPr>
          <p:cNvPr id="79" name="CustomShape 28"/>
          <p:cNvSpPr/>
          <p:nvPr/>
        </p:nvSpPr>
        <p:spPr>
          <a:xfrm rot="5400000">
            <a:off x="7716240" y="5571360"/>
            <a:ext cx="42840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0" name="CustomShape 29"/>
          <p:cNvSpPr/>
          <p:nvPr/>
        </p:nvSpPr>
        <p:spPr>
          <a:xfrm>
            <a:off x="1928880" y="214200"/>
            <a:ext cx="5571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Transitive Effects : Impact Chains</a:t>
            </a:r>
            <a:endParaRPr/>
          </a:p>
        </p:txBody>
      </p:sp>
      <p:pic>
        <p:nvPicPr>
          <p:cNvPr id="81" name="Picture 6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43720" y="3571920"/>
            <a:ext cx="1571400" cy="1685520"/>
          </a:xfrm>
          <a:prstGeom prst="rect">
            <a:avLst/>
          </a:prstGeom>
          <a:ln>
            <a:noFill/>
          </a:ln>
        </p:spPr>
      </p:pic>
      <p:pic>
        <p:nvPicPr>
          <p:cNvPr id="82" name="Picture 6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72080" y="1928880"/>
            <a:ext cx="1571400" cy="16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85840" y="4287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Faint Variable Analysis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A variable x ∈ Var is faint at a program point u if along every path from u to End, it is either not used before being defined or is used to define a faint variable.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7215120" y="3143160"/>
            <a:ext cx="1499760" cy="9284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 = b + c;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 rot="5400000">
            <a:off x="7287840" y="4714920"/>
            <a:ext cx="128484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6" name="CustomShape 4"/>
          <p:cNvSpPr/>
          <p:nvPr/>
        </p:nvSpPr>
        <p:spPr>
          <a:xfrm rot="5400000">
            <a:off x="7429320" y="2643120"/>
            <a:ext cx="100044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7" name="CustomShape 5"/>
          <p:cNvSpPr/>
          <p:nvPr/>
        </p:nvSpPr>
        <p:spPr>
          <a:xfrm>
            <a:off x="6500880" y="4143240"/>
            <a:ext cx="1428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X = (b, c)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5143680" y="3429000"/>
            <a:ext cx="2142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</a:t>
            </a:r>
            <a:r>
              <a:rPr lang="en-US">
                <a:solidFill>
                  <a:srgbClr val="000000"/>
                </a:solidFill>
                <a:latin typeface="Calibri"/>
              </a:rPr>
              <a:t>DepKill(X) = (b,c)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 rot="5400000">
            <a:off x="7108920" y="4393080"/>
            <a:ext cx="1213920" cy="4291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0" name="CustomShape 8"/>
          <p:cNvSpPr/>
          <p:nvPr/>
        </p:nvSpPr>
        <p:spPr>
          <a:xfrm flipH="1" rot="5400000">
            <a:off x="7608240" y="4393800"/>
            <a:ext cx="1142640" cy="4996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pic>
        <p:nvPicPr>
          <p:cNvPr id="91" name="Picture 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2071800"/>
            <a:ext cx="5752800" cy="1304640"/>
          </a:xfrm>
          <a:prstGeom prst="rect">
            <a:avLst/>
          </a:prstGeom>
          <a:ln>
            <a:noFill/>
          </a:ln>
        </p:spPr>
      </p:pic>
      <p:pic>
        <p:nvPicPr>
          <p:cNvPr id="92" name="Picture 2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4357800"/>
            <a:ext cx="6000480" cy="1476000"/>
          </a:xfrm>
          <a:prstGeom prst="rect">
            <a:avLst/>
          </a:prstGeom>
          <a:ln>
            <a:noFill/>
          </a:ln>
        </p:spPr>
      </p:pic>
      <p:sp>
        <p:nvSpPr>
          <p:cNvPr id="93" name="CustomShape 9"/>
          <p:cNvSpPr/>
          <p:nvPr/>
        </p:nvSpPr>
        <p:spPr>
          <a:xfrm>
            <a:off x="7929720" y="2571840"/>
            <a:ext cx="1428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IN = (a)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428760"/>
            <a:ext cx="90007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Possibly Uninitialized Variable Analysis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A variable x ∈ Var is possibly uninitialized at a program point u if there exists a path from Start to u along which either no definition of the variable has been encountered or the definition uses a possibly uninitializedvariable on the right hand side of the assignment.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7215120" y="3143160"/>
            <a:ext cx="1499760" cy="9284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 = b + c;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 rot="5400000">
            <a:off x="7287840" y="4714920"/>
            <a:ext cx="128484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7" name="CustomShape 4"/>
          <p:cNvSpPr/>
          <p:nvPr/>
        </p:nvSpPr>
        <p:spPr>
          <a:xfrm rot="5400000">
            <a:off x="7429320" y="2643120"/>
            <a:ext cx="100044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8" name="CustomShape 5"/>
          <p:cNvSpPr/>
          <p:nvPr/>
        </p:nvSpPr>
        <p:spPr>
          <a:xfrm>
            <a:off x="6500880" y="4143240"/>
            <a:ext cx="1428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OUT = (a, b)</a:t>
            </a:r>
            <a:endParaRPr/>
          </a:p>
        </p:txBody>
      </p:sp>
      <p:sp>
        <p:nvSpPr>
          <p:cNvPr id="99" name="CustomShape 6"/>
          <p:cNvSpPr/>
          <p:nvPr/>
        </p:nvSpPr>
        <p:spPr>
          <a:xfrm>
            <a:off x="6500880" y="2714760"/>
            <a:ext cx="1428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</a:t>
            </a:r>
            <a:r>
              <a:rPr lang="en-US">
                <a:solidFill>
                  <a:srgbClr val="000000"/>
                </a:solidFill>
                <a:latin typeface="Calibri"/>
              </a:rPr>
              <a:t>IN = (b)</a:t>
            </a:r>
            <a:endParaRPr/>
          </a:p>
        </p:txBody>
      </p:sp>
      <p:sp>
        <p:nvSpPr>
          <p:cNvPr id="100" name="CustomShape 7"/>
          <p:cNvSpPr/>
          <p:nvPr/>
        </p:nvSpPr>
        <p:spPr>
          <a:xfrm flipH="1" rot="5400000">
            <a:off x="7321680" y="2607840"/>
            <a:ext cx="713880" cy="3567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1" name="CustomShape 8"/>
          <p:cNvSpPr/>
          <p:nvPr/>
        </p:nvSpPr>
        <p:spPr>
          <a:xfrm rot="5400000">
            <a:off x="7965720" y="2464560"/>
            <a:ext cx="713880" cy="6426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2" name="CustomShape 9"/>
          <p:cNvSpPr/>
          <p:nvPr/>
        </p:nvSpPr>
        <p:spPr>
          <a:xfrm>
            <a:off x="5715000" y="3429000"/>
            <a:ext cx="1642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DepGen = (a)</a:t>
            </a:r>
            <a:endParaRPr/>
          </a:p>
        </p:txBody>
      </p:sp>
      <p:pic>
        <p:nvPicPr>
          <p:cNvPr id="103" name="Picture 2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1320" y="2500200"/>
            <a:ext cx="6114600" cy="1056960"/>
          </a:xfrm>
          <a:prstGeom prst="rect">
            <a:avLst/>
          </a:prstGeom>
          <a:ln>
            <a:noFill/>
          </a:ln>
        </p:spPr>
      </p:pic>
      <p:pic>
        <p:nvPicPr>
          <p:cNvPr id="104" name="Picture 2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60" y="4572000"/>
            <a:ext cx="6114600" cy="166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0040" y="0"/>
            <a:ext cx="8229240" cy="796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Challenges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28760" y="7142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Basic blocks for non-separable analyses consist of single statements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Local dfa :  Calculate Const Gen and Const Kill of each statement.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Global dfa : </a:t>
            </a:r>
            <a:endParaRPr/>
          </a:p>
          <a:p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500040" y="3000240"/>
            <a:ext cx="2714400" cy="17143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Stmt_1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Stmt_2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 flipH="1" flipV="1" rot="5400000">
            <a:off x="356400" y="3714120"/>
            <a:ext cx="2857320" cy="108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09" name="CustomShape 5"/>
          <p:cNvSpPr/>
          <p:nvPr/>
        </p:nvSpPr>
        <p:spPr>
          <a:xfrm flipH="1" flipV="1" rot="5400000">
            <a:off x="1356840" y="4786200"/>
            <a:ext cx="499680" cy="35676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10" name="CustomShape 6"/>
          <p:cNvSpPr/>
          <p:nvPr/>
        </p:nvSpPr>
        <p:spPr>
          <a:xfrm flipV="1" rot="5400000">
            <a:off x="1749960" y="4750920"/>
            <a:ext cx="428400" cy="35676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11" name="CustomShape 7"/>
          <p:cNvSpPr/>
          <p:nvPr/>
        </p:nvSpPr>
        <p:spPr>
          <a:xfrm rot="10800000">
            <a:off x="1785960" y="4429440"/>
            <a:ext cx="171432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2" name="CustomShape 8"/>
          <p:cNvSpPr/>
          <p:nvPr/>
        </p:nvSpPr>
        <p:spPr>
          <a:xfrm rot="10800000">
            <a:off x="1786320" y="3857760"/>
            <a:ext cx="178560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3" name="CustomShape 9"/>
          <p:cNvSpPr/>
          <p:nvPr/>
        </p:nvSpPr>
        <p:spPr>
          <a:xfrm rot="10800000">
            <a:off x="1785960" y="3214800"/>
            <a:ext cx="171432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4" name="CustomShape 10"/>
          <p:cNvSpPr/>
          <p:nvPr/>
        </p:nvSpPr>
        <p:spPr>
          <a:xfrm>
            <a:off x="2214720" y="4786200"/>
            <a:ext cx="8568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OUT(B)</a:t>
            </a:r>
            <a:endParaRPr/>
          </a:p>
        </p:txBody>
      </p:sp>
      <p:sp>
        <p:nvSpPr>
          <p:cNvPr id="115" name="CustomShape 11"/>
          <p:cNvSpPr/>
          <p:nvPr/>
        </p:nvSpPr>
        <p:spPr>
          <a:xfrm>
            <a:off x="3571920" y="4214880"/>
            <a:ext cx="2499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OUT(Stmt_2) = OUT(B)</a:t>
            </a:r>
            <a:endParaRPr/>
          </a:p>
        </p:txBody>
      </p:sp>
      <p:sp>
        <p:nvSpPr>
          <p:cNvPr id="116" name="CustomShape 12"/>
          <p:cNvSpPr/>
          <p:nvPr/>
        </p:nvSpPr>
        <p:spPr>
          <a:xfrm>
            <a:off x="3643200" y="3643200"/>
            <a:ext cx="5285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IN(Stmt_2) = (OUT(B)  -  KILL(Stmt_2)) U GEN(Stmt_2)</a:t>
            </a:r>
            <a:endParaRPr/>
          </a:p>
        </p:txBody>
      </p:sp>
      <p:sp>
        <p:nvSpPr>
          <p:cNvPr id="117" name="CustomShape 13"/>
          <p:cNvSpPr/>
          <p:nvPr/>
        </p:nvSpPr>
        <p:spPr>
          <a:xfrm>
            <a:off x="3571920" y="3000240"/>
            <a:ext cx="5571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IN(Stmt_1) = (IN(Stmt_2)  -  KILL(Stmt_1)) U GEN(Stmt_1)</a:t>
            </a:r>
            <a:endParaRPr/>
          </a:p>
        </p:txBody>
      </p:sp>
      <p:sp>
        <p:nvSpPr>
          <p:cNvPr id="118" name="CustomShape 14"/>
          <p:cNvSpPr/>
          <p:nvPr/>
        </p:nvSpPr>
        <p:spPr>
          <a:xfrm>
            <a:off x="785880" y="6000840"/>
            <a:ext cx="578628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GEN(Stmt_2) =  ConstGen(Stmt_2) U DepGen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 Stmt_2</a:t>
            </a:r>
            <a:r>
              <a:rPr lang="en-US">
                <a:solidFill>
                  <a:srgbClr val="000000"/>
                </a:solidFill>
                <a:latin typeface="Calibri"/>
              </a:rPr>
              <a:t>((OUT(B))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9" name="CustomShape 15"/>
          <p:cNvSpPr/>
          <p:nvPr/>
        </p:nvSpPr>
        <p:spPr>
          <a:xfrm>
            <a:off x="785880" y="5286240"/>
            <a:ext cx="642924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GEN(Stmt_1) =   ConstGen(Stmt_1) U DepGen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 Stmt_1</a:t>
            </a:r>
            <a:r>
              <a:rPr lang="en-US">
                <a:solidFill>
                  <a:srgbClr val="000000"/>
                </a:solidFill>
                <a:latin typeface="Calibri"/>
              </a:rPr>
              <a:t>(IN(Stmt_2))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0" name="CustomShape 16"/>
          <p:cNvSpPr/>
          <p:nvPr/>
        </p:nvSpPr>
        <p:spPr>
          <a:xfrm>
            <a:off x="714240" y="6286680"/>
            <a:ext cx="642924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KILL(Stmt_2) =   ConstKill(Stmt_2)   U DepKill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 Stmt_2</a:t>
            </a:r>
            <a:r>
              <a:rPr lang="en-US">
                <a:solidFill>
                  <a:srgbClr val="000000"/>
                </a:solidFill>
                <a:latin typeface="Calibri"/>
              </a:rPr>
              <a:t>((OUT(B))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1" name="CustomShape 17"/>
          <p:cNvSpPr/>
          <p:nvPr/>
        </p:nvSpPr>
        <p:spPr>
          <a:xfrm>
            <a:off x="785880" y="5572080"/>
            <a:ext cx="642924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KILL(Stmt_1) =   ConstKill(Stmt_1)   U DepKill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 Stmt_1</a:t>
            </a:r>
            <a:r>
              <a:rPr lang="en-US">
                <a:solidFill>
                  <a:srgbClr val="000000"/>
                </a:solidFill>
                <a:latin typeface="Calibri"/>
              </a:rPr>
              <a:t>(IN(Stmt_2))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0040" y="0"/>
            <a:ext cx="8229240" cy="796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Challenges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28760" y="714240"/>
            <a:ext cx="8229240" cy="5643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To include some other statement types in the analysis domain.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Copy statements :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Indexing the  statements keeping intact the indexing for reaching definition analysis.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600">
                <a:solidFill>
                  <a:srgbClr val="ff0000"/>
                </a:solidFill>
                <a:latin typeface="Calibri"/>
              </a:rPr>
              <a:t>Operand extraction from Scanf &amp; Printf not yet done. 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pic>
        <p:nvPicPr>
          <p:cNvPr id="124" name="Picture 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5920" y="1857240"/>
            <a:ext cx="7354440" cy="2571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