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25DBFD-7682-449A-855A-917CA8F5EDC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93E1DB-1C00-4010-B8D7-D00838C907D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1080" y="1600200"/>
            <a:ext cx="5901120" cy="4708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1080" y="1600200"/>
            <a:ext cx="590112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>
                <a:solidFill>
                  <a:srgbClr val="e9d596"/>
                </a:solidFill>
                <a:latin typeface="Lucida Sans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>
                <a:solidFill>
                  <a:srgbClr val="ffffff"/>
                </a:solidFill>
                <a:latin typeface="Book Antiqu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>
                <a:solidFill>
                  <a:srgbClr val="ffffff"/>
                </a:solidFill>
                <a:latin typeface="Book Antiqu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"/>
            </a:pPr>
            <a:r>
              <a:rPr lang="en-US" sz="2000">
                <a:solidFill>
                  <a:srgbClr val="ffffff"/>
                </a:solidFill>
                <a:latin typeface="Book Antiqua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200">
                <a:solidFill>
                  <a:srgbClr val="bcbcbc"/>
                </a:solidFill>
                <a:latin typeface="Book Antiqua"/>
              </a:rPr>
              <a:t>12/17/15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1AE2A542-B4EE-4344-BD21-50486616946D}" type="slidenum">
              <a:rPr lang="en-US" sz="1200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42960" y="25718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>
                <a:solidFill>
                  <a:srgbClr val="e9d596"/>
                </a:solidFill>
                <a:latin typeface="Lucida Sans"/>
              </a:rPr>
              <a:t>GDFA PROJ - 2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0040" y="4714920"/>
            <a:ext cx="8229240" cy="1642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         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Sandeep Dasgupta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Book Antiqua"/>
              </a:rPr>
              <a:t>            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        </a:t>
            </a:r>
            <a:r>
              <a:rPr lang="en-US" sz="2800">
                <a:solidFill>
                  <a:srgbClr val="ffffff"/>
                </a:solidFill>
                <a:latin typeface="Book Antiqua"/>
              </a:rPr>
              <a:t>Y9111031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e9d596"/>
                </a:solidFill>
                <a:latin typeface="Lucida Sans"/>
              </a:rPr>
              <a:t>Some Concepts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285840" y="107172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Book Antiqua"/>
              </a:rPr>
              <a:t>Bit vector framework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Independence of data flow information of different entities.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Book Antiqua"/>
              </a:rPr>
              <a:t>               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f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(X − 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) ∪ 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Book Antiqua"/>
              </a:rPr>
              <a:t>Non Separable Framewok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Book Antiqua"/>
              </a:rPr>
              <a:t>      </a:t>
            </a:r>
            <a:r>
              <a:rPr b="1" lang="en-US" sz="2400">
                <a:solidFill>
                  <a:srgbClr val="ffffff"/>
                </a:solidFill>
                <a:latin typeface="Book Antiqua"/>
              </a:rPr>
              <a:t>D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ata flow value of a given entity may depend on the data flow value of same entity or data flow value of some other entity.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ConstGen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U DepGen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(x)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ConstKill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U DepKill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(x)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f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(X − 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(x)) ∪ 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0040" y="1571760"/>
            <a:ext cx="1428480" cy="85680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B = 2;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A = 3;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00040" y="292896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A = B + 1;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357120" y="4286160"/>
            <a:ext cx="1714320" cy="78552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EXIT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428760" y="357120"/>
            <a:ext cx="1714320" cy="78552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ENTRY</a:t>
            </a:r>
            <a:endParaRPr/>
          </a:p>
        </p:txBody>
      </p:sp>
      <p:sp>
        <p:nvSpPr>
          <p:cNvPr id="52" name="CustomShape 5"/>
          <p:cNvSpPr/>
          <p:nvPr/>
        </p:nvSpPr>
        <p:spPr>
          <a:xfrm rot="5400000">
            <a:off x="1000440" y="407196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53" name="CustomShape 6"/>
          <p:cNvSpPr/>
          <p:nvPr/>
        </p:nvSpPr>
        <p:spPr>
          <a:xfrm rot="5400000">
            <a:off x="1071720" y="135720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54" name="CustomShape 7"/>
          <p:cNvSpPr/>
          <p:nvPr/>
        </p:nvSpPr>
        <p:spPr>
          <a:xfrm rot="5400000">
            <a:off x="964800" y="2678760"/>
            <a:ext cx="49968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55" name="CustomShape 8"/>
          <p:cNvSpPr/>
          <p:nvPr/>
        </p:nvSpPr>
        <p:spPr>
          <a:xfrm>
            <a:off x="1428840" y="3929040"/>
            <a:ext cx="1642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A’ not live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1428840" y="2500200"/>
            <a:ext cx="19998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B’ live, ‘A’ not</a:t>
            </a:r>
            <a:endParaRPr/>
          </a:p>
        </p:txBody>
      </p:sp>
      <p:sp>
        <p:nvSpPr>
          <p:cNvPr id="57" name="CustomShape 10"/>
          <p:cNvSpPr/>
          <p:nvPr/>
        </p:nvSpPr>
        <p:spPr>
          <a:xfrm>
            <a:off x="3071880" y="1571760"/>
            <a:ext cx="1428480" cy="85680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B = 2;</a:t>
            </a:r>
            <a:endParaRPr/>
          </a:p>
        </p:txBody>
      </p:sp>
      <p:sp>
        <p:nvSpPr>
          <p:cNvPr id="58" name="CustomShape 11"/>
          <p:cNvSpPr/>
          <p:nvPr/>
        </p:nvSpPr>
        <p:spPr>
          <a:xfrm>
            <a:off x="2928960" y="4286160"/>
            <a:ext cx="1714320" cy="78552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EXIT</a:t>
            </a:r>
            <a:endParaRPr/>
          </a:p>
        </p:txBody>
      </p:sp>
      <p:sp>
        <p:nvSpPr>
          <p:cNvPr id="59" name="CustomShape 12"/>
          <p:cNvSpPr/>
          <p:nvPr/>
        </p:nvSpPr>
        <p:spPr>
          <a:xfrm>
            <a:off x="3000240" y="357120"/>
            <a:ext cx="1714320" cy="78552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ENTRY</a:t>
            </a:r>
            <a:endParaRPr/>
          </a:p>
        </p:txBody>
      </p:sp>
      <p:sp>
        <p:nvSpPr>
          <p:cNvPr id="60" name="CustomShape 13"/>
          <p:cNvSpPr/>
          <p:nvPr/>
        </p:nvSpPr>
        <p:spPr>
          <a:xfrm rot="5400000">
            <a:off x="3643560" y="135720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61" name="CustomShape 14"/>
          <p:cNvSpPr/>
          <p:nvPr/>
        </p:nvSpPr>
        <p:spPr>
          <a:xfrm rot="5400000">
            <a:off x="2858400" y="3357360"/>
            <a:ext cx="1856160" cy="36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62" name="CustomShape 15"/>
          <p:cNvSpPr/>
          <p:nvPr/>
        </p:nvSpPr>
        <p:spPr>
          <a:xfrm>
            <a:off x="3929040" y="1143000"/>
            <a:ext cx="1714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B’ not live</a:t>
            </a:r>
            <a:endParaRPr/>
          </a:p>
        </p:txBody>
      </p:sp>
      <p:sp>
        <p:nvSpPr>
          <p:cNvPr id="63" name="CustomShape 16"/>
          <p:cNvSpPr/>
          <p:nvPr/>
        </p:nvSpPr>
        <p:spPr>
          <a:xfrm>
            <a:off x="3929040" y="3143160"/>
            <a:ext cx="17856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B’ not live</a:t>
            </a:r>
            <a:endParaRPr/>
          </a:p>
        </p:txBody>
      </p:sp>
      <p:sp>
        <p:nvSpPr>
          <p:cNvPr id="64" name="CustomShape 17"/>
          <p:cNvSpPr/>
          <p:nvPr/>
        </p:nvSpPr>
        <p:spPr>
          <a:xfrm>
            <a:off x="5770440" y="1472400"/>
            <a:ext cx="1428480" cy="57132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B = 2;</a:t>
            </a:r>
            <a:endParaRPr/>
          </a:p>
        </p:txBody>
      </p:sp>
      <p:sp>
        <p:nvSpPr>
          <p:cNvPr id="65" name="CustomShape 18"/>
          <p:cNvSpPr/>
          <p:nvPr/>
        </p:nvSpPr>
        <p:spPr>
          <a:xfrm>
            <a:off x="5770440" y="472320"/>
            <a:ext cx="1499760" cy="64260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ENTRY</a:t>
            </a:r>
            <a:endParaRPr/>
          </a:p>
        </p:txBody>
      </p:sp>
      <p:sp>
        <p:nvSpPr>
          <p:cNvPr id="66" name="CustomShape 19"/>
          <p:cNvSpPr/>
          <p:nvPr/>
        </p:nvSpPr>
        <p:spPr>
          <a:xfrm>
            <a:off x="5770440" y="3472560"/>
            <a:ext cx="1428480" cy="64260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A = B +1;</a:t>
            </a:r>
            <a:endParaRPr/>
          </a:p>
        </p:txBody>
      </p:sp>
      <p:sp>
        <p:nvSpPr>
          <p:cNvPr id="67" name="CustomShape 20"/>
          <p:cNvSpPr/>
          <p:nvPr/>
        </p:nvSpPr>
        <p:spPr>
          <a:xfrm>
            <a:off x="5770440" y="2401200"/>
            <a:ext cx="1428480" cy="642600"/>
          </a:xfrm>
          <a:prstGeom prst="roundRect">
            <a:avLst>
              <a:gd name="adj" fmla="val 16667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A = 3;</a:t>
            </a:r>
            <a:endParaRPr/>
          </a:p>
        </p:txBody>
      </p:sp>
      <p:sp>
        <p:nvSpPr>
          <p:cNvPr id="68" name="CustomShape 21"/>
          <p:cNvSpPr/>
          <p:nvPr/>
        </p:nvSpPr>
        <p:spPr>
          <a:xfrm>
            <a:off x="5786280" y="4429080"/>
            <a:ext cx="1499760" cy="642600"/>
          </a:xfrm>
          <a:prstGeom prst="ellipse">
            <a:avLst/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EXIT</a:t>
            </a:r>
            <a:endParaRPr/>
          </a:p>
        </p:txBody>
      </p:sp>
      <p:sp>
        <p:nvSpPr>
          <p:cNvPr id="69" name="CustomShape 22"/>
          <p:cNvSpPr/>
          <p:nvPr/>
        </p:nvSpPr>
        <p:spPr>
          <a:xfrm rot="5400000">
            <a:off x="6342840" y="218592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70" name="CustomShape 23"/>
          <p:cNvSpPr/>
          <p:nvPr/>
        </p:nvSpPr>
        <p:spPr>
          <a:xfrm rot="5400000">
            <a:off x="6342840" y="325764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71" name="CustomShape 24"/>
          <p:cNvSpPr/>
          <p:nvPr/>
        </p:nvSpPr>
        <p:spPr>
          <a:xfrm rot="5400000">
            <a:off x="6271560" y="418644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72" name="CustomShape 25"/>
          <p:cNvSpPr/>
          <p:nvPr/>
        </p:nvSpPr>
        <p:spPr>
          <a:xfrm rot="5400000">
            <a:off x="6271560" y="1257480"/>
            <a:ext cx="428400" cy="1080"/>
          </a:xfrm>
          <a:prstGeom prst="straightConnector1">
            <a:avLst/>
          </a:prstGeom>
          <a:noFill/>
          <a:ln w="9360">
            <a:solidFill>
              <a:srgbClr val="998846"/>
            </a:solidFill>
            <a:round/>
            <a:tailEnd len="med" type="arrow" w="med"/>
          </a:ln>
        </p:spPr>
      </p:sp>
      <p:sp>
        <p:nvSpPr>
          <p:cNvPr id="73" name="CustomShape 26"/>
          <p:cNvSpPr/>
          <p:nvPr/>
        </p:nvSpPr>
        <p:spPr>
          <a:xfrm>
            <a:off x="6627600" y="3115440"/>
            <a:ext cx="230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A’ faint, ‘B’ not</a:t>
            </a:r>
            <a:endParaRPr/>
          </a:p>
        </p:txBody>
      </p:sp>
      <p:sp>
        <p:nvSpPr>
          <p:cNvPr id="74" name="CustomShape 27"/>
          <p:cNvSpPr/>
          <p:nvPr/>
        </p:nvSpPr>
        <p:spPr>
          <a:xfrm>
            <a:off x="6842160" y="4115520"/>
            <a:ext cx="15714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A’ , ‘B’ faint </a:t>
            </a:r>
            <a:endParaRPr/>
          </a:p>
        </p:txBody>
      </p:sp>
      <p:sp>
        <p:nvSpPr>
          <p:cNvPr id="75" name="CustomShape 28"/>
          <p:cNvSpPr/>
          <p:nvPr/>
        </p:nvSpPr>
        <p:spPr>
          <a:xfrm>
            <a:off x="6699240" y="2044080"/>
            <a:ext cx="2230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A’ faint, ‘B’ not</a:t>
            </a:r>
            <a:endParaRPr/>
          </a:p>
        </p:txBody>
      </p:sp>
      <p:sp>
        <p:nvSpPr>
          <p:cNvPr id="76" name="CustomShape 29"/>
          <p:cNvSpPr/>
          <p:nvPr/>
        </p:nvSpPr>
        <p:spPr>
          <a:xfrm>
            <a:off x="6699240" y="1115280"/>
            <a:ext cx="1730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Book Antiqua"/>
              </a:rPr>
              <a:t>‘</a:t>
            </a:r>
            <a:r>
              <a:rPr b="1" lang="en-US">
                <a:solidFill>
                  <a:srgbClr val="ffffff"/>
                </a:solidFill>
                <a:latin typeface="Book Antiqua"/>
              </a:rPr>
              <a:t>A’, ‘B’ faint</a:t>
            </a:r>
            <a:endParaRPr/>
          </a:p>
        </p:txBody>
      </p:sp>
      <p:sp>
        <p:nvSpPr>
          <p:cNvPr id="77" name="CustomShape 30"/>
          <p:cNvSpPr/>
          <p:nvPr/>
        </p:nvSpPr>
        <p:spPr>
          <a:xfrm>
            <a:off x="214200" y="5286240"/>
            <a:ext cx="22143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Live Variable Analysis : Before Dead Code Elimination </a:t>
            </a:r>
            <a:endParaRPr/>
          </a:p>
        </p:txBody>
      </p:sp>
      <p:sp>
        <p:nvSpPr>
          <p:cNvPr id="78" name="CustomShape 31"/>
          <p:cNvSpPr/>
          <p:nvPr/>
        </p:nvSpPr>
        <p:spPr>
          <a:xfrm>
            <a:off x="2857320" y="5429160"/>
            <a:ext cx="22143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Live Variable Analysis : After Dead Code Elimination </a:t>
            </a:r>
            <a:endParaRPr/>
          </a:p>
        </p:txBody>
      </p:sp>
      <p:sp>
        <p:nvSpPr>
          <p:cNvPr id="79" name="CustomShape 32"/>
          <p:cNvSpPr/>
          <p:nvPr/>
        </p:nvSpPr>
        <p:spPr>
          <a:xfrm>
            <a:off x="5786280" y="5429160"/>
            <a:ext cx="28573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Book Antiqua"/>
              </a:rPr>
              <a:t>Faint Variable Analysis  --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ffff"/>
                </a:solidFill>
                <a:latin typeface="Book Antiqua"/>
              </a:rPr>
              <a:t>Non-Separable framework</a:t>
            </a:r>
            <a:endParaRPr/>
          </a:p>
        </p:txBody>
      </p:sp>
      <p:sp>
        <p:nvSpPr>
          <p:cNvPr id="80" name="CustomShape 33"/>
          <p:cNvSpPr/>
          <p:nvPr/>
        </p:nvSpPr>
        <p:spPr>
          <a:xfrm flipV="1">
            <a:off x="2000160" y="2499120"/>
            <a:ext cx="1428480" cy="1285560"/>
          </a:xfrm>
          <a:prstGeom prst="curvedConnector3">
            <a:avLst>
              <a:gd name="adj1" fmla="val 60271"/>
            </a:avLst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81" name="CustomShape 34"/>
          <p:cNvSpPr/>
          <p:nvPr/>
        </p:nvSpPr>
        <p:spPr>
          <a:xfrm>
            <a:off x="2214720" y="3000240"/>
            <a:ext cx="2142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Book Antiqua"/>
              </a:rPr>
              <a:t>Transitive Effect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e9d596"/>
                </a:solidFill>
                <a:latin typeface="Lucida Sans"/>
              </a:rPr>
              <a:t>Status of gdfa in GCC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285920"/>
            <a:ext cx="8229240" cy="5023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b="1" lang="en-US" sz="2800">
                <a:solidFill>
                  <a:srgbClr val="ffffff"/>
                </a:solidFill>
                <a:latin typeface="Book Antiqua"/>
              </a:rPr>
              <a:t>Intraprocedural bit vector data flow analysis.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Gdfa uses generic data flow equations which makes it possible to execute a wide variety of specifications without having to know the name of a particular analysis being performed.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3286080"/>
            <a:ext cx="6071760" cy="33411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286240" y="4643280"/>
            <a:ext cx="35676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 w="25560">
            <a:solidFill>
              <a:srgbClr val="98884b"/>
            </a:solidFill>
            <a:round/>
          </a:ln>
        </p:spPr>
      </p:sp>
      <p:pic>
        <p:nvPicPr>
          <p:cNvPr id="8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080" y="4572000"/>
            <a:ext cx="3409560" cy="523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e9d596"/>
                </a:solidFill>
                <a:latin typeface="Lucida Sans"/>
              </a:rPr>
              <a:t>Goal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Extend  gdfa to the dataflow frameworks where flow information can be represented using bit vector but the frameworks are non-separable.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Output should be in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Book Antiqua"/>
              </a:rPr>
              <a:t>Textual format – print GIMPLE code lines  showing impact chains.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Book Antiqua"/>
              </a:rPr>
              <a:t>Graphical format – show the entire control flow graph with basic block/gimple statements in the impact chain highlighted.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e9d596"/>
                </a:solidFill>
                <a:latin typeface="Lucida Sans"/>
              </a:rPr>
              <a:t>An Approach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57120" y="128592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ConstGen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U DepGen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(x)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ConstKill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U DepKill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(x)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	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f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 = (X − Kill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(x)) ∪ Gen</a:t>
            </a:r>
            <a:r>
              <a:rPr lang="en-US" sz="2400" baseline="-25000">
                <a:solidFill>
                  <a:srgbClr val="ffffff"/>
                </a:solidFill>
                <a:latin typeface="Book Antiqua"/>
              </a:rPr>
              <a:t>n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(x)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To treat a statement as an independent basic block.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To debug one particular analysis(live variable analysis) to know the nitty gritty of the code.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The dependent part of Gen Kill need to be implemented in gdfa.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The specification structure need to be updated. We propose introduction of four more fields in the existing 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e9d596"/>
                </a:solidFill>
                <a:latin typeface="Lucida Sans"/>
              </a:rPr>
              <a:t>Expectations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The existing bit vector analysis should work fine with the new framework (passing void in the DepGen, DepKill form).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"/>
            </a:pPr>
            <a:r>
              <a:rPr lang="en-US" sz="2400">
                <a:solidFill>
                  <a:srgbClr val="ffffff"/>
                </a:solidFill>
                <a:latin typeface="Book Antiqua"/>
              </a:rPr>
              <a:t> 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Implementation of </a:t>
            </a:r>
            <a:r>
              <a:rPr b="1" i="1" lang="en-US" sz="2400">
                <a:solidFill>
                  <a:srgbClr val="ffffff"/>
                </a:solidFill>
                <a:latin typeface="Book Antiqua"/>
              </a:rPr>
              <a:t>faint variable analysis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, </a:t>
            </a:r>
            <a:r>
              <a:rPr b="1" i="1" lang="en-US" sz="2400">
                <a:solidFill>
                  <a:srgbClr val="ffffff"/>
                </a:solidFill>
                <a:latin typeface="Book Antiqua"/>
              </a:rPr>
              <a:t>possibly uninitialised variable analysis</a:t>
            </a:r>
            <a:r>
              <a:rPr lang="en-US" sz="2400">
                <a:solidFill>
                  <a:srgbClr val="ffffff"/>
                </a:solidFill>
                <a:latin typeface="Book Antiqua"/>
              </a:rPr>
              <a:t> successfully.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