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7" d="100"/>
          <a:sy n="27" d="100"/>
        </p:scale>
        <p:origin x="42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630A86-16C0-44C8-BCD8-A830725BFB91}"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A2497-9295-499F-924F-759790D473FD}" type="slidenum">
              <a:rPr lang="en-US" smtClean="0"/>
              <a:t>‹#›</a:t>
            </a:fld>
            <a:endParaRPr lang="en-US"/>
          </a:p>
        </p:txBody>
      </p:sp>
    </p:spTree>
    <p:extLst>
      <p:ext uri="{BB962C8B-B14F-4D97-AF65-F5344CB8AC3E}">
        <p14:creationId xmlns:p14="http://schemas.microsoft.com/office/powerpoint/2010/main" val="242965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30A86-16C0-44C8-BCD8-A830725BFB91}"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A2497-9295-499F-924F-759790D473FD}" type="slidenum">
              <a:rPr lang="en-US" smtClean="0"/>
              <a:t>‹#›</a:t>
            </a:fld>
            <a:endParaRPr lang="en-US"/>
          </a:p>
        </p:txBody>
      </p:sp>
    </p:spTree>
    <p:extLst>
      <p:ext uri="{BB962C8B-B14F-4D97-AF65-F5344CB8AC3E}">
        <p14:creationId xmlns:p14="http://schemas.microsoft.com/office/powerpoint/2010/main" val="403410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30A86-16C0-44C8-BCD8-A830725BFB91}"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A2497-9295-499F-924F-759790D473FD}" type="slidenum">
              <a:rPr lang="en-US" smtClean="0"/>
              <a:t>‹#›</a:t>
            </a:fld>
            <a:endParaRPr lang="en-US"/>
          </a:p>
        </p:txBody>
      </p:sp>
    </p:spTree>
    <p:extLst>
      <p:ext uri="{BB962C8B-B14F-4D97-AF65-F5344CB8AC3E}">
        <p14:creationId xmlns:p14="http://schemas.microsoft.com/office/powerpoint/2010/main" val="327593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30A86-16C0-44C8-BCD8-A830725BFB91}"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A2497-9295-499F-924F-759790D473FD}" type="slidenum">
              <a:rPr lang="en-US" smtClean="0"/>
              <a:t>‹#›</a:t>
            </a:fld>
            <a:endParaRPr lang="en-US"/>
          </a:p>
        </p:txBody>
      </p:sp>
    </p:spTree>
    <p:extLst>
      <p:ext uri="{BB962C8B-B14F-4D97-AF65-F5344CB8AC3E}">
        <p14:creationId xmlns:p14="http://schemas.microsoft.com/office/powerpoint/2010/main" val="170561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30A86-16C0-44C8-BCD8-A830725BFB91}"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A2497-9295-499F-924F-759790D473FD}" type="slidenum">
              <a:rPr lang="en-US" smtClean="0"/>
              <a:t>‹#›</a:t>
            </a:fld>
            <a:endParaRPr lang="en-US"/>
          </a:p>
        </p:txBody>
      </p:sp>
    </p:spTree>
    <p:extLst>
      <p:ext uri="{BB962C8B-B14F-4D97-AF65-F5344CB8AC3E}">
        <p14:creationId xmlns:p14="http://schemas.microsoft.com/office/powerpoint/2010/main" val="80914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630A86-16C0-44C8-BCD8-A830725BFB91}"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A2497-9295-499F-924F-759790D473FD}" type="slidenum">
              <a:rPr lang="en-US" smtClean="0"/>
              <a:t>‹#›</a:t>
            </a:fld>
            <a:endParaRPr lang="en-US"/>
          </a:p>
        </p:txBody>
      </p:sp>
    </p:spTree>
    <p:extLst>
      <p:ext uri="{BB962C8B-B14F-4D97-AF65-F5344CB8AC3E}">
        <p14:creationId xmlns:p14="http://schemas.microsoft.com/office/powerpoint/2010/main" val="154752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630A86-16C0-44C8-BCD8-A830725BFB91}" type="datetimeFigureOut">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CA2497-9295-499F-924F-759790D473FD}" type="slidenum">
              <a:rPr lang="en-US" smtClean="0"/>
              <a:t>‹#›</a:t>
            </a:fld>
            <a:endParaRPr lang="en-US"/>
          </a:p>
        </p:txBody>
      </p:sp>
    </p:spTree>
    <p:extLst>
      <p:ext uri="{BB962C8B-B14F-4D97-AF65-F5344CB8AC3E}">
        <p14:creationId xmlns:p14="http://schemas.microsoft.com/office/powerpoint/2010/main" val="402638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630A86-16C0-44C8-BCD8-A830725BFB91}"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CA2497-9295-499F-924F-759790D473FD}" type="slidenum">
              <a:rPr lang="en-US" smtClean="0"/>
              <a:t>‹#›</a:t>
            </a:fld>
            <a:endParaRPr lang="en-US"/>
          </a:p>
        </p:txBody>
      </p:sp>
    </p:spTree>
    <p:extLst>
      <p:ext uri="{BB962C8B-B14F-4D97-AF65-F5344CB8AC3E}">
        <p14:creationId xmlns:p14="http://schemas.microsoft.com/office/powerpoint/2010/main" val="274179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30A86-16C0-44C8-BCD8-A830725BFB91}" type="datetimeFigureOut">
              <a:rPr lang="en-US" smtClean="0"/>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CA2497-9295-499F-924F-759790D473FD}" type="slidenum">
              <a:rPr lang="en-US" smtClean="0"/>
              <a:t>‹#›</a:t>
            </a:fld>
            <a:endParaRPr lang="en-US"/>
          </a:p>
        </p:txBody>
      </p:sp>
    </p:spTree>
    <p:extLst>
      <p:ext uri="{BB962C8B-B14F-4D97-AF65-F5344CB8AC3E}">
        <p14:creationId xmlns:p14="http://schemas.microsoft.com/office/powerpoint/2010/main" val="221905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30A86-16C0-44C8-BCD8-A830725BFB91}"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A2497-9295-499F-924F-759790D473FD}" type="slidenum">
              <a:rPr lang="en-US" smtClean="0"/>
              <a:t>‹#›</a:t>
            </a:fld>
            <a:endParaRPr lang="en-US"/>
          </a:p>
        </p:txBody>
      </p:sp>
    </p:spTree>
    <p:extLst>
      <p:ext uri="{BB962C8B-B14F-4D97-AF65-F5344CB8AC3E}">
        <p14:creationId xmlns:p14="http://schemas.microsoft.com/office/powerpoint/2010/main" val="373073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30A86-16C0-44C8-BCD8-A830725BFB91}"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A2497-9295-499F-924F-759790D473FD}" type="slidenum">
              <a:rPr lang="en-US" smtClean="0"/>
              <a:t>‹#›</a:t>
            </a:fld>
            <a:endParaRPr lang="en-US"/>
          </a:p>
        </p:txBody>
      </p:sp>
    </p:spTree>
    <p:extLst>
      <p:ext uri="{BB962C8B-B14F-4D97-AF65-F5344CB8AC3E}">
        <p14:creationId xmlns:p14="http://schemas.microsoft.com/office/powerpoint/2010/main" val="226547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3630A86-16C0-44C8-BCD8-A830725BFB91}" type="datetimeFigureOut">
              <a:rPr lang="en-US" smtClean="0"/>
              <a:t>10/11/2019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9CA2497-9295-499F-924F-759790D473FD}" type="slidenum">
              <a:rPr lang="en-US" smtClean="0"/>
              <a:t>‹#›</a:t>
            </a:fld>
            <a:endParaRPr lang="en-US"/>
          </a:p>
        </p:txBody>
      </p:sp>
    </p:spTree>
    <p:extLst>
      <p:ext uri="{BB962C8B-B14F-4D97-AF65-F5344CB8AC3E}">
        <p14:creationId xmlns:p14="http://schemas.microsoft.com/office/powerpoint/2010/main" val="925128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097" y="73945"/>
            <a:ext cx="26866955" cy="2648635"/>
          </a:xfrm>
          <a:prstGeom prst="rect">
            <a:avLst/>
          </a:prstGeom>
          <a:noFill/>
          <a:ln>
            <a:noFill/>
          </a:ln>
        </p:spPr>
        <p:txBody>
          <a:bodyPr wrap="square" lIns="428460" tIns="214230" rIns="428460" bIns="214230" rtlCol="0">
            <a:spAutoFit/>
          </a:bodyPr>
          <a:lstStyle/>
          <a:p>
            <a:r>
              <a:rPr lang="en-US" sz="7200" b="1" dirty="0" smtClean="0">
                <a:latin typeface="Times New Roman" panose="02020603050405020304" pitchFamily="18" charset="0"/>
                <a:cs typeface="Times New Roman" panose="02020603050405020304" pitchFamily="18" charset="0"/>
              </a:rPr>
              <a:t>[Title of Your Poster: *Use font approximately TNR Size 72; Title Can Span Entire Poster Top, or Compressed for Logo Space]</a:t>
            </a:r>
            <a:endParaRPr lang="en-US" sz="7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29374" y="2503683"/>
            <a:ext cx="22117955" cy="861774"/>
          </a:xfrm>
          <a:prstGeom prst="rect">
            <a:avLst/>
          </a:prstGeom>
          <a:noFill/>
        </p:spPr>
        <p:txBody>
          <a:bodyPr wrap="square" rtlCol="0">
            <a:spAutoFit/>
          </a:bodyPr>
          <a:lstStyle/>
          <a:p>
            <a:r>
              <a:rPr lang="en-US" sz="5000" dirty="0" smtClean="0">
                <a:latin typeface="Times New Roman" panose="02020603050405020304" pitchFamily="18" charset="0"/>
                <a:cs typeface="Times New Roman" panose="02020603050405020304" pitchFamily="18" charset="0"/>
              </a:rPr>
              <a:t>[Your Name], [Your University *use font no bigger than Times New Roman size 50 ]</a:t>
            </a:r>
            <a:endParaRPr lang="en-US" sz="5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29372" y="28210053"/>
            <a:ext cx="12897869" cy="2708434"/>
          </a:xfrm>
          <a:prstGeom prst="rect">
            <a:avLst/>
          </a:prstGeom>
          <a:noFill/>
          <a:ln>
            <a:noFill/>
          </a:ln>
        </p:spPr>
        <p:txBody>
          <a:bodyPr wrap="square" rtlCol="0">
            <a:spAutoFit/>
          </a:bodyPr>
          <a:lstStyle/>
          <a:p>
            <a:r>
              <a:rPr lang="en-US" sz="3400" b="1" dirty="0" smtClean="0"/>
              <a:t>[Poster Size]:</a:t>
            </a:r>
            <a:r>
              <a:rPr lang="en-US" sz="3400" dirty="0" smtClean="0"/>
              <a:t> [The poster is expected to be 36inx 48in. Before you begin designing your poster, you need to adjust the size of the PowerPoint slide. You can do this by going to the “Design” tab, clicking the dropdown menu for slide size, and then clicking </a:t>
            </a:r>
            <a:r>
              <a:rPr lang="en-US" sz="3400" smtClean="0"/>
              <a:t>the “custom slide size” </a:t>
            </a:r>
            <a:r>
              <a:rPr lang="en-US" sz="3400" dirty="0" smtClean="0"/>
              <a:t>option. You can update the slide size there.]</a:t>
            </a:r>
            <a:endParaRPr lang="en-US" sz="3200" dirty="0"/>
          </a:p>
        </p:txBody>
      </p:sp>
      <p:sp>
        <p:nvSpPr>
          <p:cNvPr id="7" name="TextBox 6"/>
          <p:cNvSpPr txBox="1"/>
          <p:nvPr/>
        </p:nvSpPr>
        <p:spPr>
          <a:xfrm>
            <a:off x="529373" y="11437530"/>
            <a:ext cx="13162564" cy="1261884"/>
          </a:xfrm>
          <a:prstGeom prst="rect">
            <a:avLst/>
          </a:prstGeom>
          <a:noFill/>
          <a:ln>
            <a:noFill/>
          </a:ln>
        </p:spPr>
        <p:txBody>
          <a:bodyPr wrap="square" rtlCol="0">
            <a:spAutoFit/>
          </a:bodyPr>
          <a:lstStyle/>
          <a:p>
            <a:r>
              <a:rPr lang="en-US" sz="3400" dirty="0" smtClean="0"/>
              <a:t>[More text: you don’t have to use subheadings if they do not contribute to the organization and clarity of your poster.</a:t>
            </a:r>
            <a:endParaRPr lang="en-US" sz="3400" dirty="0"/>
          </a:p>
          <a:p>
            <a:endParaRPr lang="en-US" sz="800" dirty="0"/>
          </a:p>
        </p:txBody>
      </p:sp>
      <p:sp>
        <p:nvSpPr>
          <p:cNvPr id="8" name="TextBox 7"/>
          <p:cNvSpPr txBox="1"/>
          <p:nvPr/>
        </p:nvSpPr>
        <p:spPr>
          <a:xfrm>
            <a:off x="529372" y="3562713"/>
            <a:ext cx="13162565" cy="769441"/>
          </a:xfrm>
          <a:prstGeom prst="rect">
            <a:avLst/>
          </a:prstGeom>
          <a:solidFill>
            <a:srgbClr val="FFFF66"/>
          </a:solidFill>
          <a:ln>
            <a:noFill/>
          </a:ln>
        </p:spPr>
        <p:txBody>
          <a:bodyPr wrap="square" rtlCol="0">
            <a:spAutoFit/>
          </a:bodyPr>
          <a:lstStyle/>
          <a:p>
            <a:r>
              <a:rPr lang="en-US" sz="4400" b="1" dirty="0" smtClean="0">
                <a:solidFill>
                  <a:schemeClr val="accent1">
                    <a:lumMod val="75000"/>
                  </a:schemeClr>
                </a:solidFill>
              </a:rPr>
              <a:t>[Heading 1 *Calibri Size 44]</a:t>
            </a:r>
            <a:endParaRPr lang="en-US" sz="4400" b="1" dirty="0">
              <a:solidFill>
                <a:schemeClr val="accent1">
                  <a:lumMod val="75000"/>
                </a:schemeClr>
              </a:solidFill>
            </a:endParaRPr>
          </a:p>
        </p:txBody>
      </p:sp>
      <p:sp>
        <p:nvSpPr>
          <p:cNvPr id="9" name="TextBox 8"/>
          <p:cNvSpPr txBox="1"/>
          <p:nvPr/>
        </p:nvSpPr>
        <p:spPr>
          <a:xfrm>
            <a:off x="529373" y="10569028"/>
            <a:ext cx="13162564" cy="646331"/>
          </a:xfrm>
          <a:prstGeom prst="rect">
            <a:avLst/>
          </a:prstGeom>
          <a:solidFill>
            <a:schemeClr val="accent5">
              <a:lumMod val="50000"/>
            </a:schemeClr>
          </a:solidFill>
          <a:ln>
            <a:noFill/>
          </a:ln>
        </p:spPr>
        <p:txBody>
          <a:bodyPr wrap="square" rtlCol="0">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[Heading *Times New Roman Size 36</a:t>
            </a:r>
            <a:endParaRPr lang="en-US" sz="3600" b="1" dirty="0">
              <a:solidFill>
                <a:srgbClr val="FFFF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529372" y="32186226"/>
            <a:ext cx="32008025" cy="338554"/>
          </a:xfrm>
          <a:prstGeom prst="rect">
            <a:avLst/>
          </a:prstGeom>
          <a:noFill/>
        </p:spPr>
        <p:txBody>
          <a:bodyPr wrap="square" rtlCol="0">
            <a:spAutoFit/>
          </a:bodyPr>
          <a:lstStyle/>
          <a:p>
            <a:r>
              <a:rPr lang="en-US" sz="1600" dirty="0" smtClean="0"/>
              <a:t>If[ funding was provided to support your travel to the RISE Conference and/or your participation in the activity you are presenting about, consider adding an acknowledgment note at the bottom of your poster (follow any regulations that may be stipulated by the funder)]</a:t>
            </a:r>
            <a:endParaRPr lang="en-US" sz="1600" dirty="0"/>
          </a:p>
        </p:txBody>
      </p:sp>
      <p:sp>
        <p:nvSpPr>
          <p:cNvPr id="13" name="TextBox 12"/>
          <p:cNvSpPr txBox="1"/>
          <p:nvPr/>
        </p:nvSpPr>
        <p:spPr>
          <a:xfrm>
            <a:off x="722621" y="22150466"/>
            <a:ext cx="10769703" cy="955864"/>
          </a:xfrm>
          <a:prstGeom prst="rect">
            <a:avLst/>
          </a:prstGeom>
          <a:noFill/>
          <a:ln>
            <a:noFill/>
          </a:ln>
        </p:spPr>
        <p:txBody>
          <a:bodyPr wrap="square" lIns="428460" tIns="214230" rIns="428460" bIns="214230" rtlCol="0">
            <a:spAutoFit/>
          </a:bodyPr>
          <a:lstStyle/>
          <a:p>
            <a:r>
              <a:rPr lang="en-US" sz="3400" b="1" dirty="0"/>
              <a:t>Table  1.  </a:t>
            </a:r>
            <a:r>
              <a:rPr lang="en-US" sz="3400" b="1" dirty="0" smtClean="0"/>
              <a:t>[If you  have a table, include a title]</a:t>
            </a:r>
            <a:endParaRPr lang="en-US" sz="3400" dirty="0"/>
          </a:p>
        </p:txBody>
      </p:sp>
      <p:sp>
        <p:nvSpPr>
          <p:cNvPr id="35" name="TextBox 34"/>
          <p:cNvSpPr txBox="1"/>
          <p:nvPr/>
        </p:nvSpPr>
        <p:spPr>
          <a:xfrm>
            <a:off x="531421" y="4504619"/>
            <a:ext cx="13160516" cy="4955203"/>
          </a:xfrm>
          <a:prstGeom prst="rect">
            <a:avLst/>
          </a:prstGeom>
          <a:noFill/>
          <a:ln>
            <a:noFill/>
          </a:ln>
        </p:spPr>
        <p:txBody>
          <a:bodyPr wrap="square" rtlCol="0">
            <a:spAutoFit/>
          </a:bodyPr>
          <a:lstStyle/>
          <a:p>
            <a:r>
              <a:rPr lang="en-US" sz="3400" b="1" dirty="0" smtClean="0"/>
              <a:t>[Example Sub Heading]: </a:t>
            </a:r>
            <a:r>
              <a:rPr lang="en-US" sz="3400" dirty="0" smtClean="0"/>
              <a:t>You should use a combination of headings and subheadings as necessary to break your content into meaningful chunks.</a:t>
            </a:r>
            <a:endParaRPr lang="en-US" sz="3400" dirty="0"/>
          </a:p>
          <a:p>
            <a:endParaRPr lang="en-US" sz="1000" dirty="0"/>
          </a:p>
          <a:p>
            <a:r>
              <a:rPr lang="en-US" sz="3400" b="1" dirty="0" smtClean="0"/>
              <a:t>[Heading Sizes]:</a:t>
            </a:r>
            <a:r>
              <a:rPr lang="en-US" sz="3400" dirty="0" smtClean="0"/>
              <a:t> The size of headings (see the text in the yellow box above) should be larger than the text of your substantive paragraphs, but should not be overwhelmingly large. This sample template has text in different font styles and sizes within it. You can chose the style you want at each level (Heading, subheading, text), but you must be internally consistent. In other words, all main headings should be the same size and style. All subheadings should be the same size and style, etc. </a:t>
            </a:r>
            <a:endParaRPr lang="en-US" sz="3400" dirty="0"/>
          </a:p>
        </p:txBody>
      </p:sp>
      <p:graphicFrame>
        <p:nvGraphicFramePr>
          <p:cNvPr id="39" name="Content Placeholder 6"/>
          <p:cNvGraphicFramePr>
            <a:graphicFrameLocks/>
          </p:cNvGraphicFramePr>
          <p:nvPr>
            <p:extLst>
              <p:ext uri="{D42A27DB-BD31-4B8C-83A1-F6EECF244321}">
                <p14:modId xmlns:p14="http://schemas.microsoft.com/office/powerpoint/2010/main" val="1497513854"/>
              </p:ext>
            </p:extLst>
          </p:nvPr>
        </p:nvGraphicFramePr>
        <p:xfrm>
          <a:off x="1048899" y="22918245"/>
          <a:ext cx="11395926" cy="4561919"/>
        </p:xfrm>
        <a:graphic>
          <a:graphicData uri="http://schemas.openxmlformats.org/drawingml/2006/table">
            <a:tbl>
              <a:tblPr firstRow="1" bandRow="1">
                <a:tableStyleId>{5C22544A-7EE6-4342-B048-85BDC9FD1C3A}</a:tableStyleId>
              </a:tblPr>
              <a:tblGrid>
                <a:gridCol w="2136614">
                  <a:extLst>
                    <a:ext uri="{9D8B030D-6E8A-4147-A177-3AD203B41FA5}">
                      <a16:colId xmlns:a16="http://schemas.microsoft.com/office/drawing/2014/main" val="4200375886"/>
                    </a:ext>
                  </a:extLst>
                </a:gridCol>
                <a:gridCol w="3223353">
                  <a:extLst>
                    <a:ext uri="{9D8B030D-6E8A-4147-A177-3AD203B41FA5}">
                      <a16:colId xmlns:a16="http://schemas.microsoft.com/office/drawing/2014/main" val="2188980045"/>
                    </a:ext>
                  </a:extLst>
                </a:gridCol>
                <a:gridCol w="4390365">
                  <a:extLst>
                    <a:ext uri="{9D8B030D-6E8A-4147-A177-3AD203B41FA5}">
                      <a16:colId xmlns:a16="http://schemas.microsoft.com/office/drawing/2014/main" val="512523872"/>
                    </a:ext>
                  </a:extLst>
                </a:gridCol>
                <a:gridCol w="1645594">
                  <a:extLst>
                    <a:ext uri="{9D8B030D-6E8A-4147-A177-3AD203B41FA5}">
                      <a16:colId xmlns:a16="http://schemas.microsoft.com/office/drawing/2014/main" val="1269093234"/>
                    </a:ext>
                  </a:extLst>
                </a:gridCol>
              </a:tblGrid>
              <a:tr h="685743">
                <a:tc>
                  <a:txBody>
                    <a:bodyPr/>
                    <a:lstStyle/>
                    <a:p>
                      <a:r>
                        <a:rPr lang="en-US" sz="3200" dirty="0" smtClean="0"/>
                        <a:t>[Heading]</a:t>
                      </a:r>
                      <a:endParaRPr lang="en-US" sz="3200" dirty="0"/>
                    </a:p>
                  </a:txBody>
                  <a:tcPr/>
                </a:tc>
                <a:tc>
                  <a:txBody>
                    <a:bodyPr/>
                    <a:lstStyle/>
                    <a:p>
                      <a:r>
                        <a:rPr lang="en-US" sz="3200" dirty="0" smtClean="0"/>
                        <a:t>[Example</a:t>
                      </a:r>
                      <a:r>
                        <a:rPr lang="en-US" sz="3200" baseline="0" dirty="0" smtClean="0"/>
                        <a:t> Text]</a:t>
                      </a:r>
                      <a:endParaRPr lang="en-US" sz="3200" dirty="0"/>
                    </a:p>
                  </a:txBody>
                  <a:tcPr/>
                </a:tc>
                <a:tc>
                  <a:txBody>
                    <a:bodyPr/>
                    <a:lstStyle/>
                    <a:p>
                      <a:r>
                        <a:rPr lang="en-US" sz="3200" dirty="0" smtClean="0"/>
                        <a:t>[Is in Calibri Size 32]</a:t>
                      </a:r>
                      <a:endParaRPr lang="en-US" sz="3200" dirty="0"/>
                    </a:p>
                  </a:txBody>
                  <a:tcPr/>
                </a:tc>
                <a:tc>
                  <a:txBody>
                    <a:bodyPr/>
                    <a:lstStyle/>
                    <a:p>
                      <a:r>
                        <a:rPr lang="en-US" sz="3200" dirty="0" smtClean="0"/>
                        <a:t>[Text]</a:t>
                      </a:r>
                      <a:endParaRPr lang="en-US" sz="3200" dirty="0"/>
                    </a:p>
                  </a:txBody>
                  <a:tcPr/>
                </a:tc>
                <a:extLst>
                  <a:ext uri="{0D108BD9-81ED-4DB2-BD59-A6C34878D82A}">
                    <a16:rowId xmlns:a16="http://schemas.microsoft.com/office/drawing/2014/main" val="1846265680"/>
                  </a:ext>
                </a:extLst>
              </a:tr>
              <a:tr h="477910">
                <a:tc>
                  <a:txBody>
                    <a:bodyPr/>
                    <a:lstStyle/>
                    <a:p>
                      <a:r>
                        <a:rPr lang="en-US" sz="2800" dirty="0" smtClean="0"/>
                        <a:t>[This</a:t>
                      </a:r>
                      <a:r>
                        <a:rPr lang="en-US" sz="2800" baseline="0" dirty="0" smtClean="0"/>
                        <a:t> is Calibri 28]</a:t>
                      </a:r>
                      <a:endParaRPr lang="en-US" sz="2800" dirty="0"/>
                    </a:p>
                  </a:txBody>
                  <a:tcPr/>
                </a:tc>
                <a:tc>
                  <a:txBody>
                    <a:bodyPr/>
                    <a:lstStyle/>
                    <a:p>
                      <a:r>
                        <a:rPr lang="en-US" sz="2800" dirty="0" smtClean="0"/>
                        <a:t>[Table</a:t>
                      </a:r>
                      <a:r>
                        <a:rPr lang="en-US" sz="2800" baseline="0" dirty="0" smtClean="0"/>
                        <a:t> Content]</a:t>
                      </a:r>
                      <a:endParaRPr lang="en-US" sz="2800" dirty="0"/>
                    </a:p>
                  </a:txBody>
                  <a:tcPr/>
                </a:tc>
                <a:tc>
                  <a:txBody>
                    <a:bodyPr/>
                    <a:lstStyle/>
                    <a:p>
                      <a:r>
                        <a:rPr lang="en-US" sz="2800" dirty="0" smtClean="0"/>
                        <a:t>[Table Content}</a:t>
                      </a:r>
                      <a:endParaRPr lang="en-US" sz="2800" dirty="0"/>
                    </a:p>
                  </a:txBody>
                  <a:tcPr/>
                </a:tc>
                <a:tc>
                  <a:txBody>
                    <a:bodyPr/>
                    <a:lstStyle/>
                    <a:p>
                      <a:r>
                        <a:rPr lang="en-US" sz="2800" dirty="0" smtClean="0"/>
                        <a:t>[Table</a:t>
                      </a:r>
                      <a:r>
                        <a:rPr lang="en-US" sz="2800" baseline="0" dirty="0" smtClean="0"/>
                        <a:t> Content]</a:t>
                      </a:r>
                      <a:endParaRPr lang="en-US" sz="2800" dirty="0"/>
                    </a:p>
                  </a:txBody>
                  <a:tcPr/>
                </a:tc>
                <a:extLst>
                  <a:ext uri="{0D108BD9-81ED-4DB2-BD59-A6C34878D82A}">
                    <a16:rowId xmlns:a16="http://schemas.microsoft.com/office/drawing/2014/main" val="2611619067"/>
                  </a:ext>
                </a:extLst>
              </a:tr>
              <a:tr h="1265056">
                <a:tc>
                  <a:txBody>
                    <a:bodyPr/>
                    <a:lstStyle/>
                    <a:p>
                      <a:r>
                        <a:rPr lang="en-US" sz="2800" dirty="0" smtClean="0"/>
                        <a:t>[Table</a:t>
                      </a:r>
                      <a:r>
                        <a:rPr lang="en-US" sz="2800" baseline="0" dirty="0" smtClean="0"/>
                        <a:t> Content]</a:t>
                      </a:r>
                      <a:endParaRPr lang="en-US" sz="28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smtClean="0"/>
                        <a:t>[Table</a:t>
                      </a:r>
                      <a:r>
                        <a:rPr lang="en-US" sz="2800" baseline="0" dirty="0" smtClean="0"/>
                        <a:t> Content]</a:t>
                      </a:r>
                      <a:endParaRPr lang="en-US" sz="2800" dirty="0" smtClean="0"/>
                    </a:p>
                    <a:p>
                      <a:endParaRPr lang="en-US" sz="2800" dirty="0"/>
                    </a:p>
                  </a:txBody>
                  <a:tcPr/>
                </a:tc>
                <a:tc>
                  <a:txBody>
                    <a:bodyPr/>
                    <a:lstStyle/>
                    <a:p>
                      <a:r>
                        <a:rPr lang="en-US" sz="2800" dirty="0" smtClean="0"/>
                        <a:t>[Table</a:t>
                      </a:r>
                      <a:r>
                        <a:rPr lang="en-US" sz="2800" baseline="0" dirty="0" smtClean="0"/>
                        <a:t> Content]</a:t>
                      </a:r>
                      <a:endParaRPr lang="en-US" sz="2800" dirty="0"/>
                    </a:p>
                  </a:txBody>
                  <a:tcPr/>
                </a:tc>
                <a:tc>
                  <a:txBody>
                    <a:bodyPr/>
                    <a:lstStyle/>
                    <a:p>
                      <a:r>
                        <a:rPr lang="en-US" sz="2800" dirty="0" smtClean="0"/>
                        <a:t>[Table</a:t>
                      </a:r>
                      <a:r>
                        <a:rPr lang="en-US" sz="2800" baseline="0" dirty="0" smtClean="0"/>
                        <a:t> Content]</a:t>
                      </a:r>
                      <a:endParaRPr lang="en-US" sz="2800" dirty="0"/>
                    </a:p>
                  </a:txBody>
                  <a:tcPr/>
                </a:tc>
                <a:extLst>
                  <a:ext uri="{0D108BD9-81ED-4DB2-BD59-A6C34878D82A}">
                    <a16:rowId xmlns:a16="http://schemas.microsoft.com/office/drawing/2014/main" val="1505602002"/>
                  </a:ext>
                </a:extLst>
              </a:tr>
              <a:tr h="1666240">
                <a:tc>
                  <a:txBody>
                    <a:bodyPr/>
                    <a:lstStyle/>
                    <a:p>
                      <a:r>
                        <a:rPr lang="en-US" sz="2800" dirty="0" smtClean="0"/>
                        <a:t>[Table</a:t>
                      </a:r>
                      <a:r>
                        <a:rPr lang="en-US" sz="2800" baseline="0" dirty="0" smtClean="0"/>
                        <a:t> Content]</a:t>
                      </a:r>
                      <a:endParaRPr lang="en-US" sz="28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smtClean="0"/>
                        <a:t>[Table</a:t>
                      </a:r>
                      <a:r>
                        <a:rPr lang="en-US" sz="2800" baseline="0" dirty="0" smtClean="0"/>
                        <a:t> Content]</a:t>
                      </a:r>
                      <a:endParaRPr lang="en-US" sz="2800" dirty="0" smtClean="0"/>
                    </a:p>
                  </a:txBody>
                  <a:tcPr/>
                </a:tc>
                <a:tc>
                  <a:txBody>
                    <a:bodyPr/>
                    <a:lstStyle/>
                    <a:p>
                      <a:r>
                        <a:rPr lang="en-US" sz="2800" dirty="0" smtClean="0"/>
                        <a:t>[Table</a:t>
                      </a:r>
                      <a:r>
                        <a:rPr lang="en-US" sz="2800" baseline="0" dirty="0" smtClean="0"/>
                        <a:t> Content]</a:t>
                      </a:r>
                      <a:endParaRPr lang="en-US" sz="2800" dirty="0"/>
                    </a:p>
                  </a:txBody>
                  <a:tcPr/>
                </a:tc>
                <a:tc>
                  <a:txBody>
                    <a:bodyPr/>
                    <a:lstStyle/>
                    <a:p>
                      <a:r>
                        <a:rPr lang="en-US" sz="2800" dirty="0" smtClean="0"/>
                        <a:t>[Table</a:t>
                      </a:r>
                      <a:r>
                        <a:rPr lang="en-US" sz="2800" baseline="0" dirty="0" smtClean="0"/>
                        <a:t> Content]</a:t>
                      </a:r>
                      <a:endParaRPr lang="en-US" sz="2800" dirty="0"/>
                    </a:p>
                  </a:txBody>
                  <a:tcPr/>
                </a:tc>
                <a:extLst>
                  <a:ext uri="{0D108BD9-81ED-4DB2-BD59-A6C34878D82A}">
                    <a16:rowId xmlns:a16="http://schemas.microsoft.com/office/drawing/2014/main" val="4197645625"/>
                  </a:ext>
                </a:extLst>
              </a:tr>
            </a:tbl>
          </a:graphicData>
        </a:graphic>
      </p:graphicFrame>
      <p:sp>
        <p:nvSpPr>
          <p:cNvPr id="44" name="TextBox 43">
            <a:extLst>
              <a:ext uri="{FF2B5EF4-FFF2-40B4-BE49-F238E27FC236}">
                <a16:creationId xmlns:a16="http://schemas.microsoft.com/office/drawing/2014/main" id="{F27C4F13-4D29-4EB1-BD23-87A5F35A275F}"/>
              </a:ext>
            </a:extLst>
          </p:cNvPr>
          <p:cNvSpPr txBox="1"/>
          <p:nvPr/>
        </p:nvSpPr>
        <p:spPr>
          <a:xfrm>
            <a:off x="529371" y="18987385"/>
            <a:ext cx="13162565" cy="2708434"/>
          </a:xfrm>
          <a:prstGeom prst="rect">
            <a:avLst/>
          </a:prstGeom>
          <a:noFill/>
          <a:ln>
            <a:noFill/>
          </a:ln>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[Example Subheading]: </a:t>
            </a:r>
            <a:r>
              <a:rPr lang="en-US" sz="3400" dirty="0" smtClean="0">
                <a:latin typeface="Times New Roman" panose="02020603050405020304" pitchFamily="18" charset="0"/>
                <a:cs typeface="Times New Roman" panose="02020603050405020304" pitchFamily="18" charset="0"/>
              </a:rPr>
              <a:t>[This text is in Times New Roman size 34. It is recommended that you do not type in text that is smaller than Calibri 24 or 28, as it will be difficult for people to read your poster at a distance.]</a:t>
            </a:r>
          </a:p>
          <a:p>
            <a:r>
              <a:rPr lang="en-US" sz="3400" dirty="0" smtClean="0">
                <a:latin typeface="Times New Roman" panose="02020603050405020304" pitchFamily="18" charset="0"/>
                <a:cs typeface="Times New Roman" panose="02020603050405020304" pitchFamily="18" charset="0"/>
              </a:rPr>
              <a:t>There should be a balance of text and graphics (images/tables, etc.). </a:t>
            </a:r>
          </a:p>
          <a:p>
            <a:endParaRPr lang="en-US" sz="3400" dirty="0" smtClean="0">
              <a:latin typeface="Times New Roman" panose="02020603050405020304" pitchFamily="18" charset="0"/>
              <a:cs typeface="Times New Roman" panose="02020603050405020304" pitchFamily="18" charset="0"/>
            </a:endParaRPr>
          </a:p>
        </p:txBody>
      </p:sp>
      <p:sp>
        <p:nvSpPr>
          <p:cNvPr id="46" name="Text Placeholder 6">
            <a:extLst>
              <a:ext uri="{FF2B5EF4-FFF2-40B4-BE49-F238E27FC236}">
                <a16:creationId xmlns:a16="http://schemas.microsoft.com/office/drawing/2014/main" id="{4D0AA349-C63B-42F1-8493-417A37E5E217}"/>
              </a:ext>
            </a:extLst>
          </p:cNvPr>
          <p:cNvSpPr txBox="1">
            <a:spLocks/>
          </p:cNvSpPr>
          <p:nvPr/>
        </p:nvSpPr>
        <p:spPr>
          <a:xfrm>
            <a:off x="722621" y="17597757"/>
            <a:ext cx="10923947" cy="1140348"/>
          </a:xfrm>
          <a:prstGeom prst="rect">
            <a:avLst/>
          </a:prstGeom>
        </p:spPr>
        <p:txBody>
          <a:bodyPr>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300" b="1" dirty="0"/>
              <a:t>Figure 1.  </a:t>
            </a:r>
            <a:r>
              <a:rPr lang="en-US" sz="3300" b="1" dirty="0" smtClean="0"/>
              <a:t>[Title]</a:t>
            </a:r>
            <a:endParaRPr lang="en-US" sz="3300" b="1" dirty="0"/>
          </a:p>
          <a:p>
            <a:pPr marL="0" indent="0">
              <a:lnSpc>
                <a:spcPct val="120000"/>
              </a:lnSpc>
              <a:buNone/>
            </a:pPr>
            <a:r>
              <a:rPr lang="en-US" sz="1600" dirty="0" smtClean="0"/>
              <a:t>*If the Image/figure is not your own, give credit to the source of the image. This could be a person, website, organization, etc. </a:t>
            </a:r>
            <a:endParaRPr lang="en-US" sz="1600" dirty="0"/>
          </a:p>
        </p:txBody>
      </p:sp>
      <p:sp>
        <p:nvSpPr>
          <p:cNvPr id="56" name="TextBox 55">
            <a:extLst>
              <a:ext uri="{FF2B5EF4-FFF2-40B4-BE49-F238E27FC236}">
                <a16:creationId xmlns:a16="http://schemas.microsoft.com/office/drawing/2014/main" id="{2A4B5329-664C-4E4C-B775-C962D4E21ACD}"/>
              </a:ext>
            </a:extLst>
          </p:cNvPr>
          <p:cNvSpPr txBox="1"/>
          <p:nvPr/>
        </p:nvSpPr>
        <p:spPr>
          <a:xfrm>
            <a:off x="1048897" y="27378413"/>
            <a:ext cx="11395926" cy="707886"/>
          </a:xfrm>
          <a:prstGeom prst="rect">
            <a:avLst/>
          </a:prstGeom>
          <a:noFill/>
          <a:ln>
            <a:noFill/>
          </a:ln>
        </p:spPr>
        <p:txBody>
          <a:bodyPr wrap="square" rtlCol="0">
            <a:spAutoFit/>
          </a:bodyPr>
          <a:lstStyle/>
          <a:p>
            <a:r>
              <a:rPr lang="en-US" sz="2000" dirty="0" smtClean="0"/>
              <a:t>[You may want to provide additional descriptive information about your table beneath it.  This example is in Calibri size 20 font.</a:t>
            </a:r>
            <a:endParaRPr lang="en-US" sz="2000" dirty="0"/>
          </a:p>
        </p:txBody>
      </p:sp>
      <p:sp>
        <p:nvSpPr>
          <p:cNvPr id="57" name="Rectangle 56"/>
          <p:cNvSpPr/>
          <p:nvPr/>
        </p:nvSpPr>
        <p:spPr>
          <a:xfrm>
            <a:off x="722621" y="12699414"/>
            <a:ext cx="12704621" cy="4289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791114" y="14126808"/>
            <a:ext cx="8686800" cy="1209242"/>
          </a:xfrm>
          <a:prstGeom prst="rect">
            <a:avLst/>
          </a:prstGeom>
          <a:noFill/>
        </p:spPr>
        <p:txBody>
          <a:bodyPr wrap="square" rtlCol="0">
            <a:spAutoFit/>
          </a:bodyPr>
          <a:lstStyle/>
          <a:p>
            <a:r>
              <a:rPr lang="en-US" dirty="0" smtClean="0"/>
              <a:t>[Example Figure Here]</a:t>
            </a:r>
            <a:endParaRPr lang="en-US" dirty="0"/>
          </a:p>
        </p:txBody>
      </p:sp>
      <p:sp>
        <p:nvSpPr>
          <p:cNvPr id="59" name="TextBox 58"/>
          <p:cNvSpPr txBox="1"/>
          <p:nvPr/>
        </p:nvSpPr>
        <p:spPr>
          <a:xfrm>
            <a:off x="15377491" y="16808700"/>
            <a:ext cx="12897869" cy="4278094"/>
          </a:xfrm>
          <a:prstGeom prst="rect">
            <a:avLst/>
          </a:prstGeom>
          <a:noFill/>
          <a:ln>
            <a:noFill/>
          </a:ln>
        </p:spPr>
        <p:txBody>
          <a:bodyPr wrap="square" rtlCol="0">
            <a:spAutoFit/>
          </a:bodyPr>
          <a:lstStyle/>
          <a:p>
            <a:pPr algn="just"/>
            <a:r>
              <a:rPr lang="en-US" sz="3400" b="1" dirty="0" smtClean="0"/>
              <a:t>[Other Helpful Hints]:</a:t>
            </a:r>
            <a:r>
              <a:rPr lang="en-US" sz="3400" dirty="0" smtClean="0"/>
              <a:t> [You may want text to be left aligned, as it is for most of this poster. Using that format will give you a neat left line in your text column, and a jagged, uneven line of text on the right. This if perfectly fine. It is also acceptable to justify your text, as is illustrated in this text box. This will adjust the spacing between your words so that there are clean straight lines on the left and right sides of your text. Whichever text alignment you choose, be consistent throughout the text on you poster.</a:t>
            </a:r>
            <a:r>
              <a:rPr lang="en-US" sz="3200" dirty="0" smtClean="0"/>
              <a:t>]</a:t>
            </a:r>
          </a:p>
        </p:txBody>
      </p:sp>
      <p:sp>
        <p:nvSpPr>
          <p:cNvPr id="61" name="TextBox 60"/>
          <p:cNvSpPr txBox="1"/>
          <p:nvPr/>
        </p:nvSpPr>
        <p:spPr>
          <a:xfrm>
            <a:off x="15377491" y="3617142"/>
            <a:ext cx="13162565" cy="769441"/>
          </a:xfrm>
          <a:prstGeom prst="rect">
            <a:avLst/>
          </a:prstGeom>
          <a:solidFill>
            <a:srgbClr val="FFFF66"/>
          </a:solidFill>
          <a:ln>
            <a:noFill/>
          </a:ln>
        </p:spPr>
        <p:txBody>
          <a:bodyPr wrap="square" rtlCol="0">
            <a:spAutoFit/>
          </a:bodyPr>
          <a:lstStyle/>
          <a:p>
            <a:r>
              <a:rPr lang="en-US" sz="4400" b="1" dirty="0" smtClean="0">
                <a:solidFill>
                  <a:schemeClr val="accent1">
                    <a:lumMod val="75000"/>
                  </a:schemeClr>
                </a:solidFill>
              </a:rPr>
              <a:t>[Heading 1 *Calibri Size 44]</a:t>
            </a:r>
            <a:endParaRPr lang="en-US" sz="4400" b="1" dirty="0">
              <a:solidFill>
                <a:schemeClr val="accent1">
                  <a:lumMod val="75000"/>
                </a:schemeClr>
              </a:solidFill>
            </a:endParaRPr>
          </a:p>
        </p:txBody>
      </p:sp>
      <p:sp>
        <p:nvSpPr>
          <p:cNvPr id="64" name="TextBox 63"/>
          <p:cNvSpPr txBox="1"/>
          <p:nvPr/>
        </p:nvSpPr>
        <p:spPr>
          <a:xfrm>
            <a:off x="15379540" y="4559048"/>
            <a:ext cx="13160516" cy="7417415"/>
          </a:xfrm>
          <a:prstGeom prst="rect">
            <a:avLst/>
          </a:prstGeom>
          <a:noFill/>
          <a:ln>
            <a:noFill/>
          </a:ln>
        </p:spPr>
        <p:txBody>
          <a:bodyPr wrap="square" rtlCol="0">
            <a:spAutoFit/>
          </a:bodyPr>
          <a:lstStyle/>
          <a:p>
            <a:r>
              <a:rPr lang="en-US" sz="3400" b="1" dirty="0" smtClean="0"/>
              <a:t>[Example Sub Heading]: </a:t>
            </a:r>
            <a:r>
              <a:rPr lang="en-US" sz="3400" dirty="0" smtClean="0"/>
              <a:t>[With regard to headings, you can chose to use color in the text and a background color in the text box to highlight your sections if you wish. You can either do dark text with a light text box (as above) or light text with a dark text box (in the example heading below). What is important is that:</a:t>
            </a:r>
          </a:p>
          <a:p>
            <a:pPr marL="514350" indent="-514350">
              <a:buAutoNum type="arabicParenR"/>
            </a:pPr>
            <a:r>
              <a:rPr lang="en-US" sz="3400" dirty="0" smtClean="0"/>
              <a:t>You are internally consistent. Whatever background color you use for the heading text box you use consistently for all headings. Likewise, whatever text color you use for headings you use for all headings.</a:t>
            </a:r>
          </a:p>
          <a:p>
            <a:pPr marL="228600" indent="-228600">
              <a:buAutoNum type="arabicParenR"/>
            </a:pPr>
            <a:r>
              <a:rPr lang="en-US" sz="3400" dirty="0"/>
              <a:t> </a:t>
            </a:r>
            <a:r>
              <a:rPr lang="en-US" sz="3400" dirty="0" smtClean="0"/>
              <a:t>The contrast is strong enough that you can easily read the heading text. </a:t>
            </a:r>
          </a:p>
          <a:p>
            <a:pPr marL="228600" indent="-228600">
              <a:buAutoNum type="arabicParenR"/>
            </a:pPr>
            <a:endParaRPr lang="en-US" sz="3400" dirty="0"/>
          </a:p>
          <a:p>
            <a:r>
              <a:rPr lang="en-US" sz="3400" dirty="0" smtClean="0"/>
              <a:t>Color can help highlight information and can be useful in breaking up a block of text, but be careful not to go overboard. Pick a couple of colors you think work well and be consistent. Too much variety of color can be distracting and make your poster look less professional.]</a:t>
            </a:r>
            <a:endParaRPr lang="en-US" sz="1000" dirty="0"/>
          </a:p>
        </p:txBody>
      </p:sp>
      <p:sp>
        <p:nvSpPr>
          <p:cNvPr id="66" name="TextBox 65">
            <a:extLst>
              <a:ext uri="{FF2B5EF4-FFF2-40B4-BE49-F238E27FC236}">
                <a16:creationId xmlns:a16="http://schemas.microsoft.com/office/drawing/2014/main" id="{F27C4F13-4D29-4EB1-BD23-87A5F35A275F}"/>
              </a:ext>
            </a:extLst>
          </p:cNvPr>
          <p:cNvSpPr txBox="1"/>
          <p:nvPr/>
        </p:nvSpPr>
        <p:spPr>
          <a:xfrm>
            <a:off x="15377490" y="12182096"/>
            <a:ext cx="13162565" cy="4924425"/>
          </a:xfrm>
          <a:prstGeom prst="rect">
            <a:avLst/>
          </a:prstGeom>
          <a:noFill/>
          <a:ln>
            <a:noFill/>
          </a:ln>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[Structuring Your poster]: [</a:t>
            </a:r>
            <a:r>
              <a:rPr lang="en-US" sz="3400" dirty="0" smtClean="0">
                <a:latin typeface="Times New Roman" panose="02020603050405020304" pitchFamily="18" charset="0"/>
                <a:cs typeface="Times New Roman" panose="02020603050405020304" pitchFamily="18" charset="0"/>
              </a:rPr>
              <a:t>Most professional posters use the three column approach that you see here, but you can deviate from this model in some cases, particularly if your poster relies heavily on graphics and/or diagrams. When adding text to the poster, use text boxes to add text and shape your columns to the appropriate size. If you are using columns, each column should be the same size and spaced evenly across your poster. Make sure to leave some space around the edge of your poster and between each column. 1-2 inches should be enough.]</a:t>
            </a:r>
            <a:endParaRPr lang="en-US" sz="3400" dirty="0">
              <a:latin typeface="Times New Roman" panose="02020603050405020304" pitchFamily="18" charset="0"/>
              <a:cs typeface="Times New Roman" panose="02020603050405020304" pitchFamily="18" charset="0"/>
            </a:endParaRPr>
          </a:p>
          <a:p>
            <a:endParaRPr lang="en-US" sz="34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30203828" y="21750255"/>
            <a:ext cx="12897869" cy="9510296"/>
          </a:xfrm>
          <a:prstGeom prst="rect">
            <a:avLst/>
          </a:prstGeom>
          <a:noFill/>
          <a:ln>
            <a:noFill/>
          </a:ln>
        </p:spPr>
        <p:txBody>
          <a:bodyPr wrap="square" rtlCol="0">
            <a:spAutoFit/>
          </a:bodyPr>
          <a:lstStyle/>
          <a:p>
            <a:r>
              <a:rPr lang="en-US" sz="3400" b="1" dirty="0" smtClean="0"/>
              <a:t>[Other Helpful Hints]:</a:t>
            </a:r>
            <a:r>
              <a:rPr lang="en-US" sz="3400" dirty="0" smtClean="0"/>
              <a:t> [The structure provided here is just a suggestion. The font styles were provided in connection with font sizes to help you gauge text size for readability, but are not requirements. You will notice that the example texts here go back and forth between text sizes and fonts. This is for illustrative purposes only. As stated throughout this template, for each level of text (heading, subheading, content, labels, etc.) you should pick one font style and size and commit to it for you entire poster.</a:t>
            </a:r>
          </a:p>
          <a:p>
            <a:endParaRPr lang="en-US" sz="3400" dirty="0" smtClean="0"/>
          </a:p>
          <a:p>
            <a:r>
              <a:rPr lang="en-US" sz="3400" dirty="0" smtClean="0"/>
              <a:t>You may want to add gridlines to the slide while you work to help you with spacing. To do so, click the “view” tab on the menu bar and click the box for “Gridlines.” Make sure to remove them before you finalize your poster.</a:t>
            </a:r>
          </a:p>
          <a:p>
            <a:endParaRPr lang="en-US" sz="3400" dirty="0" smtClean="0"/>
          </a:p>
          <a:p>
            <a:r>
              <a:rPr lang="en-US" sz="3400" dirty="0" smtClean="0"/>
              <a:t>There are other resources available on the internet and through your university on how to design conference posters. Consult those sources for further advice and ideas for how to best communicate your message in a professional way. </a:t>
            </a:r>
            <a:endParaRPr lang="en-US" sz="3200" dirty="0"/>
          </a:p>
        </p:txBody>
      </p:sp>
      <p:sp>
        <p:nvSpPr>
          <p:cNvPr id="72" name="TextBox 71"/>
          <p:cNvSpPr txBox="1"/>
          <p:nvPr/>
        </p:nvSpPr>
        <p:spPr>
          <a:xfrm>
            <a:off x="30203829" y="10689281"/>
            <a:ext cx="13162564" cy="2308324"/>
          </a:xfrm>
          <a:prstGeom prst="rect">
            <a:avLst/>
          </a:prstGeom>
          <a:noFill/>
          <a:ln>
            <a:noFill/>
          </a:ln>
        </p:spPr>
        <p:txBody>
          <a:bodyPr wrap="square" rtlCol="0">
            <a:spAutoFit/>
          </a:bodyPr>
          <a:lstStyle/>
          <a:p>
            <a:r>
              <a:rPr lang="en-US" sz="3400" dirty="0" smtClean="0"/>
              <a:t>[You can place images and graphics any place in your poster, but consider placing them near text related to the graphic. The text should help explain the graphic, and the graphic should help illustrate what you are communicating in text.</a:t>
            </a:r>
            <a:endParaRPr lang="en-US" sz="3400" dirty="0"/>
          </a:p>
          <a:p>
            <a:endParaRPr lang="en-US" sz="800" dirty="0"/>
          </a:p>
        </p:txBody>
      </p:sp>
      <p:sp>
        <p:nvSpPr>
          <p:cNvPr id="73" name="TextBox 72"/>
          <p:cNvSpPr txBox="1"/>
          <p:nvPr/>
        </p:nvSpPr>
        <p:spPr>
          <a:xfrm>
            <a:off x="30203828" y="3584485"/>
            <a:ext cx="13162565" cy="769441"/>
          </a:xfrm>
          <a:prstGeom prst="rect">
            <a:avLst/>
          </a:prstGeom>
          <a:solidFill>
            <a:srgbClr val="FFFF66"/>
          </a:solidFill>
          <a:ln>
            <a:noFill/>
          </a:ln>
        </p:spPr>
        <p:txBody>
          <a:bodyPr wrap="square" rtlCol="0">
            <a:spAutoFit/>
          </a:bodyPr>
          <a:lstStyle/>
          <a:p>
            <a:r>
              <a:rPr lang="en-US" sz="4400" b="1" dirty="0" smtClean="0">
                <a:solidFill>
                  <a:schemeClr val="accent1">
                    <a:lumMod val="75000"/>
                  </a:schemeClr>
                </a:solidFill>
              </a:rPr>
              <a:t>[Heading 1 *Calibri Size 44]</a:t>
            </a:r>
            <a:endParaRPr lang="en-US" sz="4400" b="1" dirty="0">
              <a:solidFill>
                <a:schemeClr val="accent1">
                  <a:lumMod val="75000"/>
                </a:schemeClr>
              </a:solidFill>
            </a:endParaRPr>
          </a:p>
        </p:txBody>
      </p:sp>
      <p:sp>
        <p:nvSpPr>
          <p:cNvPr id="74" name="TextBox 73"/>
          <p:cNvSpPr txBox="1"/>
          <p:nvPr/>
        </p:nvSpPr>
        <p:spPr>
          <a:xfrm>
            <a:off x="30203829" y="9917032"/>
            <a:ext cx="13162564" cy="646331"/>
          </a:xfrm>
          <a:prstGeom prst="rect">
            <a:avLst/>
          </a:prstGeom>
          <a:solidFill>
            <a:schemeClr val="accent5">
              <a:lumMod val="50000"/>
            </a:schemeClr>
          </a:solidFill>
          <a:ln>
            <a:noFill/>
          </a:ln>
        </p:spPr>
        <p:txBody>
          <a:bodyPr wrap="square" rtlCol="0">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[Heading *Times New Roman Size 36</a:t>
            </a:r>
            <a:endParaRPr lang="en-US" sz="3600" b="1" dirty="0">
              <a:solidFill>
                <a:srgbClr val="FFFF00"/>
              </a:solidFill>
              <a:latin typeface="Times New Roman" panose="02020603050405020304" pitchFamily="18" charset="0"/>
              <a:cs typeface="Times New Roman" panose="02020603050405020304" pitchFamily="18" charset="0"/>
            </a:endParaRPr>
          </a:p>
        </p:txBody>
      </p:sp>
      <p:sp>
        <p:nvSpPr>
          <p:cNvPr id="76" name="TextBox 75"/>
          <p:cNvSpPr txBox="1"/>
          <p:nvPr/>
        </p:nvSpPr>
        <p:spPr>
          <a:xfrm>
            <a:off x="30205877" y="4526391"/>
            <a:ext cx="13160516" cy="4955203"/>
          </a:xfrm>
          <a:prstGeom prst="rect">
            <a:avLst/>
          </a:prstGeom>
          <a:noFill/>
          <a:ln>
            <a:noFill/>
          </a:ln>
        </p:spPr>
        <p:txBody>
          <a:bodyPr wrap="square" rtlCol="0">
            <a:spAutoFit/>
          </a:bodyPr>
          <a:lstStyle/>
          <a:p>
            <a:r>
              <a:rPr lang="en-US" sz="3400" b="1" dirty="0" smtClean="0"/>
              <a:t>[Example Sub Heading]: </a:t>
            </a:r>
            <a:r>
              <a:rPr lang="en-US" sz="3400" dirty="0" smtClean="0"/>
              <a:t>You should use a combination of headings and subheadings as necessary to break your content into meaningful chunks.</a:t>
            </a:r>
            <a:endParaRPr lang="en-US" sz="3400" dirty="0"/>
          </a:p>
          <a:p>
            <a:endParaRPr lang="en-US" sz="1000" dirty="0"/>
          </a:p>
          <a:p>
            <a:r>
              <a:rPr lang="en-US" sz="3400" b="1" dirty="0" smtClean="0"/>
              <a:t>[Heading Sizes]:</a:t>
            </a:r>
            <a:r>
              <a:rPr lang="en-US" sz="3400" dirty="0" smtClean="0"/>
              <a:t> The size of headings (see the text in the yellow box above) should be larger than the text of your substantive paragraphs, but should not be overwhelmingly large. This sample template has text in different font styles and sizes within it. You can chose the style you want at each level (Heading, subheading, text), but you must be internally consistent. In other words, all main headings should be the same size and style. All subheadings should be the same size and style, etc. </a:t>
            </a:r>
            <a:endParaRPr lang="en-US" sz="3400" dirty="0"/>
          </a:p>
        </p:txBody>
      </p:sp>
      <p:sp>
        <p:nvSpPr>
          <p:cNvPr id="78" name="TextBox 77">
            <a:extLst>
              <a:ext uri="{FF2B5EF4-FFF2-40B4-BE49-F238E27FC236}">
                <a16:creationId xmlns:a16="http://schemas.microsoft.com/office/drawing/2014/main" id="{F27C4F13-4D29-4EB1-BD23-87A5F35A275F}"/>
              </a:ext>
            </a:extLst>
          </p:cNvPr>
          <p:cNvSpPr txBox="1"/>
          <p:nvPr/>
        </p:nvSpPr>
        <p:spPr>
          <a:xfrm>
            <a:off x="30203827" y="17199273"/>
            <a:ext cx="13162565" cy="4278094"/>
          </a:xfrm>
          <a:prstGeom prst="rect">
            <a:avLst/>
          </a:prstGeom>
          <a:noFill/>
          <a:ln>
            <a:noFill/>
          </a:ln>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[Figure/Images/Graphics]: </a:t>
            </a:r>
            <a:r>
              <a:rPr lang="en-US" sz="3400" dirty="0" smtClean="0">
                <a:latin typeface="Times New Roman" panose="02020603050405020304" pitchFamily="18" charset="0"/>
                <a:cs typeface="Times New Roman" panose="02020603050405020304" pitchFamily="18" charset="0"/>
              </a:rPr>
              <a:t>[You do not necessarily have to number every picture you have as a figure. However, you do need a label that tells poster viewers what the image or graphic is of. You may want to have both a title and a brief description of the image/graphic. If the image or graphic is not your own, consider adding a line giving credit to the source. This could be a person (i.e. the person who took the picture), an organization (like the organization that owns the picture, or produced the graphic), etc. make sure to give credit where credit is due].</a:t>
            </a:r>
            <a:endParaRPr lang="en-US" sz="800" dirty="0">
              <a:latin typeface="Times New Roman" panose="02020603050405020304" pitchFamily="18" charset="0"/>
              <a:cs typeface="Times New Roman" panose="02020603050405020304" pitchFamily="18" charset="0"/>
            </a:endParaRPr>
          </a:p>
        </p:txBody>
      </p:sp>
      <p:sp>
        <p:nvSpPr>
          <p:cNvPr id="79" name="Text Placeholder 6">
            <a:extLst>
              <a:ext uri="{FF2B5EF4-FFF2-40B4-BE49-F238E27FC236}">
                <a16:creationId xmlns:a16="http://schemas.microsoft.com/office/drawing/2014/main" id="{4D0AA349-C63B-42F1-8493-417A37E5E217}"/>
              </a:ext>
            </a:extLst>
          </p:cNvPr>
          <p:cNvSpPr txBox="1">
            <a:spLocks/>
          </p:cNvSpPr>
          <p:nvPr/>
        </p:nvSpPr>
        <p:spPr>
          <a:xfrm>
            <a:off x="30397077" y="16017616"/>
            <a:ext cx="10923947" cy="1140348"/>
          </a:xfrm>
          <a:prstGeom prst="rect">
            <a:avLst/>
          </a:prstGeom>
        </p:spPr>
        <p:txBody>
          <a:bodyPr>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300" b="1" dirty="0"/>
              <a:t>Figure </a:t>
            </a:r>
            <a:r>
              <a:rPr lang="en-US" sz="3300" b="1" dirty="0" smtClean="0"/>
              <a:t>2.  [Title]</a:t>
            </a:r>
            <a:endParaRPr lang="en-US" sz="3300" b="1" dirty="0"/>
          </a:p>
          <a:p>
            <a:pPr marL="0" indent="0">
              <a:lnSpc>
                <a:spcPct val="120000"/>
              </a:lnSpc>
              <a:buNone/>
            </a:pPr>
            <a:r>
              <a:rPr lang="en-US" sz="1600" dirty="0" smtClean="0"/>
              <a:t>*If the Image/figure is not your own, give credit to the source of the image. This could be a person, website, organization, etc. </a:t>
            </a:r>
            <a:endParaRPr lang="en-US" sz="1600" dirty="0"/>
          </a:p>
        </p:txBody>
      </p:sp>
      <p:sp>
        <p:nvSpPr>
          <p:cNvPr id="81" name="Rectangle 80"/>
          <p:cNvSpPr/>
          <p:nvPr/>
        </p:nvSpPr>
        <p:spPr>
          <a:xfrm>
            <a:off x="30397077" y="13082130"/>
            <a:ext cx="12704621" cy="278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31465570" y="14244831"/>
            <a:ext cx="8686800" cy="1209242"/>
          </a:xfrm>
          <a:prstGeom prst="rect">
            <a:avLst/>
          </a:prstGeom>
          <a:noFill/>
        </p:spPr>
        <p:txBody>
          <a:bodyPr wrap="square" rtlCol="0">
            <a:spAutoFit/>
          </a:bodyPr>
          <a:lstStyle/>
          <a:p>
            <a:r>
              <a:rPr lang="en-US" dirty="0" smtClean="0"/>
              <a:t>[Example Figure Here]</a:t>
            </a:r>
            <a:endParaRPr lang="en-US" dirty="0"/>
          </a:p>
        </p:txBody>
      </p:sp>
      <p:sp>
        <p:nvSpPr>
          <p:cNvPr id="83" name="Text Placeholder 6">
            <a:extLst>
              <a:ext uri="{FF2B5EF4-FFF2-40B4-BE49-F238E27FC236}">
                <a16:creationId xmlns:a16="http://schemas.microsoft.com/office/drawing/2014/main" id="{4D0AA349-C63B-42F1-8493-417A37E5E217}"/>
              </a:ext>
            </a:extLst>
          </p:cNvPr>
          <p:cNvSpPr txBox="1">
            <a:spLocks/>
          </p:cNvSpPr>
          <p:nvPr/>
        </p:nvSpPr>
        <p:spPr>
          <a:xfrm>
            <a:off x="15582197" y="30573534"/>
            <a:ext cx="10354463" cy="1140348"/>
          </a:xfrm>
          <a:prstGeom prst="rect">
            <a:avLst/>
          </a:prstGeom>
        </p:spPr>
        <p:txBody>
          <a:bodyPr>
            <a:normAutofit fontScale="925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300" b="1" dirty="0" smtClean="0"/>
              <a:t>[Title of Image or Graphic]</a:t>
            </a:r>
            <a:endParaRPr lang="en-US" sz="3300" b="1" dirty="0"/>
          </a:p>
          <a:p>
            <a:pPr marL="0" indent="0">
              <a:lnSpc>
                <a:spcPct val="120000"/>
              </a:lnSpc>
              <a:buNone/>
            </a:pPr>
            <a:r>
              <a:rPr lang="en-US" sz="1600" dirty="0" smtClean="0"/>
              <a:t>*If the Image/figure is not your own, give credit to the source of the image. This could be a person, website, organization, etc. </a:t>
            </a:r>
            <a:endParaRPr lang="en-US" sz="1600" dirty="0"/>
          </a:p>
        </p:txBody>
      </p:sp>
      <p:sp>
        <p:nvSpPr>
          <p:cNvPr id="84" name="Rectangle 83"/>
          <p:cNvSpPr/>
          <p:nvPr/>
        </p:nvSpPr>
        <p:spPr>
          <a:xfrm>
            <a:off x="15582198" y="21086795"/>
            <a:ext cx="12042308" cy="9014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16650690" y="23252480"/>
            <a:ext cx="8233943" cy="2326150"/>
          </a:xfrm>
          <a:prstGeom prst="rect">
            <a:avLst/>
          </a:prstGeom>
          <a:noFill/>
        </p:spPr>
        <p:txBody>
          <a:bodyPr wrap="square" rtlCol="0">
            <a:spAutoFit/>
          </a:bodyPr>
          <a:lstStyle/>
          <a:p>
            <a:r>
              <a:rPr lang="en-US" dirty="0" smtClean="0"/>
              <a:t>[Example Figure Here]</a:t>
            </a:r>
            <a:endParaRPr lang="en-US" dirty="0"/>
          </a:p>
        </p:txBody>
      </p:sp>
      <p:sp>
        <p:nvSpPr>
          <p:cNvPr id="86" name="TextBox 85">
            <a:extLst>
              <a:ext uri="{FF2B5EF4-FFF2-40B4-BE49-F238E27FC236}">
                <a16:creationId xmlns:a16="http://schemas.microsoft.com/office/drawing/2014/main" id="{F27C4F13-4D29-4EB1-BD23-87A5F35A275F}"/>
              </a:ext>
            </a:extLst>
          </p:cNvPr>
          <p:cNvSpPr txBox="1"/>
          <p:nvPr/>
        </p:nvSpPr>
        <p:spPr>
          <a:xfrm>
            <a:off x="29557557" y="611156"/>
            <a:ext cx="13162565" cy="2769989"/>
          </a:xfrm>
          <a:prstGeom prst="rect">
            <a:avLst/>
          </a:prstGeom>
          <a:noFill/>
          <a:ln>
            <a:noFill/>
          </a:ln>
        </p:spPr>
        <p:txBody>
          <a:bodyPr wrap="square" rtlCol="0">
            <a:spAutoFit/>
          </a:bodyPr>
          <a:lstStyle/>
          <a:p>
            <a:pPr algn="ctr"/>
            <a:r>
              <a:rPr lang="en-US" sz="3400" b="1" dirty="0" smtClean="0">
                <a:latin typeface="Times New Roman" panose="02020603050405020304" pitchFamily="18" charset="0"/>
                <a:cs typeface="Times New Roman" panose="02020603050405020304" pitchFamily="18" charset="0"/>
              </a:rPr>
              <a:t>[***Check with your university about the appropriate use of official university logos for your poster***]</a:t>
            </a:r>
          </a:p>
          <a:p>
            <a:pPr algn="ctr"/>
            <a:endParaRPr lang="en-US" sz="1000" b="1" dirty="0">
              <a:latin typeface="Times New Roman" panose="02020603050405020304" pitchFamily="18" charset="0"/>
              <a:cs typeface="Times New Roman" panose="02020603050405020304" pitchFamily="18" charset="0"/>
            </a:endParaRPr>
          </a:p>
          <a:p>
            <a:pPr algn="ctr"/>
            <a:r>
              <a:rPr lang="en-US" sz="4800" b="1" dirty="0" smtClean="0">
                <a:solidFill>
                  <a:srgbClr val="C00000"/>
                </a:solidFill>
                <a:latin typeface="Times New Roman" panose="02020603050405020304" pitchFamily="18" charset="0"/>
                <a:cs typeface="Times New Roman" panose="02020603050405020304" pitchFamily="18" charset="0"/>
              </a:rPr>
              <a:t>NOTE: 50% OF YOUR POSTER </a:t>
            </a:r>
          </a:p>
          <a:p>
            <a:pPr algn="ctr"/>
            <a:r>
              <a:rPr lang="en-US" sz="4800" b="1" dirty="0" smtClean="0">
                <a:solidFill>
                  <a:srgbClr val="C00000"/>
                </a:solidFill>
                <a:latin typeface="Times New Roman" panose="02020603050405020304" pitchFamily="18" charset="0"/>
                <a:cs typeface="Times New Roman" panose="02020603050405020304" pitchFamily="18" charset="0"/>
              </a:rPr>
              <a:t>SHOULD BE GRAPHICS</a:t>
            </a:r>
          </a:p>
        </p:txBody>
      </p:sp>
      <p:sp>
        <p:nvSpPr>
          <p:cNvPr id="2" name="Rectangle 1"/>
          <p:cNvSpPr/>
          <p:nvPr/>
        </p:nvSpPr>
        <p:spPr>
          <a:xfrm>
            <a:off x="0" y="0"/>
            <a:ext cx="43891200" cy="32918400"/>
          </a:xfrm>
          <a:prstGeom prst="rect">
            <a:avLst/>
          </a:prstGeom>
          <a:noFill/>
          <a:ln w="288925">
            <a:solidFill>
              <a:srgbClr val="00206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147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861</TotalTime>
  <Words>1550</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 3</vt:lpstr>
      <vt:lpstr>Office Theme</vt:lpstr>
      <vt:lpstr>PowerPoint Presentation</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Penta, Samantha C</dc:creator>
  <cp:lastModifiedBy>Delio, Vincent J</cp:lastModifiedBy>
  <cp:revision>15</cp:revision>
  <dcterms:created xsi:type="dcterms:W3CDTF">2019-09-22T21:30:42Z</dcterms:created>
  <dcterms:modified xsi:type="dcterms:W3CDTF">2019-10-11T14:50:42Z</dcterms:modified>
</cp:coreProperties>
</file>