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6D0D"/>
    <a:srgbClr val="F9C192"/>
    <a:srgbClr val="913735"/>
    <a:srgbClr val="D99694"/>
    <a:srgbClr val="632523"/>
    <a:srgbClr val="4F81BD"/>
    <a:srgbClr val="254061"/>
    <a:srgbClr val="4F80BD"/>
    <a:srgbClr val="4F6228"/>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0" autoAdjust="0"/>
    <p:restoredTop sz="94660"/>
  </p:normalViewPr>
  <p:slideViewPr>
    <p:cSldViewPr snapToGrid="0">
      <p:cViewPr varScale="1">
        <p:scale>
          <a:sx n="18" d="100"/>
          <a:sy n="18" d="100"/>
        </p:scale>
        <p:origin x="210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re\Dropbox%20(ASU)\NSF\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455475674236374E-2"/>
          <c:y val="2.0430497469973604E-2"/>
          <c:w val="0.95225950017117422"/>
          <c:h val="0.83342319075190208"/>
        </c:manualLayout>
      </c:layout>
      <c:barChart>
        <c:barDir val="col"/>
        <c:grouping val="clustered"/>
        <c:varyColors val="0"/>
        <c:ser>
          <c:idx val="0"/>
          <c:order val="0"/>
          <c:tx>
            <c:strRef>
              <c:f>Sheet2!$B$1</c:f>
              <c:strCache>
                <c:ptCount val="1"/>
                <c:pt idx="0">
                  <c:v>Demand</c:v>
                </c:pt>
              </c:strCache>
            </c:strRef>
          </c:tx>
          <c:spPr>
            <a:solidFill>
              <a:schemeClr val="accent1"/>
            </a:solidFill>
            <a:ln>
              <a:noFill/>
            </a:ln>
            <a:effectLst/>
          </c:spPr>
          <c:invertIfNegative val="0"/>
          <c:cat>
            <c:strRef>
              <c:f>Sheet2!$A$2:$A$14</c:f>
              <c:strCache>
                <c:ptCount val="13"/>
                <c:pt idx="0">
                  <c:v>T01</c:v>
                </c:pt>
                <c:pt idx="1">
                  <c:v>T02</c:v>
                </c:pt>
                <c:pt idx="2">
                  <c:v>T03</c:v>
                </c:pt>
                <c:pt idx="3">
                  <c:v>T04</c:v>
                </c:pt>
                <c:pt idx="4">
                  <c:v>T05</c:v>
                </c:pt>
                <c:pt idx="5">
                  <c:v>T06</c:v>
                </c:pt>
                <c:pt idx="6">
                  <c:v>T07</c:v>
                </c:pt>
                <c:pt idx="7">
                  <c:v>T08</c:v>
                </c:pt>
                <c:pt idx="8">
                  <c:v>T09</c:v>
                </c:pt>
                <c:pt idx="9">
                  <c:v>T10</c:v>
                </c:pt>
                <c:pt idx="10">
                  <c:v>T11</c:v>
                </c:pt>
                <c:pt idx="11">
                  <c:v>T12</c:v>
                </c:pt>
                <c:pt idx="12">
                  <c:v>T13</c:v>
                </c:pt>
              </c:strCache>
            </c:strRef>
          </c:cat>
          <c:val>
            <c:numRef>
              <c:f>Sheet2!$B$2:$B$14</c:f>
              <c:numCache>
                <c:formatCode>General</c:formatCode>
                <c:ptCount val="13"/>
                <c:pt idx="0">
                  <c:v>157.88</c:v>
                </c:pt>
                <c:pt idx="1">
                  <c:v>157.88</c:v>
                </c:pt>
                <c:pt idx="2">
                  <c:v>133.6</c:v>
                </c:pt>
                <c:pt idx="3">
                  <c:v>133.6</c:v>
                </c:pt>
                <c:pt idx="4">
                  <c:v>546.52</c:v>
                </c:pt>
                <c:pt idx="5">
                  <c:v>206.46</c:v>
                </c:pt>
                <c:pt idx="6">
                  <c:v>546.52</c:v>
                </c:pt>
                <c:pt idx="7">
                  <c:v>206.46</c:v>
                </c:pt>
                <c:pt idx="8">
                  <c:v>60.72</c:v>
                </c:pt>
                <c:pt idx="9">
                  <c:v>60.72</c:v>
                </c:pt>
                <c:pt idx="10">
                  <c:v>72.88</c:v>
                </c:pt>
                <c:pt idx="11">
                  <c:v>72.88</c:v>
                </c:pt>
                <c:pt idx="12">
                  <c:v>72.88</c:v>
                </c:pt>
              </c:numCache>
            </c:numRef>
          </c:val>
          <c:extLst>
            <c:ext xmlns:c16="http://schemas.microsoft.com/office/drawing/2014/chart" uri="{C3380CC4-5D6E-409C-BE32-E72D297353CC}">
              <c16:uniqueId val="{00000000-107A-4236-8E98-D1101B5B9637}"/>
            </c:ext>
          </c:extLst>
        </c:ser>
        <c:ser>
          <c:idx val="1"/>
          <c:order val="1"/>
          <c:tx>
            <c:strRef>
              <c:f>Sheet2!$C$1</c:f>
              <c:strCache>
                <c:ptCount val="1"/>
                <c:pt idx="0">
                  <c:v>Power Supplied</c:v>
                </c:pt>
              </c:strCache>
            </c:strRef>
          </c:tx>
          <c:spPr>
            <a:solidFill>
              <a:schemeClr val="accent2"/>
            </a:solidFill>
            <a:ln>
              <a:noFill/>
            </a:ln>
            <a:effectLst/>
          </c:spPr>
          <c:invertIfNegative val="0"/>
          <c:cat>
            <c:strRef>
              <c:f>Sheet2!$A$2:$A$14</c:f>
              <c:strCache>
                <c:ptCount val="13"/>
                <c:pt idx="0">
                  <c:v>T01</c:v>
                </c:pt>
                <c:pt idx="1">
                  <c:v>T02</c:v>
                </c:pt>
                <c:pt idx="2">
                  <c:v>T03</c:v>
                </c:pt>
                <c:pt idx="3">
                  <c:v>T04</c:v>
                </c:pt>
                <c:pt idx="4">
                  <c:v>T05</c:v>
                </c:pt>
                <c:pt idx="5">
                  <c:v>T06</c:v>
                </c:pt>
                <c:pt idx="6">
                  <c:v>T07</c:v>
                </c:pt>
                <c:pt idx="7">
                  <c:v>T08</c:v>
                </c:pt>
                <c:pt idx="8">
                  <c:v>T09</c:v>
                </c:pt>
                <c:pt idx="9">
                  <c:v>T10</c:v>
                </c:pt>
                <c:pt idx="10">
                  <c:v>T11</c:v>
                </c:pt>
                <c:pt idx="11">
                  <c:v>T12</c:v>
                </c:pt>
                <c:pt idx="12">
                  <c:v>T13</c:v>
                </c:pt>
              </c:strCache>
            </c:strRef>
          </c:cat>
          <c:val>
            <c:numRef>
              <c:f>Sheet2!$C$2:$C$14</c:f>
              <c:numCache>
                <c:formatCode>General</c:formatCode>
                <c:ptCount val="13"/>
                <c:pt idx="0">
                  <c:v>98.8</c:v>
                </c:pt>
                <c:pt idx="1">
                  <c:v>0</c:v>
                </c:pt>
                <c:pt idx="2">
                  <c:v>133.6</c:v>
                </c:pt>
                <c:pt idx="3">
                  <c:v>133.6</c:v>
                </c:pt>
                <c:pt idx="4">
                  <c:v>0</c:v>
                </c:pt>
                <c:pt idx="5">
                  <c:v>206.46</c:v>
                </c:pt>
                <c:pt idx="6">
                  <c:v>546.52</c:v>
                </c:pt>
                <c:pt idx="7">
                  <c:v>186.3</c:v>
                </c:pt>
                <c:pt idx="8">
                  <c:v>0</c:v>
                </c:pt>
                <c:pt idx="9">
                  <c:v>60.72</c:v>
                </c:pt>
                <c:pt idx="10">
                  <c:v>0</c:v>
                </c:pt>
                <c:pt idx="11">
                  <c:v>72.88</c:v>
                </c:pt>
                <c:pt idx="12">
                  <c:v>0</c:v>
                </c:pt>
              </c:numCache>
            </c:numRef>
          </c:val>
          <c:extLst>
            <c:ext xmlns:c16="http://schemas.microsoft.com/office/drawing/2014/chart" uri="{C3380CC4-5D6E-409C-BE32-E72D297353CC}">
              <c16:uniqueId val="{00000001-107A-4236-8E98-D1101B5B9637}"/>
            </c:ext>
          </c:extLst>
        </c:ser>
        <c:dLbls>
          <c:showLegendKey val="0"/>
          <c:showVal val="0"/>
          <c:showCatName val="0"/>
          <c:showSerName val="0"/>
          <c:showPercent val="0"/>
          <c:showBubbleSize val="0"/>
        </c:dLbls>
        <c:gapWidth val="219"/>
        <c:overlap val="-27"/>
        <c:axId val="1217386064"/>
        <c:axId val="1626258320"/>
      </c:barChart>
      <c:catAx>
        <c:axId val="1217386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bg1"/>
                </a:solidFill>
                <a:latin typeface="+mn-lt"/>
                <a:ea typeface="+mn-ea"/>
                <a:cs typeface="+mn-cs"/>
              </a:defRPr>
            </a:pPr>
            <a:endParaRPr lang="en-US"/>
          </a:p>
        </c:txPr>
        <c:crossAx val="1626258320"/>
        <c:crosses val="autoZero"/>
        <c:auto val="1"/>
        <c:lblAlgn val="ctr"/>
        <c:lblOffset val="100"/>
        <c:noMultiLvlLbl val="0"/>
      </c:catAx>
      <c:valAx>
        <c:axId val="1626258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bg1"/>
                </a:solidFill>
                <a:latin typeface="+mn-lt"/>
                <a:ea typeface="+mn-ea"/>
                <a:cs typeface="+mn-cs"/>
              </a:defRPr>
            </a:pPr>
            <a:endParaRPr lang="en-US"/>
          </a:p>
        </c:txPr>
        <c:crossAx val="1217386064"/>
        <c:crosses val="autoZero"/>
        <c:crossBetween val="between"/>
      </c:valAx>
      <c:spPr>
        <a:noFill/>
        <a:ln>
          <a:noFill/>
        </a:ln>
        <a:effectLst/>
      </c:spPr>
    </c:plotArea>
    <c:legend>
      <c:legendPos val="b"/>
      <c:layout>
        <c:manualLayout>
          <c:xMode val="edge"/>
          <c:yMode val="edge"/>
          <c:x val="0.64256165517946162"/>
          <c:y val="5.5603199635472306E-2"/>
          <c:w val="0.33578210117017582"/>
          <c:h val="7.7391243579157928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142F6-3188-4D65-962A-A70EE88880FE}" type="datetimeFigureOut">
              <a:rPr lang="en-US" smtClean="0"/>
              <a:t>10/21/2019</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B5F55-8504-4531-966F-AA9E064BF033}" type="slidenum">
              <a:rPr lang="en-US" smtClean="0"/>
              <a:t>‹#›</a:t>
            </a:fld>
            <a:endParaRPr lang="en-US"/>
          </a:p>
        </p:txBody>
      </p:sp>
    </p:spTree>
    <p:extLst>
      <p:ext uri="{BB962C8B-B14F-4D97-AF65-F5344CB8AC3E}">
        <p14:creationId xmlns:p14="http://schemas.microsoft.com/office/powerpoint/2010/main" val="3845098665"/>
      </p:ext>
    </p:extLst>
  </p:cSld>
  <p:clrMap bg1="lt1" tx1="dk1" bg2="lt2" tx2="dk2" accent1="accent1" accent2="accent2" accent3="accent3" accent4="accent4" accent5="accent5" accent6="accent6" hlink="hlink" folHlink="folHlink"/>
  <p:notesStyle>
    <a:lvl1pPr marL="0" algn="l" defTabSz="727771" rtl="0" eaLnBrk="1" latinLnBrk="0" hangingPunct="1">
      <a:defRPr sz="955" kern="1200">
        <a:solidFill>
          <a:schemeClr val="tx1"/>
        </a:solidFill>
        <a:latin typeface="+mn-lt"/>
        <a:ea typeface="+mn-ea"/>
        <a:cs typeface="+mn-cs"/>
      </a:defRPr>
    </a:lvl1pPr>
    <a:lvl2pPr marL="363885" algn="l" defTabSz="727771" rtl="0" eaLnBrk="1" latinLnBrk="0" hangingPunct="1">
      <a:defRPr sz="955" kern="1200">
        <a:solidFill>
          <a:schemeClr val="tx1"/>
        </a:solidFill>
        <a:latin typeface="+mn-lt"/>
        <a:ea typeface="+mn-ea"/>
        <a:cs typeface="+mn-cs"/>
      </a:defRPr>
    </a:lvl2pPr>
    <a:lvl3pPr marL="727771" algn="l" defTabSz="727771" rtl="0" eaLnBrk="1" latinLnBrk="0" hangingPunct="1">
      <a:defRPr sz="955" kern="1200">
        <a:solidFill>
          <a:schemeClr val="tx1"/>
        </a:solidFill>
        <a:latin typeface="+mn-lt"/>
        <a:ea typeface="+mn-ea"/>
        <a:cs typeface="+mn-cs"/>
      </a:defRPr>
    </a:lvl3pPr>
    <a:lvl4pPr marL="1091656" algn="l" defTabSz="727771" rtl="0" eaLnBrk="1" latinLnBrk="0" hangingPunct="1">
      <a:defRPr sz="955" kern="1200">
        <a:solidFill>
          <a:schemeClr val="tx1"/>
        </a:solidFill>
        <a:latin typeface="+mn-lt"/>
        <a:ea typeface="+mn-ea"/>
        <a:cs typeface="+mn-cs"/>
      </a:defRPr>
    </a:lvl4pPr>
    <a:lvl5pPr marL="1455542" algn="l" defTabSz="727771" rtl="0" eaLnBrk="1" latinLnBrk="0" hangingPunct="1">
      <a:defRPr sz="955" kern="1200">
        <a:solidFill>
          <a:schemeClr val="tx1"/>
        </a:solidFill>
        <a:latin typeface="+mn-lt"/>
        <a:ea typeface="+mn-ea"/>
        <a:cs typeface="+mn-cs"/>
      </a:defRPr>
    </a:lvl5pPr>
    <a:lvl6pPr marL="1819427" algn="l" defTabSz="727771" rtl="0" eaLnBrk="1" latinLnBrk="0" hangingPunct="1">
      <a:defRPr sz="955" kern="1200">
        <a:solidFill>
          <a:schemeClr val="tx1"/>
        </a:solidFill>
        <a:latin typeface="+mn-lt"/>
        <a:ea typeface="+mn-ea"/>
        <a:cs typeface="+mn-cs"/>
      </a:defRPr>
    </a:lvl6pPr>
    <a:lvl7pPr marL="2183313" algn="l" defTabSz="727771" rtl="0" eaLnBrk="1" latinLnBrk="0" hangingPunct="1">
      <a:defRPr sz="955" kern="1200">
        <a:solidFill>
          <a:schemeClr val="tx1"/>
        </a:solidFill>
        <a:latin typeface="+mn-lt"/>
        <a:ea typeface="+mn-ea"/>
        <a:cs typeface="+mn-cs"/>
      </a:defRPr>
    </a:lvl7pPr>
    <a:lvl8pPr marL="2547198" algn="l" defTabSz="727771" rtl="0" eaLnBrk="1" latinLnBrk="0" hangingPunct="1">
      <a:defRPr sz="955" kern="1200">
        <a:solidFill>
          <a:schemeClr val="tx1"/>
        </a:solidFill>
        <a:latin typeface="+mn-lt"/>
        <a:ea typeface="+mn-ea"/>
        <a:cs typeface="+mn-cs"/>
      </a:defRPr>
    </a:lvl8pPr>
    <a:lvl9pPr marL="2911084" algn="l" defTabSz="727771" rtl="0" eaLnBrk="1" latinLnBrk="0" hangingPunct="1">
      <a:defRPr sz="9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1143000"/>
            <a:ext cx="36004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1B5F55-8504-4531-966F-AA9E064BF03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67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5C857-93F0-441A-A661-32E9B5FEFD19}"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291802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C857-93F0-441A-A661-32E9B5FEFD19}"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221015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C857-93F0-441A-A661-32E9B5FEFD19}"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111008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5C857-93F0-441A-A661-32E9B5FEFD19}"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181459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5C857-93F0-441A-A661-32E9B5FEFD19}"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355119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5C857-93F0-441A-A661-32E9B5FEFD19}"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44439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5C857-93F0-441A-A661-32E9B5FEFD19}"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25466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5C857-93F0-441A-A661-32E9B5FEFD19}"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303955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5C857-93F0-441A-A661-32E9B5FEFD19}"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413090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DA5C857-93F0-441A-A661-32E9B5FEFD19}"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298920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DA5C857-93F0-441A-A661-32E9B5FEFD19}"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C5499-5F6F-4B2F-B189-483AA9E2F93D}" type="slidenum">
              <a:rPr lang="en-US" smtClean="0"/>
              <a:t>‹#›</a:t>
            </a:fld>
            <a:endParaRPr lang="en-US"/>
          </a:p>
        </p:txBody>
      </p:sp>
    </p:spTree>
    <p:extLst>
      <p:ext uri="{BB962C8B-B14F-4D97-AF65-F5344CB8AC3E}">
        <p14:creationId xmlns:p14="http://schemas.microsoft.com/office/powerpoint/2010/main" val="254971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1DA5C857-93F0-441A-A661-32E9B5FEFD19}" type="datetimeFigureOut">
              <a:rPr lang="en-US" smtClean="0"/>
              <a:t>10/21/2019</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E9AC5499-5F6F-4B2F-B189-483AA9E2F93D}" type="slidenum">
              <a:rPr lang="en-US" smtClean="0"/>
              <a:t>‹#›</a:t>
            </a:fld>
            <a:endParaRPr lang="en-US"/>
          </a:p>
        </p:txBody>
      </p:sp>
    </p:spTree>
    <p:extLst>
      <p:ext uri="{BB962C8B-B14F-4D97-AF65-F5344CB8AC3E}">
        <p14:creationId xmlns:p14="http://schemas.microsoft.com/office/powerpoint/2010/main" val="10795054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emf"/><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03348" y="12409348"/>
            <a:ext cx="25239974" cy="18492070"/>
          </a:xfrm>
          <a:prstGeom prst="rect">
            <a:avLst/>
          </a:prstGeom>
          <a:solidFill>
            <a:srgbClr val="46464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1" y="-28688"/>
            <a:ext cx="38404800" cy="52864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 y="20687"/>
            <a:ext cx="38404800" cy="32778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350" b="1" i="0" u="none" strike="noStrike" kern="1200" cap="all" spc="0" normalizeH="0" baseline="0" noProof="0" dirty="0">
                <a:ln>
                  <a:noFill/>
                </a:ln>
                <a:solidFill>
                  <a:prstClr val="white"/>
                </a:solidFill>
                <a:effectLst/>
                <a:uLnTx/>
                <a:uFillTx/>
                <a:latin typeface="Century Gothic" panose="020B0502020202020204" pitchFamily="34" charset="0"/>
                <a:ea typeface="+mn-ea"/>
                <a:cs typeface="+mn-cs"/>
              </a:rPr>
              <a:t>optimal post-disaster restoration of power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350" b="1" cap="all" dirty="0">
                <a:solidFill>
                  <a:prstClr val="white"/>
                </a:solidFill>
                <a:latin typeface="Century Gothic" panose="020B0502020202020204" pitchFamily="34" charset="0"/>
              </a:rPr>
              <a:t>Networks in Puerto rico</a:t>
            </a:r>
            <a:endParaRPr kumimoji="0" lang="en-US" sz="10350" b="1" i="0" u="none" strike="noStrike" kern="1200" cap="all"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7" name="TextBox 6"/>
          <p:cNvSpPr txBox="1"/>
          <p:nvPr/>
        </p:nvSpPr>
        <p:spPr>
          <a:xfrm>
            <a:off x="13629653" y="3623714"/>
            <a:ext cx="1114549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Alireza Inanlouganji, Agami Reddy, Giulia Pedrielli</a:t>
            </a:r>
          </a:p>
        </p:txBody>
      </p:sp>
      <p:sp>
        <p:nvSpPr>
          <p:cNvPr id="10" name="TextBox 9"/>
          <p:cNvSpPr txBox="1"/>
          <p:nvPr/>
        </p:nvSpPr>
        <p:spPr>
          <a:xfrm>
            <a:off x="11129665" y="4378875"/>
            <a:ext cx="16212682"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School of Computing, Informatics and Decision Systems Engineering</a:t>
            </a:r>
          </a:p>
        </p:txBody>
      </p:sp>
      <p:cxnSp>
        <p:nvCxnSpPr>
          <p:cNvPr id="13" name="Straight Connector 12"/>
          <p:cNvCxnSpPr/>
          <p:nvPr/>
        </p:nvCxnSpPr>
        <p:spPr>
          <a:xfrm>
            <a:off x="480059" y="3279330"/>
            <a:ext cx="374446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3292" y="6793041"/>
            <a:ext cx="25254618" cy="4338606"/>
          </a:xfrm>
          <a:prstGeom prst="rect">
            <a:avLst/>
          </a:prstGeom>
          <a:solidFill>
            <a:srgbClr val="46464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608590" y="5522311"/>
            <a:ext cx="25239974" cy="1015663"/>
          </a:xfrm>
          <a:prstGeom prst="rect">
            <a:avLst/>
          </a:prstGeom>
          <a:solidFill>
            <a:schemeClr val="accent4"/>
          </a:solidFill>
        </p:spPr>
        <p:txBody>
          <a:bodyPr wrap="square" rtlCol="0">
            <a:spAutoFit/>
          </a:bodyPr>
          <a:lstStyle/>
          <a:p>
            <a:pPr marL="34290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prstClr val="black"/>
                </a:solidFill>
                <a:latin typeface="Century Gothic" panose="020B0502020202020204" pitchFamily="34" charset="0"/>
              </a:rPr>
              <a:t>Background &amp; Objectives</a:t>
            </a:r>
            <a:endParaRPr kumimoji="0" lang="en-US" sz="6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31" name="Rectangle 30"/>
          <p:cNvSpPr/>
          <p:nvPr/>
        </p:nvSpPr>
        <p:spPr>
          <a:xfrm>
            <a:off x="26928832" y="11818298"/>
            <a:ext cx="10732060" cy="10655649"/>
          </a:xfrm>
          <a:prstGeom prst="rect">
            <a:avLst/>
          </a:prstGeom>
          <a:solidFill>
            <a:srgbClr val="46464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608590" y="11406254"/>
            <a:ext cx="25239974" cy="1015663"/>
          </a:xfrm>
          <a:prstGeom prst="rect">
            <a:avLst/>
          </a:prstGeom>
          <a:solidFill>
            <a:schemeClr val="accent4"/>
          </a:solidFill>
        </p:spPr>
        <p:txBody>
          <a:bodyPr wrap="square" rtlCol="0">
            <a:spAutoFit/>
          </a:bodyPr>
          <a:lstStyle/>
          <a:p>
            <a:pPr marL="34290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Approach</a:t>
            </a:r>
          </a:p>
        </p:txBody>
      </p:sp>
      <p:sp>
        <p:nvSpPr>
          <p:cNvPr id="62" name="Rectangle 61"/>
          <p:cNvSpPr/>
          <p:nvPr/>
        </p:nvSpPr>
        <p:spPr>
          <a:xfrm>
            <a:off x="26480729" y="31029154"/>
            <a:ext cx="11924070" cy="1034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68604" y="31259945"/>
            <a:ext cx="572777" cy="572777"/>
          </a:xfrm>
          <a:prstGeom prst="rect">
            <a:avLst/>
          </a:prstGeom>
        </p:spPr>
      </p:pic>
      <p:sp>
        <p:nvSpPr>
          <p:cNvPr id="66" name="TextBox 65"/>
          <p:cNvSpPr txBox="1"/>
          <p:nvPr/>
        </p:nvSpPr>
        <p:spPr>
          <a:xfrm>
            <a:off x="34174816" y="31284123"/>
            <a:ext cx="4229984" cy="4847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5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Eric21.org</a:t>
            </a:r>
          </a:p>
        </p:txBody>
      </p:sp>
      <p:sp>
        <p:nvSpPr>
          <p:cNvPr id="67" name="TextBox 66"/>
          <p:cNvSpPr txBox="1"/>
          <p:nvPr/>
        </p:nvSpPr>
        <p:spPr>
          <a:xfrm>
            <a:off x="33395293" y="30108146"/>
            <a:ext cx="6797954"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resilientinfrastructure.org</a:t>
            </a:r>
          </a:p>
        </p:txBody>
      </p:sp>
      <p:sp>
        <p:nvSpPr>
          <p:cNvPr id="71" name="TextBox 70"/>
          <p:cNvSpPr txBox="1"/>
          <p:nvPr/>
        </p:nvSpPr>
        <p:spPr>
          <a:xfrm>
            <a:off x="26928832" y="9782496"/>
            <a:ext cx="10770909" cy="1938992"/>
          </a:xfrm>
          <a:prstGeom prst="rect">
            <a:avLst/>
          </a:prstGeom>
          <a:solidFill>
            <a:schemeClr val="accent4"/>
          </a:solidFill>
        </p:spPr>
        <p:txBody>
          <a:bodyPr wrap="square" rtlCol="0">
            <a:spAutoFit/>
          </a:bodyPr>
          <a:lstStyle/>
          <a:p>
            <a:pPr marL="34290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Summary &amp; Future Research</a:t>
            </a:r>
          </a:p>
        </p:txBody>
      </p:sp>
      <p:sp>
        <p:nvSpPr>
          <p:cNvPr id="306" name="TextBox 305"/>
          <p:cNvSpPr txBox="1"/>
          <p:nvPr/>
        </p:nvSpPr>
        <p:spPr>
          <a:xfrm>
            <a:off x="26872818" y="23220399"/>
            <a:ext cx="10770909" cy="1015663"/>
          </a:xfrm>
          <a:prstGeom prst="rect">
            <a:avLst/>
          </a:prstGeom>
          <a:solidFill>
            <a:schemeClr val="accent4"/>
          </a:solidFill>
        </p:spPr>
        <p:txBody>
          <a:bodyPr wrap="square" rtlCol="0">
            <a:spAutoFit/>
          </a:bodyPr>
          <a:lstStyle/>
          <a:p>
            <a:pPr marL="34290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References</a:t>
            </a:r>
          </a:p>
        </p:txBody>
      </p:sp>
      <p:sp>
        <p:nvSpPr>
          <p:cNvPr id="307" name="Rectangle 306"/>
          <p:cNvSpPr/>
          <p:nvPr/>
        </p:nvSpPr>
        <p:spPr>
          <a:xfrm>
            <a:off x="26872818" y="24270145"/>
            <a:ext cx="10770909" cy="6286657"/>
          </a:xfrm>
          <a:prstGeom prst="rect">
            <a:avLst/>
          </a:prstGeom>
          <a:solidFill>
            <a:srgbClr val="46464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50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 name="TextBox 308"/>
          <p:cNvSpPr txBox="1"/>
          <p:nvPr/>
        </p:nvSpPr>
        <p:spPr>
          <a:xfrm>
            <a:off x="27167920" y="24685803"/>
            <a:ext cx="10260641" cy="5455340"/>
          </a:xfrm>
          <a:prstGeom prst="rect">
            <a:avLst/>
          </a:prstGeom>
          <a:noFill/>
        </p:spPr>
        <p:txBody>
          <a:bodyPr wrap="square" rtlCol="0">
            <a:spAutoFit/>
          </a:bodyPr>
          <a:lstStyle/>
          <a:p>
            <a:pPr marL="342900" lvl="0" indent="-342900">
              <a:spcAft>
                <a:spcPts val="450"/>
              </a:spcAft>
              <a:buFont typeface="+mj-lt"/>
              <a:buAutoNum type="arabicPeriod"/>
            </a:pPr>
            <a:r>
              <a:rPr lang="en-US" sz="2400" dirty="0">
                <a:solidFill>
                  <a:prstClr val="white"/>
                </a:solidFill>
                <a:latin typeface="Century Gothic" panose="020B0502020202020204" pitchFamily="34" charset="0"/>
              </a:rPr>
              <a:t>[1] PR Power Grid Model, Gustavo </a:t>
            </a:r>
            <a:r>
              <a:rPr lang="en-US" sz="2400" dirty="0" err="1">
                <a:solidFill>
                  <a:prstClr val="white"/>
                </a:solidFill>
                <a:latin typeface="Century Gothic" panose="020B0502020202020204" pitchFamily="34" charset="0"/>
              </a:rPr>
              <a:t>Cuello</a:t>
            </a:r>
            <a:r>
              <a:rPr lang="en-US" sz="2400" dirty="0">
                <a:solidFill>
                  <a:prstClr val="white"/>
                </a:solidFill>
                <a:latin typeface="Century Gothic" panose="020B0502020202020204" pitchFamily="34" charset="0"/>
              </a:rPr>
              <a:t>-Polo, </a:t>
            </a:r>
            <a:r>
              <a:rPr lang="en-US" sz="2400" dirty="0" err="1">
                <a:solidFill>
                  <a:prstClr val="white"/>
                </a:solidFill>
                <a:latin typeface="Century Gothic" panose="020B0502020202020204" pitchFamily="34" charset="0"/>
              </a:rPr>
              <a:t>Efraín</a:t>
            </a:r>
            <a:r>
              <a:rPr lang="en-US" sz="2400" dirty="0">
                <a:solidFill>
                  <a:prstClr val="white"/>
                </a:solidFill>
                <a:latin typeface="Century Gothic" panose="020B0502020202020204" pitchFamily="34" charset="0"/>
              </a:rPr>
              <a:t> O’Neill-Carrillo, Electrical and Computer Engineering Department, University of Puerto Rico-Mayagüez.</a:t>
            </a:r>
          </a:p>
          <a:p>
            <a:pPr marL="342900" lvl="0" indent="-342900">
              <a:spcAft>
                <a:spcPts val="450"/>
              </a:spcAft>
              <a:buFont typeface="+mj-lt"/>
              <a:buAutoNum type="arabicPeriod"/>
            </a:pPr>
            <a:r>
              <a:rPr lang="en-US" sz="2400" dirty="0">
                <a:solidFill>
                  <a:prstClr val="white"/>
                </a:solidFill>
                <a:latin typeface="Century Gothic" panose="020B0502020202020204" pitchFamily="34" charset="0"/>
              </a:rPr>
              <a:t>[2] DHS's Homeland Infrastructure Foundation-Level data portal. https://hifld geoplatform.opendata.arcgis.com/datasets/</a:t>
            </a:r>
            <a:r>
              <a:rPr lang="en-US" sz="2400" dirty="0" err="1">
                <a:solidFill>
                  <a:prstClr val="white"/>
                </a:solidFill>
                <a:latin typeface="Century Gothic" panose="020B0502020202020204" pitchFamily="34" charset="0"/>
              </a:rPr>
              <a:t>electric-power-transmission-lines?geometry</a:t>
            </a:r>
            <a:r>
              <a:rPr lang="en-US" sz="2400" dirty="0">
                <a:solidFill>
                  <a:prstClr val="white"/>
                </a:solidFill>
                <a:latin typeface="Century Gothic" panose="020B0502020202020204" pitchFamily="34" charset="0"/>
              </a:rPr>
              <a:t>= 68.682%2C17.734%2C-63.45%2C18.647</a:t>
            </a:r>
          </a:p>
          <a:p>
            <a:pPr marL="342900" lvl="0" indent="-342900">
              <a:spcAft>
                <a:spcPts val="450"/>
              </a:spcAft>
              <a:buFont typeface="+mj-lt"/>
              <a:buAutoNum type="arabicPeriod"/>
            </a:pPr>
            <a:r>
              <a:rPr lang="en-US" sz="2400" dirty="0">
                <a:solidFill>
                  <a:prstClr val="white"/>
                </a:solidFill>
                <a:latin typeface="Century Gothic" panose="020B0502020202020204" pitchFamily="34" charset="0"/>
              </a:rPr>
              <a:t>[3] Government of Puerto Rico's http://www.gis.pr.gov/descargaGeodatos/Infraestructuras/Pages/Electricidad.aspx</a:t>
            </a:r>
          </a:p>
          <a:p>
            <a:pPr marL="342900" lvl="0" indent="-342900">
              <a:spcAft>
                <a:spcPts val="450"/>
              </a:spcAft>
              <a:buFont typeface="+mj-lt"/>
              <a:buAutoNum type="arabicPeriod"/>
            </a:pPr>
            <a:r>
              <a:rPr lang="en-US" sz="2400" dirty="0">
                <a:solidFill>
                  <a:prstClr val="white"/>
                </a:solidFill>
                <a:latin typeface="Century Gothic" panose="020B0502020202020204" pitchFamily="34" charset="0"/>
              </a:rPr>
              <a:t>[4] Data published by the Puerto Rico Electric Power Authority in compliance with the Energy Transformation and Relief Act of Puerto Rico. http://energia.pr.gov/wp-content/uploads/2015/09/Estadisticas.pdf</a:t>
            </a:r>
          </a:p>
        </p:txBody>
      </p:sp>
      <p:sp>
        <p:nvSpPr>
          <p:cNvPr id="77" name="TextBox 76"/>
          <p:cNvSpPr txBox="1"/>
          <p:nvPr/>
        </p:nvSpPr>
        <p:spPr>
          <a:xfrm>
            <a:off x="27066320" y="11914086"/>
            <a:ext cx="10180703" cy="10715754"/>
          </a:xfrm>
          <a:prstGeom prst="rect">
            <a:avLst/>
          </a:prstGeom>
          <a:noFill/>
        </p:spPr>
        <p:txBody>
          <a:bodyPr wrap="square" rtlCol="0">
            <a:spAutoFit/>
          </a:bodyPr>
          <a:lstStyle/>
          <a:p>
            <a:pPr marL="342900" lvl="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Optimal restoration sequence can lead to huge savings in outage cost penalties. Thus, it is important to find the optimal restoration order using mathematical models. </a:t>
            </a:r>
          </a:p>
          <a:p>
            <a:pPr marL="342900" lvl="0" indent="-342900" algn="just">
              <a:spcAft>
                <a:spcPts val="225"/>
              </a:spcAft>
              <a:buClr>
                <a:schemeClr val="bg1"/>
              </a:buClr>
              <a:buFont typeface="Arial" panose="020B0604020202020204" pitchFamily="34" charset="0"/>
              <a:buChar char="•"/>
            </a:pPr>
            <a:endParaRPr lang="en-US" sz="2400" dirty="0">
              <a:solidFill>
                <a:prstClr val="white"/>
              </a:solidFill>
              <a:latin typeface="Century Gothic" panose="020B0502020202020204" pitchFamily="34" charset="0"/>
            </a:endParaRPr>
          </a:p>
          <a:p>
            <a:pPr marL="34290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While for Puerto Rico case study, the inclusion of human factor did not change the rank of solutions, in general this is not the case. </a:t>
            </a:r>
          </a:p>
          <a:p>
            <a:pPr marL="342900" lvl="0" indent="-342900" algn="just">
              <a:spcAft>
                <a:spcPts val="225"/>
              </a:spcAft>
              <a:buClr>
                <a:schemeClr val="bg1"/>
              </a:buClr>
              <a:buFont typeface="Arial" panose="020B0604020202020204" pitchFamily="34" charset="0"/>
              <a:buChar char="•"/>
            </a:pPr>
            <a:endParaRPr lang="en-US" sz="2400" dirty="0">
              <a:solidFill>
                <a:prstClr val="white"/>
              </a:solidFill>
              <a:latin typeface="Century Gothic" panose="020B0502020202020204" pitchFamily="34" charset="0"/>
            </a:endParaRPr>
          </a:p>
          <a:p>
            <a:pPr marL="342900" lvl="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Higher resolution network in western Puerto Rico changed the dispatch values and the impact of failures. More detailed analysis using this higher resolution network topology seems promising. </a:t>
            </a:r>
          </a:p>
          <a:p>
            <a:pPr marL="342900" indent="-342900" algn="just">
              <a:spcAft>
                <a:spcPts val="225"/>
              </a:spcAft>
              <a:buClr>
                <a:schemeClr val="bg1"/>
              </a:buClr>
              <a:buFont typeface="Arial" panose="020B0604020202020204" pitchFamily="34" charset="0"/>
              <a:buChar char="•"/>
            </a:pPr>
            <a:endParaRPr lang="en-US" sz="2400" dirty="0">
              <a:solidFill>
                <a:prstClr val="white"/>
              </a:solidFill>
              <a:latin typeface="Century Gothic" panose="020B0502020202020204" pitchFamily="34" charset="0"/>
            </a:endParaRPr>
          </a:p>
          <a:p>
            <a:pPr marL="34290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Extending methodology to model water network and its interconnection to power and joint restoration of coupled water-power network is another interesting direction for future research. This is specially as joint restoration of coupled power-water networks is not studied enough. </a:t>
            </a:r>
          </a:p>
          <a:p>
            <a:pPr algn="just">
              <a:spcAft>
                <a:spcPts val="225"/>
              </a:spcAft>
              <a:buClr>
                <a:schemeClr val="bg1"/>
              </a:buClr>
            </a:pPr>
            <a:endParaRPr lang="en-US" sz="2400" dirty="0">
              <a:solidFill>
                <a:prstClr val="white"/>
              </a:solidFill>
              <a:latin typeface="Century Gothic" panose="020B0502020202020204" pitchFamily="34" charset="0"/>
            </a:endParaRPr>
          </a:p>
          <a:p>
            <a:pPr marL="34290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Considering uncertainty in failures and the implication of this uncertainty is another promising extension. This specially true as in reality, the propagation of natural hazard and as a result the damages it causes to the network is </a:t>
            </a:r>
          </a:p>
          <a:p>
            <a:pPr algn="just">
              <a:spcAft>
                <a:spcPts val="225"/>
              </a:spcAft>
              <a:buClr>
                <a:schemeClr val="bg1"/>
              </a:buClr>
            </a:pPr>
            <a:endParaRPr lang="en-US" sz="2400" dirty="0">
              <a:solidFill>
                <a:prstClr val="white"/>
              </a:solidFill>
              <a:latin typeface="Century Gothic" panose="020B0502020202020204" pitchFamily="34" charset="0"/>
            </a:endParaRPr>
          </a:p>
          <a:p>
            <a:pPr marL="342900" indent="-342900" algn="just">
              <a:spcAft>
                <a:spcPts val="225"/>
              </a:spcAf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Finally, analyzing the network and proposing topological changes to the network in order to increase its resiliency against disasters would an interesting direction for future research.</a:t>
            </a:r>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pPr lvl="0" algn="just">
              <a:spcAft>
                <a:spcPts val="225"/>
              </a:spcAft>
            </a:pPr>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pic>
        <p:nvPicPr>
          <p:cNvPr id="1038" name="Picture 14" descr="http://email.man.lt/img/e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29711" y="31060889"/>
            <a:ext cx="922721" cy="922721"/>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71810" y="7288839"/>
            <a:ext cx="24976754" cy="3785652"/>
          </a:xfrm>
          <a:prstGeom prst="rect">
            <a:avLst/>
          </a:prstGeom>
          <a:noFill/>
        </p:spPr>
        <p:txBody>
          <a:bodyPr wrap="square" rtlCol="0">
            <a:spAutoFit/>
          </a:bodyPr>
          <a:lstStyle/>
          <a:p>
            <a:pPr lvl="0" algn="just"/>
            <a:r>
              <a:rPr lang="en-US" sz="2400" dirty="0">
                <a:solidFill>
                  <a:prstClr val="white"/>
                </a:solidFill>
                <a:latin typeface="Century Gothic" panose="020B0502020202020204" pitchFamily="34" charset="0"/>
              </a:rPr>
              <a:t>Disasters such as hurricanes cause huge losses in terms of both physical assets and lives and a significant portion of the adversarial effects is due to failure in infrastructure systems such as power and water networks. In this research, we study the issue of optimal recovery of power networks with a case study in Puerto Rico using mathematical optimization models. </a:t>
            </a:r>
          </a:p>
          <a:p>
            <a:pPr lvl="0" algn="just"/>
            <a:endParaRPr lang="en-US" sz="2400" dirty="0">
              <a:solidFill>
                <a:prstClr val="white"/>
              </a:solidFill>
              <a:latin typeface="Century Gothic" panose="020B0502020202020204" pitchFamily="34" charset="0"/>
            </a:endParaRPr>
          </a:p>
          <a:p>
            <a:pPr lvl="0" algn="just"/>
            <a:r>
              <a:rPr lang="en-US" sz="2400" dirty="0">
                <a:solidFill>
                  <a:prstClr val="white"/>
                </a:solidFill>
                <a:latin typeface="Century Gothic" panose="020B0502020202020204" pitchFamily="34" charset="0"/>
              </a:rPr>
              <a:t>Challenges in this research are as follows:</a:t>
            </a:r>
          </a:p>
          <a:p>
            <a:pPr marL="342900" lvl="0" indent="-342900" algn="jus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The water network and its interdependence with power network should be modeled.</a:t>
            </a:r>
          </a:p>
          <a:p>
            <a:pPr lvl="0" algn="just">
              <a:buClr>
                <a:schemeClr val="bg1"/>
              </a:buClr>
            </a:pPr>
            <a:endParaRPr lang="en-US" sz="2400" dirty="0">
              <a:solidFill>
                <a:prstClr val="white"/>
              </a:solidFill>
              <a:latin typeface="Century Gothic" panose="020B0502020202020204" pitchFamily="34" charset="0"/>
            </a:endParaRPr>
          </a:p>
          <a:p>
            <a:pPr marL="342900" lvl="0" indent="-342900" algn="jus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Joint restoration of coupled water-power network should be considered</a:t>
            </a:r>
          </a:p>
          <a:p>
            <a:pPr lvl="0" algn="just">
              <a:buClr>
                <a:schemeClr val="bg1"/>
              </a:buClr>
            </a:pPr>
            <a:endParaRPr lang="en-US" sz="2400" dirty="0">
              <a:solidFill>
                <a:prstClr val="white"/>
              </a:solidFill>
              <a:latin typeface="Century Gothic" panose="020B0502020202020204" pitchFamily="34" charset="0"/>
            </a:endParaRPr>
          </a:p>
          <a:p>
            <a:pPr marL="342900" lvl="0" indent="-342900" algn="just">
              <a:buClr>
                <a:schemeClr val="bg1"/>
              </a:buClr>
              <a:buFont typeface="Arial" panose="020B0604020202020204" pitchFamily="34" charset="0"/>
              <a:buChar char="•"/>
            </a:pPr>
            <a:r>
              <a:rPr lang="en-US" sz="2400" dirty="0">
                <a:solidFill>
                  <a:prstClr val="white"/>
                </a:solidFill>
                <a:latin typeface="Century Gothic" panose="020B0502020202020204" pitchFamily="34" charset="0"/>
              </a:rPr>
              <a:t>Societal impacts of natural disasters in communities should be considered. </a:t>
            </a:r>
          </a:p>
        </p:txBody>
      </p:sp>
      <p:pic>
        <p:nvPicPr>
          <p:cNvPr id="3" name="Picture 2" descr="A close up of a sign&#10;&#10;Description automatically generated">
            <a:extLst>
              <a:ext uri="{FF2B5EF4-FFF2-40B4-BE49-F238E27FC236}">
                <a16:creationId xmlns:a16="http://schemas.microsoft.com/office/drawing/2014/main" id="{65B5E584-6A82-4D2E-A286-2570C9FA40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778" y="-28689"/>
            <a:ext cx="4170269" cy="3359595"/>
          </a:xfrm>
          <a:prstGeom prst="rect">
            <a:avLst/>
          </a:prstGeom>
        </p:spPr>
      </p:pic>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C7C15D2-D7FB-418F-A773-E0723DC4C63F}"/>
                  </a:ext>
                </a:extLst>
              </p:cNvPr>
              <p:cNvSpPr txBox="1"/>
              <p:nvPr/>
            </p:nvSpPr>
            <p:spPr>
              <a:xfrm>
                <a:off x="852875" y="12248714"/>
                <a:ext cx="10066046" cy="4517006"/>
              </a:xfrm>
              <a:prstGeom prst="rect">
                <a:avLst/>
              </a:prstGeom>
              <a:noFill/>
            </p:spPr>
            <p:txBody>
              <a:bodyPr wrap="square" rtlCol="0">
                <a:spAutoFit/>
              </a:bodyPr>
              <a:lstStyle/>
              <a:p>
                <a:pPr lvl="0" algn="just"/>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r>
                  <a:rPr lang="en-US" sz="2400" dirty="0">
                    <a:solidFill>
                      <a:schemeClr val="bg1"/>
                    </a:solidFill>
                  </a:rPr>
                  <a:t>Network flow models to mimic behavior of power networks after disaster</a:t>
                </a:r>
              </a:p>
              <a:p>
                <a:pPr/>
                <a14:m>
                  <m:oMathPara xmlns:m="http://schemas.openxmlformats.org/officeDocument/2006/math">
                    <m:oMathParaPr>
                      <m:jc m:val="centerGroup"/>
                    </m:oMathParaPr>
                    <m:oMath xmlns:m="http://schemas.openxmlformats.org/officeDocument/2006/math">
                      <m:r>
                        <a:rPr lang="en-US" sz="2400">
                          <a:solidFill>
                            <a:schemeClr val="bg1"/>
                          </a:solidFill>
                          <a:latin typeface="Cambria Math" panose="02040503050406030204" pitchFamily="18" charset="0"/>
                        </a:rPr>
                        <m:t> </m:t>
                      </m:r>
                      <m:nary>
                        <m:naryPr>
                          <m:chr m:val="∑"/>
                          <m:supHide m:val="on"/>
                          <m:ctrlPr>
                            <a:rPr lang="en-US" sz="2400" i="1">
                              <a:solidFill>
                                <a:schemeClr val="bg1"/>
                              </a:solidFill>
                              <a:latin typeface="Cambria Math" panose="02040503050406030204" pitchFamily="18" charset="0"/>
                            </a:rPr>
                          </m:ctrlPr>
                        </m:naryPr>
                        <m:sub>
                          <m:d>
                            <m:dPr>
                              <m:begChr m:val="{"/>
                              <m:endChr m:val="}"/>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𝑘</m:t>
                              </m:r>
                              <m:r>
                                <a:rPr lang="en-US" sz="2400" i="1">
                                  <a:solidFill>
                                    <a:schemeClr val="bg1"/>
                                  </a:solidFill>
                                  <a:latin typeface="Cambria Math" panose="02040503050406030204" pitchFamily="18" charset="0"/>
                                </a:rPr>
                                <m:t> ∈</m:t>
                              </m:r>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𝐹</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e>
                          </m:d>
                        </m:sub>
                        <m:sup/>
                        <m:e>
                          <m:sSubSup>
                            <m:sSubSupPr>
                              <m:ctrlPr>
                                <a:rPr lang="en-US" sz="2400" i="1">
                                  <a:solidFill>
                                    <a:schemeClr val="bg1"/>
                                  </a:solidFill>
                                  <a:latin typeface="Cambria Math" panose="02040503050406030204" pitchFamily="18" charset="0"/>
                                </a:rPr>
                              </m:ctrlPr>
                            </m:sSubSupPr>
                            <m:e>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𝑓</m:t>
                                  </m:r>
                                </m:e>
                                <m:sub>
                                  <m:d>
                                    <m:dPr>
                                      <m:begChr m:val="{"/>
                                      <m:endChr m:val="}"/>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𝑘𝑖</m:t>
                                      </m:r>
                                    </m:e>
                                  </m:d>
                                </m:sub>
                                <m:sup>
                                  <m:r>
                                    <a:rPr lang="en-US" sz="2400" i="1">
                                      <a:solidFill>
                                        <a:schemeClr val="bg1"/>
                                      </a:solidFill>
                                      <a:latin typeface="Cambria Math" panose="02040503050406030204" pitchFamily="18" charset="0"/>
                                    </a:rPr>
                                    <m:t>𝑡</m:t>
                                  </m:r>
                                </m:sup>
                              </m:sSubSup>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𝑝</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𝑡</m:t>
                              </m:r>
                            </m:sup>
                          </m:sSubSup>
                        </m:e>
                      </m:nary>
                      <m:r>
                        <a:rPr lang="en-US" sz="2400" i="1">
                          <a:solidFill>
                            <a:schemeClr val="bg1"/>
                          </a:solidFill>
                          <a:latin typeface="Cambria Math" panose="02040503050406030204" pitchFamily="18" charset="0"/>
                        </a:rPr>
                        <m:t>− </m:t>
                      </m:r>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𝑠</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𝑡</m:t>
                          </m:r>
                        </m:sup>
                      </m:sSubSup>
                      <m:r>
                        <a:rPr lang="en-US" sz="2400" i="1">
                          <a:solidFill>
                            <a:schemeClr val="bg1"/>
                          </a:solidFill>
                          <a:latin typeface="Cambria Math" panose="02040503050406030204" pitchFamily="18" charset="0"/>
                        </a:rPr>
                        <m:t>− </m:t>
                      </m:r>
                      <m:nary>
                        <m:naryPr>
                          <m:chr m:val="∑"/>
                          <m:supHide m:val="on"/>
                          <m:ctrlPr>
                            <a:rPr lang="en-US" sz="2400" i="1">
                              <a:solidFill>
                                <a:schemeClr val="bg1"/>
                              </a:solidFill>
                              <a:latin typeface="Cambria Math" panose="02040503050406030204" pitchFamily="18" charset="0"/>
                            </a:rPr>
                          </m:ctrlPr>
                        </m:naryPr>
                        <m:sub>
                          <m:d>
                            <m:dPr>
                              <m:begChr m:val="{"/>
                              <m:endChr m:val="}"/>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𝑙</m:t>
                              </m:r>
                              <m:r>
                                <a:rPr lang="en-US" sz="2400" i="1">
                                  <a:solidFill>
                                    <a:schemeClr val="bg1"/>
                                  </a:solidFill>
                                  <a:latin typeface="Cambria Math" panose="02040503050406030204" pitchFamily="18" charset="0"/>
                                </a:rPr>
                                <m:t> ∈</m:t>
                              </m:r>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𝐹</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e>
                          </m:d>
                        </m:sub>
                        <m:sup/>
                        <m:e>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𝑓</m:t>
                              </m:r>
                            </m:e>
                            <m:sub>
                              <m:d>
                                <m:dPr>
                                  <m:begChr m:val="{"/>
                                  <m:endChr m:val="}"/>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𝑖𝑙</m:t>
                                  </m:r>
                                </m:e>
                              </m:d>
                            </m:sub>
                            <m:sup>
                              <m:r>
                                <a:rPr lang="en-US" sz="2400" i="1">
                                  <a:solidFill>
                                    <a:schemeClr val="bg1"/>
                                  </a:solidFill>
                                  <a:latin typeface="Cambria Math" panose="02040503050406030204" pitchFamily="18" charset="0"/>
                                </a:rPr>
                                <m:t>𝑡</m:t>
                              </m:r>
                            </m:sup>
                          </m:sSubSup>
                        </m:e>
                      </m:nary>
                      <m:r>
                        <a:rPr lang="en-US" sz="2400" i="1">
                          <a:solidFill>
                            <a:schemeClr val="bg1"/>
                          </a:solidFill>
                          <a:latin typeface="Cambria Math" panose="02040503050406030204" pitchFamily="18" charset="0"/>
                        </a:rPr>
                        <m:t>= 0</m:t>
                      </m:r>
                    </m:oMath>
                  </m:oMathPara>
                </a14:m>
                <a:endParaRPr lang="en-US" sz="2400" i="1" dirty="0">
                  <a:solidFill>
                    <a:schemeClr val="bg1"/>
                  </a:solidFill>
                  <a:latin typeface="Cambria Math" panose="02040503050406030204" pitchFamily="18" charset="0"/>
                </a:endParaRPr>
              </a:p>
              <a:p>
                <a:endParaRPr lang="en-US" sz="2400" i="1" dirty="0">
                  <a:solidFill>
                    <a:schemeClr val="bg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Sup>
                        <m:sSubSupPr>
                          <m:ctrlPr>
                            <a:rPr lang="fr-FR" sz="2400" i="1">
                              <a:solidFill>
                                <a:schemeClr val="bg1"/>
                              </a:solidFill>
                              <a:latin typeface="Cambria Math" panose="02040503050406030204" pitchFamily="18" charset="0"/>
                            </a:rPr>
                          </m:ctrlPr>
                        </m:sSubSupPr>
                        <m:e>
                          <m:r>
                            <a:rPr lang="fr-FR" sz="2400" i="1">
                              <a:solidFill>
                                <a:schemeClr val="bg1"/>
                              </a:solidFill>
                              <a:latin typeface="Cambria Math" panose="02040503050406030204" pitchFamily="18" charset="0"/>
                            </a:rPr>
                            <m:t>𝑓</m:t>
                          </m:r>
                        </m:e>
                        <m:sub>
                          <m:r>
                            <a:rPr lang="en-US" sz="2400" i="1">
                              <a:solidFill>
                                <a:schemeClr val="bg1"/>
                              </a:solidFill>
                              <a:latin typeface="Cambria Math" panose="02040503050406030204" pitchFamily="18" charset="0"/>
                            </a:rPr>
                            <m:t>𝑖𝑗</m:t>
                          </m:r>
                        </m:sub>
                        <m:sup>
                          <m:r>
                            <a:rPr lang="fr-FR" sz="2400" i="1">
                              <a:solidFill>
                                <a:schemeClr val="bg1"/>
                              </a:solidFill>
                              <a:latin typeface="Cambria Math" panose="02040503050406030204" pitchFamily="18" charset="0"/>
                            </a:rPr>
                            <m:t>𝑡</m:t>
                          </m:r>
                        </m:sup>
                      </m:sSubSup>
                      <m:r>
                        <a:rPr lang="fr-FR" sz="2400" i="1">
                          <a:solidFill>
                            <a:schemeClr val="bg1"/>
                          </a:solidFill>
                          <a:latin typeface="Cambria Math" panose="02040503050406030204" pitchFamily="18" charset="0"/>
                        </a:rPr>
                        <m:t>≤</m:t>
                      </m:r>
                      <m:sSubSup>
                        <m:sSubSupPr>
                          <m:ctrlPr>
                            <a:rPr lang="fr-FR" sz="2400" i="1">
                              <a:solidFill>
                                <a:schemeClr val="bg1"/>
                              </a:solidFill>
                              <a:latin typeface="Cambria Math" panose="02040503050406030204" pitchFamily="18" charset="0"/>
                            </a:rPr>
                          </m:ctrlPr>
                        </m:sSubSupPr>
                        <m:e>
                          <m:r>
                            <a:rPr lang="fr-FR" sz="2400" i="1">
                              <a:solidFill>
                                <a:schemeClr val="bg1"/>
                              </a:solidFill>
                              <a:latin typeface="Cambria Math" panose="02040503050406030204" pitchFamily="18" charset="0"/>
                            </a:rPr>
                            <m:t>𝑓</m:t>
                          </m:r>
                        </m:e>
                        <m:sub>
                          <m:r>
                            <a:rPr lang="en-US" sz="2400" i="1">
                              <a:solidFill>
                                <a:schemeClr val="bg1"/>
                              </a:solidFill>
                              <a:latin typeface="Cambria Math" panose="02040503050406030204" pitchFamily="18" charset="0"/>
                            </a:rPr>
                            <m:t>𝑖𝑗</m:t>
                          </m:r>
                        </m:sub>
                        <m:sup>
                          <m:r>
                            <a:rPr lang="en-US" sz="2400" i="1">
                              <a:solidFill>
                                <a:schemeClr val="bg1"/>
                              </a:solidFill>
                              <a:latin typeface="Cambria Math" panose="02040503050406030204" pitchFamily="18" charset="0"/>
                            </a:rPr>
                            <m:t>𝑚𝑎𝑥</m:t>
                          </m:r>
                        </m:sup>
                      </m:sSubSup>
                      <m:sSubSup>
                        <m:sSubSupPr>
                          <m:ctrlPr>
                            <a:rPr lang="fr-FR"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 </m:t>
                          </m:r>
                          <m:r>
                            <a:rPr lang="fr-FR" sz="2400" i="1">
                              <a:solidFill>
                                <a:schemeClr val="bg1"/>
                              </a:solidFill>
                              <a:latin typeface="Cambria Math" panose="02040503050406030204" pitchFamily="18" charset="0"/>
                            </a:rPr>
                            <m:t>𝑤</m:t>
                          </m:r>
                        </m:e>
                        <m:sub>
                          <m:r>
                            <a:rPr lang="fr-FR" sz="2400" i="1">
                              <a:solidFill>
                                <a:schemeClr val="bg1"/>
                              </a:solidFill>
                              <a:latin typeface="Cambria Math" panose="02040503050406030204" pitchFamily="18" charset="0"/>
                            </a:rPr>
                            <m:t>𝑖</m:t>
                          </m:r>
                        </m:sub>
                        <m:sup>
                          <m:r>
                            <a:rPr lang="fr-FR" sz="2400" i="1">
                              <a:solidFill>
                                <a:schemeClr val="bg1"/>
                              </a:solidFill>
                              <a:latin typeface="Cambria Math" panose="02040503050406030204" pitchFamily="18" charset="0"/>
                            </a:rPr>
                            <m:t>𝑡</m:t>
                          </m:r>
                        </m:sup>
                      </m:sSubSup>
                    </m:oMath>
                  </m:oMathPara>
                </a14:m>
                <a:endParaRPr lang="en-US" sz="2400" dirty="0">
                  <a:solidFill>
                    <a:schemeClr val="bg1"/>
                  </a:solidFill>
                </a:endParaRPr>
              </a:p>
              <a:p>
                <a:endParaRPr lang="en-US" sz="2400" dirty="0">
                  <a:solidFill>
                    <a:schemeClr val="bg1"/>
                  </a:solidFill>
                </a:endParaRPr>
              </a:p>
              <a:p>
                <a:pPr/>
                <a14:m>
                  <m:oMathPara xmlns:m="http://schemas.openxmlformats.org/officeDocument/2006/math">
                    <m:oMathParaPr>
                      <m:jc m:val="left"/>
                    </m:oMathParaPr>
                    <m:oMath xmlns:m="http://schemas.openxmlformats.org/officeDocument/2006/math">
                      <m:sSubSup>
                        <m:sSubSupPr>
                          <m:ctrlPr>
                            <a:rPr lang="pl-PL" sz="2400" i="1">
                              <a:solidFill>
                                <a:schemeClr val="bg1"/>
                              </a:solidFill>
                              <a:latin typeface="Cambria Math" panose="02040503050406030204" pitchFamily="18" charset="0"/>
                            </a:rPr>
                          </m:ctrlPr>
                        </m:sSubSupPr>
                        <m:e>
                          <m:r>
                            <a:rPr lang="pl-PL" sz="2400" i="1">
                              <a:solidFill>
                                <a:schemeClr val="bg1"/>
                              </a:solidFill>
                              <a:latin typeface="Cambria Math" panose="02040503050406030204" pitchFamily="18" charset="0"/>
                            </a:rPr>
                            <m:t>𝑠</m:t>
                          </m:r>
                        </m:e>
                        <m:sub>
                          <m:r>
                            <a:rPr lang="pl-PL" sz="2400" i="1">
                              <a:solidFill>
                                <a:schemeClr val="bg1"/>
                              </a:solidFill>
                              <a:latin typeface="Cambria Math" panose="02040503050406030204" pitchFamily="18" charset="0"/>
                            </a:rPr>
                            <m:t>𝑖</m:t>
                          </m:r>
                        </m:sub>
                        <m:sup>
                          <m:r>
                            <a:rPr lang="pl-PL" sz="2400" i="1">
                              <a:solidFill>
                                <a:schemeClr val="bg1"/>
                              </a:solidFill>
                              <a:latin typeface="Cambria Math" panose="02040503050406030204" pitchFamily="18" charset="0"/>
                            </a:rPr>
                            <m:t>𝑡</m:t>
                          </m:r>
                        </m:sup>
                      </m:sSubSup>
                      <m:r>
                        <a:rPr lang="pl-PL" sz="2400" i="1">
                          <a:solidFill>
                            <a:schemeClr val="bg1"/>
                          </a:solidFill>
                          <a:latin typeface="Cambria Math" panose="02040503050406030204" pitchFamily="18" charset="0"/>
                        </a:rPr>
                        <m:t>≤</m:t>
                      </m:r>
                      <m:sSubSup>
                        <m:sSubSupPr>
                          <m:ctrlPr>
                            <a:rPr lang="pl-PL" sz="2400" i="1">
                              <a:solidFill>
                                <a:schemeClr val="bg1"/>
                              </a:solidFill>
                              <a:latin typeface="Cambria Math" panose="02040503050406030204" pitchFamily="18" charset="0"/>
                            </a:rPr>
                          </m:ctrlPr>
                        </m:sSubSupPr>
                        <m:e>
                          <m:r>
                            <a:rPr lang="pl-PL" sz="2400" i="1">
                              <a:solidFill>
                                <a:schemeClr val="bg1"/>
                              </a:solidFill>
                              <a:latin typeface="Cambria Math" panose="02040503050406030204" pitchFamily="18" charset="0"/>
                            </a:rPr>
                            <m:t>𝑑</m:t>
                          </m:r>
                        </m:e>
                        <m:sub>
                          <m:r>
                            <a:rPr lang="pl-PL" sz="2400" i="1">
                              <a:solidFill>
                                <a:schemeClr val="bg1"/>
                              </a:solidFill>
                              <a:latin typeface="Cambria Math" panose="02040503050406030204" pitchFamily="18" charset="0"/>
                            </a:rPr>
                            <m:t>𝑖</m:t>
                          </m:r>
                        </m:sub>
                        <m:sup>
                          <m:r>
                            <a:rPr lang="pl-PL" sz="2400" i="1">
                              <a:solidFill>
                                <a:schemeClr val="bg1"/>
                              </a:solidFill>
                              <a:latin typeface="Cambria Math" panose="02040503050406030204" pitchFamily="18" charset="0"/>
                            </a:rPr>
                            <m:t>𝑡</m:t>
                          </m:r>
                        </m:sup>
                      </m:sSubSup>
                      <m:sSubSup>
                        <m:sSubSupPr>
                          <m:ctrlPr>
                            <a:rPr lang="pl-PL"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 </m:t>
                          </m:r>
                          <m:r>
                            <a:rPr lang="pl-PL" sz="2400" i="1">
                              <a:solidFill>
                                <a:schemeClr val="bg1"/>
                              </a:solidFill>
                              <a:latin typeface="Cambria Math" panose="02040503050406030204" pitchFamily="18" charset="0"/>
                            </a:rPr>
                            <m:t>𝑤</m:t>
                          </m:r>
                        </m:e>
                        <m:sub>
                          <m:r>
                            <a:rPr lang="pl-PL" sz="2400" i="1">
                              <a:solidFill>
                                <a:schemeClr val="bg1"/>
                              </a:solidFill>
                              <a:latin typeface="Cambria Math" panose="02040503050406030204" pitchFamily="18" charset="0"/>
                            </a:rPr>
                            <m:t>𝑖</m:t>
                          </m:r>
                        </m:sub>
                        <m:sup>
                          <m:r>
                            <a:rPr lang="pl-PL" sz="2400" i="1">
                              <a:solidFill>
                                <a:schemeClr val="bg1"/>
                              </a:solidFill>
                              <a:latin typeface="Cambria Math" panose="02040503050406030204" pitchFamily="18" charset="0"/>
                            </a:rPr>
                            <m:t>𝑡</m:t>
                          </m:r>
                        </m:sup>
                      </m:sSubSup>
                    </m:oMath>
                  </m:oMathPara>
                </a14:m>
                <a:endParaRPr lang="en-US" sz="2400" dirty="0">
                  <a:solidFill>
                    <a:schemeClr val="bg1"/>
                  </a:solidFill>
                </a:endParaRPr>
              </a:p>
              <a:p>
                <a:endParaRPr lang="en-US" sz="2400" dirty="0">
                  <a:solidFill>
                    <a:schemeClr val="bg1"/>
                  </a:solidFill>
                </a:endParaRPr>
              </a:p>
              <a:p>
                <a:pPr/>
                <a14:m>
                  <m:oMathPara xmlns:m="http://schemas.openxmlformats.org/officeDocument/2006/math">
                    <m:oMathParaPr>
                      <m:jc m:val="left"/>
                    </m:oMathParaPr>
                    <m:oMath xmlns:m="http://schemas.openxmlformats.org/officeDocument/2006/math">
                      <m:sSubSup>
                        <m:sSubSupPr>
                          <m:ctrlPr>
                            <a:rPr lang="pl-PL" sz="2400" i="1">
                              <a:solidFill>
                                <a:schemeClr val="bg1"/>
                              </a:solidFill>
                              <a:latin typeface="Cambria Math" panose="02040503050406030204" pitchFamily="18" charset="0"/>
                            </a:rPr>
                          </m:ctrlPr>
                        </m:sSubSupPr>
                        <m:e>
                          <m:r>
                            <a:rPr lang="pl-PL" sz="2400" i="1">
                              <a:solidFill>
                                <a:schemeClr val="bg1"/>
                              </a:solidFill>
                              <a:latin typeface="Cambria Math" panose="02040503050406030204" pitchFamily="18" charset="0"/>
                            </a:rPr>
                            <m:t>𝑝</m:t>
                          </m:r>
                        </m:e>
                        <m:sub>
                          <m:r>
                            <a:rPr lang="pl-PL" sz="2400" i="1">
                              <a:solidFill>
                                <a:schemeClr val="bg1"/>
                              </a:solidFill>
                              <a:latin typeface="Cambria Math" panose="02040503050406030204" pitchFamily="18" charset="0"/>
                            </a:rPr>
                            <m:t>𝑖</m:t>
                          </m:r>
                        </m:sub>
                        <m:sup>
                          <m:r>
                            <a:rPr lang="pl-PL" sz="2400" i="1">
                              <a:solidFill>
                                <a:schemeClr val="bg1"/>
                              </a:solidFill>
                              <a:latin typeface="Cambria Math" panose="02040503050406030204" pitchFamily="18" charset="0"/>
                            </a:rPr>
                            <m:t>𝑡</m:t>
                          </m:r>
                        </m:sup>
                      </m:sSubSup>
                      <m:r>
                        <a:rPr lang="pl-PL" sz="2400" i="1">
                          <a:solidFill>
                            <a:schemeClr val="bg1"/>
                          </a:solidFill>
                          <a:latin typeface="Cambria Math" panose="02040503050406030204" pitchFamily="18" charset="0"/>
                        </a:rPr>
                        <m:t>≤</m:t>
                      </m:r>
                      <m:sSubSup>
                        <m:sSubSupPr>
                          <m:ctrlPr>
                            <a:rPr lang="pl-PL" sz="2400" i="1">
                              <a:solidFill>
                                <a:schemeClr val="bg1"/>
                              </a:solidFill>
                              <a:latin typeface="Cambria Math" panose="02040503050406030204" pitchFamily="18" charset="0"/>
                            </a:rPr>
                          </m:ctrlPr>
                        </m:sSubSupPr>
                        <m:e>
                          <m:r>
                            <a:rPr lang="pl-PL" sz="2400" i="1">
                              <a:solidFill>
                                <a:schemeClr val="bg1"/>
                              </a:solidFill>
                              <a:latin typeface="Cambria Math" panose="02040503050406030204" pitchFamily="18" charset="0"/>
                            </a:rPr>
                            <m:t>𝑝</m:t>
                          </m:r>
                        </m:e>
                        <m:sub>
                          <m:r>
                            <a:rPr lang="pl-PL"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𝑚𝑎𝑥</m:t>
                          </m:r>
                        </m:sup>
                      </m:sSubSup>
                      <m:sSubSup>
                        <m:sSubSupPr>
                          <m:ctrlPr>
                            <a:rPr lang="pl-PL"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 </m:t>
                          </m:r>
                          <m:r>
                            <a:rPr lang="pl-PL" sz="2400" i="1">
                              <a:solidFill>
                                <a:schemeClr val="bg1"/>
                              </a:solidFill>
                              <a:latin typeface="Cambria Math" panose="02040503050406030204" pitchFamily="18" charset="0"/>
                            </a:rPr>
                            <m:t>𝑤</m:t>
                          </m:r>
                        </m:e>
                        <m:sub>
                          <m:r>
                            <a:rPr lang="pl-PL" sz="2400" i="1">
                              <a:solidFill>
                                <a:schemeClr val="bg1"/>
                              </a:solidFill>
                              <a:latin typeface="Cambria Math" panose="02040503050406030204" pitchFamily="18" charset="0"/>
                            </a:rPr>
                            <m:t>𝑖</m:t>
                          </m:r>
                        </m:sub>
                        <m:sup>
                          <m:r>
                            <a:rPr lang="pl-PL" sz="2400" i="1">
                              <a:solidFill>
                                <a:schemeClr val="bg1"/>
                              </a:solidFill>
                              <a:latin typeface="Cambria Math" panose="02040503050406030204" pitchFamily="18" charset="0"/>
                            </a:rPr>
                            <m:t>𝑡</m:t>
                          </m:r>
                        </m:sup>
                      </m:sSubSup>
                    </m:oMath>
                  </m:oMathPara>
                </a14:m>
                <a:endParaRPr lang="en-US" sz="2400" dirty="0"/>
              </a:p>
              <a:p>
                <a:pPr lvl="0" algn="just"/>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mc:Choice>
        <mc:Fallback xmlns="">
          <p:sp>
            <p:nvSpPr>
              <p:cNvPr id="76" name="TextBox 75">
                <a:extLst>
                  <a:ext uri="{FF2B5EF4-FFF2-40B4-BE49-F238E27FC236}">
                    <a16:creationId xmlns:a16="http://schemas.microsoft.com/office/drawing/2014/main" id="{6C7C15D2-D7FB-418F-A773-E0723DC4C63F}"/>
                  </a:ext>
                </a:extLst>
              </p:cNvPr>
              <p:cNvSpPr txBox="1">
                <a:spLocks noRot="1" noChangeAspect="1" noMove="1" noResize="1" noEditPoints="1" noAdjustHandles="1" noChangeArrowheads="1" noChangeShapeType="1" noTextEdit="1"/>
              </p:cNvSpPr>
              <p:nvPr/>
            </p:nvSpPr>
            <p:spPr>
              <a:xfrm>
                <a:off x="852875" y="12248714"/>
                <a:ext cx="10066046" cy="4517006"/>
              </a:xfrm>
              <a:prstGeom prst="rect">
                <a:avLst/>
              </a:prstGeom>
              <a:blipFill>
                <a:blip r:embed="rId6"/>
                <a:stretch>
                  <a:fillRect l="-969"/>
                </a:stretch>
              </a:blipFill>
            </p:spPr>
            <p:txBody>
              <a:bodyPr/>
              <a:lstStyle/>
              <a:p>
                <a:r>
                  <a:rPr lang="en-US">
                    <a:noFill/>
                  </a:rPr>
                  <a:t> </a:t>
                </a:r>
              </a:p>
            </p:txBody>
          </p:sp>
        </mc:Fallback>
      </mc:AlternateContent>
      <p:pic>
        <p:nvPicPr>
          <p:cNvPr id="9" name="Picture 8" descr="A picture containing transport, wheel&#10;&#10;Description automatically generated">
            <a:extLst>
              <a:ext uri="{FF2B5EF4-FFF2-40B4-BE49-F238E27FC236}">
                <a16:creationId xmlns:a16="http://schemas.microsoft.com/office/drawing/2014/main" id="{217E0D77-1A39-4010-B0FD-65AD8CE247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718115" y="231127"/>
            <a:ext cx="2925612" cy="2940902"/>
          </a:xfrm>
          <a:prstGeom prst="rect">
            <a:avLst/>
          </a:prstGeom>
        </p:spPr>
      </p:pic>
      <p:sp>
        <p:nvSpPr>
          <p:cNvPr id="80" name="TextBox 79">
            <a:extLst>
              <a:ext uri="{FF2B5EF4-FFF2-40B4-BE49-F238E27FC236}">
                <a16:creationId xmlns:a16="http://schemas.microsoft.com/office/drawing/2014/main" id="{CEC96829-ABD5-4127-83D4-3880A65D6201}"/>
              </a:ext>
            </a:extLst>
          </p:cNvPr>
          <p:cNvSpPr txBox="1"/>
          <p:nvPr/>
        </p:nvSpPr>
        <p:spPr>
          <a:xfrm>
            <a:off x="28372819" y="31306283"/>
            <a:ext cx="4229984" cy="48474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50" dirty="0">
                <a:solidFill>
                  <a:prstClr val="white"/>
                </a:solidFill>
                <a:latin typeface="Century Gothic" panose="020B0502020202020204" pitchFamily="34" charset="0"/>
              </a:rPr>
              <a:t>tcarval3</a:t>
            </a:r>
            <a:r>
              <a:rPr kumimoji="0" lang="en-US" sz="255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@asu.edu</a:t>
            </a:r>
          </a:p>
        </p:txBody>
      </p:sp>
      <p:pic>
        <p:nvPicPr>
          <p:cNvPr id="73" name="Picture 2" descr="Diagram of components in assessment of infrastructure system resilience">
            <a:extLst>
              <a:ext uri="{FF2B5EF4-FFF2-40B4-BE49-F238E27FC236}">
                <a16:creationId xmlns:a16="http://schemas.microsoft.com/office/drawing/2014/main" id="{B11A9F8E-07B8-4102-9CC4-43F4A15678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8653"/>
          <a:stretch/>
        </p:blipFill>
        <p:spPr bwMode="auto">
          <a:xfrm>
            <a:off x="27381196" y="5257753"/>
            <a:ext cx="10318545" cy="45682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descr="A close up of a bridge&#10;&#10;Description automatically generated">
            <a:extLst>
              <a:ext uri="{FF2B5EF4-FFF2-40B4-BE49-F238E27FC236}">
                <a16:creationId xmlns:a16="http://schemas.microsoft.com/office/drawing/2014/main" id="{3FA29AB7-73A5-46DE-A098-69CC0C1E6800}"/>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6575310" y="8161051"/>
            <a:ext cx="7329717" cy="2958731"/>
          </a:xfrm>
          <a:prstGeom prst="rect">
            <a:avLst/>
          </a:prstGeom>
          <a:noFill/>
          <a:ln>
            <a:noFill/>
          </a:ln>
        </p:spPr>
      </p:pic>
      <p:grpSp>
        <p:nvGrpSpPr>
          <p:cNvPr id="16" name="Group 15">
            <a:extLst>
              <a:ext uri="{FF2B5EF4-FFF2-40B4-BE49-F238E27FC236}">
                <a16:creationId xmlns:a16="http://schemas.microsoft.com/office/drawing/2014/main" id="{47019EF6-3FD2-435B-92F8-2140D6BE27C3}"/>
              </a:ext>
            </a:extLst>
          </p:cNvPr>
          <p:cNvGrpSpPr/>
          <p:nvPr/>
        </p:nvGrpSpPr>
        <p:grpSpPr>
          <a:xfrm>
            <a:off x="3954349" y="13630387"/>
            <a:ext cx="16089680" cy="7955586"/>
            <a:chOff x="3526670" y="18762311"/>
            <a:chExt cx="18492830" cy="10060688"/>
          </a:xfrm>
        </p:grpSpPr>
        <p:grpSp>
          <p:nvGrpSpPr>
            <p:cNvPr id="427" name="Group 426">
              <a:extLst>
                <a:ext uri="{FF2B5EF4-FFF2-40B4-BE49-F238E27FC236}">
                  <a16:creationId xmlns:a16="http://schemas.microsoft.com/office/drawing/2014/main" id="{F528A22C-CD7C-4427-AD4E-69DB614BEC67}"/>
                </a:ext>
              </a:extLst>
            </p:cNvPr>
            <p:cNvGrpSpPr/>
            <p:nvPr/>
          </p:nvGrpSpPr>
          <p:grpSpPr>
            <a:xfrm>
              <a:off x="3526670" y="24707075"/>
              <a:ext cx="1440117" cy="782217"/>
              <a:chOff x="1029693" y="3630174"/>
              <a:chExt cx="874645" cy="492980"/>
            </a:xfrm>
            <a:solidFill>
              <a:srgbClr val="FFFF00"/>
            </a:solidFill>
          </p:grpSpPr>
          <p:sp>
            <p:nvSpPr>
              <p:cNvPr id="513" name="Oval 512">
                <a:extLst>
                  <a:ext uri="{FF2B5EF4-FFF2-40B4-BE49-F238E27FC236}">
                    <a16:creationId xmlns:a16="http://schemas.microsoft.com/office/drawing/2014/main" id="{0A8A8A79-48BF-4420-8444-0669D4C2867B}"/>
                  </a:ext>
                </a:extLst>
              </p:cNvPr>
              <p:cNvSpPr/>
              <p:nvPr/>
            </p:nvSpPr>
            <p:spPr>
              <a:xfrm>
                <a:off x="1029693"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4" name="TextBox 513">
                <a:extLst>
                  <a:ext uri="{FF2B5EF4-FFF2-40B4-BE49-F238E27FC236}">
                    <a16:creationId xmlns:a16="http://schemas.microsoft.com/office/drawing/2014/main" id="{5F9AB2EC-EB4C-4844-8C59-E310103A4BF1}"/>
                  </a:ext>
                </a:extLst>
              </p:cNvPr>
              <p:cNvSpPr txBox="1"/>
              <p:nvPr/>
            </p:nvSpPr>
            <p:spPr>
              <a:xfrm>
                <a:off x="1228602" y="3750227"/>
                <a:ext cx="564542" cy="290957"/>
              </a:xfrm>
              <a:prstGeom prst="rect">
                <a:avLst/>
              </a:prstGeom>
              <a:grpFill/>
            </p:spPr>
            <p:txBody>
              <a:bodyPr wrap="square" rtlCol="0">
                <a:spAutoFit/>
              </a:bodyPr>
              <a:lstStyle/>
              <a:p>
                <a:r>
                  <a:rPr lang="en-US" sz="2400" dirty="0"/>
                  <a:t>G01</a:t>
                </a:r>
              </a:p>
            </p:txBody>
          </p:sp>
        </p:grpSp>
        <p:grpSp>
          <p:nvGrpSpPr>
            <p:cNvPr id="428" name="Group 427">
              <a:extLst>
                <a:ext uri="{FF2B5EF4-FFF2-40B4-BE49-F238E27FC236}">
                  <a16:creationId xmlns:a16="http://schemas.microsoft.com/office/drawing/2014/main" id="{C3001B77-52FA-48A5-8594-AFE0DC2035DB}"/>
                </a:ext>
              </a:extLst>
            </p:cNvPr>
            <p:cNvGrpSpPr/>
            <p:nvPr/>
          </p:nvGrpSpPr>
          <p:grpSpPr>
            <a:xfrm>
              <a:off x="5870131" y="24732308"/>
              <a:ext cx="1099724" cy="731753"/>
              <a:chOff x="2274074" y="3661979"/>
              <a:chExt cx="667910" cy="461175"/>
            </a:xfrm>
          </p:grpSpPr>
          <p:sp>
            <p:nvSpPr>
              <p:cNvPr id="511" name="Rectangle 510">
                <a:extLst>
                  <a:ext uri="{FF2B5EF4-FFF2-40B4-BE49-F238E27FC236}">
                    <a16:creationId xmlns:a16="http://schemas.microsoft.com/office/drawing/2014/main" id="{8561347A-C777-4CF7-908F-1E878F50FD32}"/>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512" name="TextBox 511">
                <a:extLst>
                  <a:ext uri="{FF2B5EF4-FFF2-40B4-BE49-F238E27FC236}">
                    <a16:creationId xmlns:a16="http://schemas.microsoft.com/office/drawing/2014/main" id="{B047BA5F-BD9F-4A89-9E4F-43B2ED753CCD}"/>
                  </a:ext>
                </a:extLst>
              </p:cNvPr>
              <p:cNvSpPr txBox="1"/>
              <p:nvPr/>
            </p:nvSpPr>
            <p:spPr>
              <a:xfrm>
                <a:off x="2345636" y="3691998"/>
                <a:ext cx="596348" cy="290957"/>
              </a:xfrm>
              <a:prstGeom prst="rect">
                <a:avLst/>
              </a:prstGeom>
              <a:noFill/>
            </p:spPr>
            <p:txBody>
              <a:bodyPr wrap="square" rtlCol="0">
                <a:spAutoFit/>
              </a:bodyPr>
              <a:lstStyle/>
              <a:p>
                <a:r>
                  <a:rPr lang="en-US" sz="2400" dirty="0"/>
                  <a:t>T01</a:t>
                </a:r>
              </a:p>
            </p:txBody>
          </p:sp>
        </p:grpSp>
        <p:grpSp>
          <p:nvGrpSpPr>
            <p:cNvPr id="429" name="Group 428">
              <a:extLst>
                <a:ext uri="{FF2B5EF4-FFF2-40B4-BE49-F238E27FC236}">
                  <a16:creationId xmlns:a16="http://schemas.microsoft.com/office/drawing/2014/main" id="{1EDB76B7-9893-4655-A753-0EC2EA1E71A4}"/>
                </a:ext>
              </a:extLst>
            </p:cNvPr>
            <p:cNvGrpSpPr/>
            <p:nvPr/>
          </p:nvGrpSpPr>
          <p:grpSpPr>
            <a:xfrm>
              <a:off x="5868042" y="22453351"/>
              <a:ext cx="1099724" cy="731753"/>
              <a:chOff x="2274074" y="3661979"/>
              <a:chExt cx="667910" cy="461175"/>
            </a:xfrm>
          </p:grpSpPr>
          <p:sp>
            <p:nvSpPr>
              <p:cNvPr id="509" name="Rectangle 508">
                <a:extLst>
                  <a:ext uri="{FF2B5EF4-FFF2-40B4-BE49-F238E27FC236}">
                    <a16:creationId xmlns:a16="http://schemas.microsoft.com/office/drawing/2014/main" id="{2E609763-453A-4604-9E09-6F9108FA1F44}"/>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510" name="TextBox 509">
                <a:extLst>
                  <a:ext uri="{FF2B5EF4-FFF2-40B4-BE49-F238E27FC236}">
                    <a16:creationId xmlns:a16="http://schemas.microsoft.com/office/drawing/2014/main" id="{7002EE74-9BC4-4A7E-A46F-FE6AAE713E05}"/>
                  </a:ext>
                </a:extLst>
              </p:cNvPr>
              <p:cNvSpPr txBox="1"/>
              <p:nvPr/>
            </p:nvSpPr>
            <p:spPr>
              <a:xfrm>
                <a:off x="2345636" y="3691998"/>
                <a:ext cx="596348" cy="290957"/>
              </a:xfrm>
              <a:prstGeom prst="rect">
                <a:avLst/>
              </a:prstGeom>
              <a:noFill/>
            </p:spPr>
            <p:txBody>
              <a:bodyPr wrap="square" rtlCol="0">
                <a:spAutoFit/>
              </a:bodyPr>
              <a:lstStyle/>
              <a:p>
                <a:r>
                  <a:rPr lang="en-US" sz="2400" dirty="0"/>
                  <a:t>T02</a:t>
                </a:r>
              </a:p>
            </p:txBody>
          </p:sp>
        </p:grpSp>
        <p:grpSp>
          <p:nvGrpSpPr>
            <p:cNvPr id="430" name="Group 429">
              <a:extLst>
                <a:ext uri="{FF2B5EF4-FFF2-40B4-BE49-F238E27FC236}">
                  <a16:creationId xmlns:a16="http://schemas.microsoft.com/office/drawing/2014/main" id="{56F36D6E-EA81-4984-BBD3-25322891CC47}"/>
                </a:ext>
              </a:extLst>
            </p:cNvPr>
            <p:cNvGrpSpPr/>
            <p:nvPr/>
          </p:nvGrpSpPr>
          <p:grpSpPr>
            <a:xfrm>
              <a:off x="3526670" y="20344177"/>
              <a:ext cx="1440117" cy="782217"/>
              <a:chOff x="1029693" y="3569833"/>
              <a:chExt cx="874645" cy="492980"/>
            </a:xfrm>
            <a:solidFill>
              <a:srgbClr val="FFFF00"/>
            </a:solidFill>
          </p:grpSpPr>
          <p:sp>
            <p:nvSpPr>
              <p:cNvPr id="507" name="Oval 506">
                <a:extLst>
                  <a:ext uri="{FF2B5EF4-FFF2-40B4-BE49-F238E27FC236}">
                    <a16:creationId xmlns:a16="http://schemas.microsoft.com/office/drawing/2014/main" id="{2DCC63BF-7EB7-4374-A314-280F64EEB308}"/>
                  </a:ext>
                </a:extLst>
              </p:cNvPr>
              <p:cNvSpPr/>
              <p:nvPr/>
            </p:nvSpPr>
            <p:spPr>
              <a:xfrm>
                <a:off x="1029693" y="3569833"/>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8" name="TextBox 507">
                <a:extLst>
                  <a:ext uri="{FF2B5EF4-FFF2-40B4-BE49-F238E27FC236}">
                    <a16:creationId xmlns:a16="http://schemas.microsoft.com/office/drawing/2014/main" id="{2C1AA707-68BD-41DA-BDCB-6FFD1D0D7E3A}"/>
                  </a:ext>
                </a:extLst>
              </p:cNvPr>
              <p:cNvSpPr txBox="1"/>
              <p:nvPr/>
            </p:nvSpPr>
            <p:spPr>
              <a:xfrm>
                <a:off x="1184745" y="3655814"/>
                <a:ext cx="564542" cy="290957"/>
              </a:xfrm>
              <a:prstGeom prst="rect">
                <a:avLst/>
              </a:prstGeom>
              <a:grpFill/>
            </p:spPr>
            <p:txBody>
              <a:bodyPr wrap="square" rtlCol="0">
                <a:spAutoFit/>
              </a:bodyPr>
              <a:lstStyle/>
              <a:p>
                <a:r>
                  <a:rPr lang="en-US" sz="2400" dirty="0"/>
                  <a:t>G02</a:t>
                </a:r>
              </a:p>
            </p:txBody>
          </p:sp>
        </p:grpSp>
        <p:cxnSp>
          <p:nvCxnSpPr>
            <p:cNvPr id="431" name="Straight Arrow Connector 430">
              <a:extLst>
                <a:ext uri="{FF2B5EF4-FFF2-40B4-BE49-F238E27FC236}">
                  <a16:creationId xmlns:a16="http://schemas.microsoft.com/office/drawing/2014/main" id="{0871D44A-8708-43D0-B502-913F5A6D6668}"/>
                </a:ext>
              </a:extLst>
            </p:cNvPr>
            <p:cNvCxnSpPr>
              <a:cxnSpLocks/>
              <a:stCxn id="513" idx="6"/>
              <a:endCxn id="511" idx="1"/>
            </p:cNvCxnSpPr>
            <p:nvPr/>
          </p:nvCxnSpPr>
          <p:spPr>
            <a:xfrm>
              <a:off x="4966787" y="25098184"/>
              <a:ext cx="903344"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32" name="Group 431">
              <a:extLst>
                <a:ext uri="{FF2B5EF4-FFF2-40B4-BE49-F238E27FC236}">
                  <a16:creationId xmlns:a16="http://schemas.microsoft.com/office/drawing/2014/main" id="{D6230712-B94B-4C9F-AFD2-BDE08181DA37}"/>
                </a:ext>
              </a:extLst>
            </p:cNvPr>
            <p:cNvGrpSpPr/>
            <p:nvPr/>
          </p:nvGrpSpPr>
          <p:grpSpPr>
            <a:xfrm>
              <a:off x="5870130" y="20361405"/>
              <a:ext cx="1099724" cy="731753"/>
              <a:chOff x="2274074" y="3661979"/>
              <a:chExt cx="667910" cy="461175"/>
            </a:xfrm>
          </p:grpSpPr>
          <p:sp>
            <p:nvSpPr>
              <p:cNvPr id="505" name="Rectangle 504">
                <a:extLst>
                  <a:ext uri="{FF2B5EF4-FFF2-40B4-BE49-F238E27FC236}">
                    <a16:creationId xmlns:a16="http://schemas.microsoft.com/office/drawing/2014/main" id="{405EA447-C04E-48C1-BED9-2C9C1871FD70}"/>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506" name="TextBox 505">
                <a:extLst>
                  <a:ext uri="{FF2B5EF4-FFF2-40B4-BE49-F238E27FC236}">
                    <a16:creationId xmlns:a16="http://schemas.microsoft.com/office/drawing/2014/main" id="{AFD5EFC4-DC86-4023-B9C1-59374529F7C0}"/>
                  </a:ext>
                </a:extLst>
              </p:cNvPr>
              <p:cNvSpPr txBox="1"/>
              <p:nvPr/>
            </p:nvSpPr>
            <p:spPr>
              <a:xfrm>
                <a:off x="2345636" y="3691998"/>
                <a:ext cx="596348" cy="290957"/>
              </a:xfrm>
              <a:prstGeom prst="rect">
                <a:avLst/>
              </a:prstGeom>
              <a:noFill/>
            </p:spPr>
            <p:txBody>
              <a:bodyPr wrap="square" rtlCol="0">
                <a:spAutoFit/>
              </a:bodyPr>
              <a:lstStyle/>
              <a:p>
                <a:r>
                  <a:rPr lang="en-US" sz="2400" dirty="0"/>
                  <a:t>T03</a:t>
                </a:r>
              </a:p>
            </p:txBody>
          </p:sp>
        </p:grpSp>
        <p:cxnSp>
          <p:nvCxnSpPr>
            <p:cNvPr id="433" name="Straight Arrow Connector 432">
              <a:extLst>
                <a:ext uri="{FF2B5EF4-FFF2-40B4-BE49-F238E27FC236}">
                  <a16:creationId xmlns:a16="http://schemas.microsoft.com/office/drawing/2014/main" id="{5E92507E-A14C-4143-8120-7BADD32F6150}"/>
                </a:ext>
              </a:extLst>
            </p:cNvPr>
            <p:cNvCxnSpPr>
              <a:cxnSpLocks/>
              <a:stCxn id="507" idx="6"/>
              <a:endCxn id="505" idx="1"/>
            </p:cNvCxnSpPr>
            <p:nvPr/>
          </p:nvCxnSpPr>
          <p:spPr>
            <a:xfrm flipV="1">
              <a:off x="4966787" y="20727282"/>
              <a:ext cx="903343" cy="80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1632024-544F-45EF-BA78-D2D6459733B8}"/>
                </a:ext>
              </a:extLst>
            </p:cNvPr>
            <p:cNvCxnSpPr>
              <a:cxnSpLocks/>
              <a:stCxn id="505" idx="2"/>
              <a:endCxn id="509" idx="0"/>
            </p:cNvCxnSpPr>
            <p:nvPr/>
          </p:nvCxnSpPr>
          <p:spPr>
            <a:xfrm flipH="1">
              <a:off x="6417901" y="21093156"/>
              <a:ext cx="2091" cy="136019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D2FAA305-4E8F-4C0A-A391-190C852D19F8}"/>
                </a:ext>
              </a:extLst>
            </p:cNvPr>
            <p:cNvCxnSpPr>
              <a:cxnSpLocks/>
              <a:stCxn id="509" idx="2"/>
              <a:endCxn id="511" idx="0"/>
            </p:cNvCxnSpPr>
            <p:nvPr/>
          </p:nvCxnSpPr>
          <p:spPr>
            <a:xfrm>
              <a:off x="6417901" y="23185101"/>
              <a:ext cx="2091" cy="154720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36" name="Group 435">
              <a:extLst>
                <a:ext uri="{FF2B5EF4-FFF2-40B4-BE49-F238E27FC236}">
                  <a16:creationId xmlns:a16="http://schemas.microsoft.com/office/drawing/2014/main" id="{3A034281-1A6F-4999-A9F8-14FCBFCD3C80}"/>
                </a:ext>
              </a:extLst>
            </p:cNvPr>
            <p:cNvGrpSpPr/>
            <p:nvPr/>
          </p:nvGrpSpPr>
          <p:grpSpPr>
            <a:xfrm>
              <a:off x="8045575" y="20336171"/>
              <a:ext cx="1099724" cy="731753"/>
              <a:chOff x="2274074" y="3661979"/>
              <a:chExt cx="667910" cy="461175"/>
            </a:xfrm>
          </p:grpSpPr>
          <p:sp>
            <p:nvSpPr>
              <p:cNvPr id="503" name="Rectangle 502">
                <a:extLst>
                  <a:ext uri="{FF2B5EF4-FFF2-40B4-BE49-F238E27FC236}">
                    <a16:creationId xmlns:a16="http://schemas.microsoft.com/office/drawing/2014/main" id="{D40ECA33-0D8F-486D-98C6-244951715689}"/>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504" name="TextBox 503">
                <a:extLst>
                  <a:ext uri="{FF2B5EF4-FFF2-40B4-BE49-F238E27FC236}">
                    <a16:creationId xmlns:a16="http://schemas.microsoft.com/office/drawing/2014/main" id="{A540BCFE-E26D-4A92-8238-B60BDFE565E1}"/>
                  </a:ext>
                </a:extLst>
              </p:cNvPr>
              <p:cNvSpPr txBox="1"/>
              <p:nvPr/>
            </p:nvSpPr>
            <p:spPr>
              <a:xfrm>
                <a:off x="2345636" y="3691998"/>
                <a:ext cx="596348" cy="290957"/>
              </a:xfrm>
              <a:prstGeom prst="rect">
                <a:avLst/>
              </a:prstGeom>
              <a:noFill/>
            </p:spPr>
            <p:txBody>
              <a:bodyPr wrap="square" rtlCol="0">
                <a:spAutoFit/>
              </a:bodyPr>
              <a:lstStyle/>
              <a:p>
                <a:r>
                  <a:rPr lang="en-US" sz="2400" dirty="0"/>
                  <a:t>T04</a:t>
                </a:r>
              </a:p>
            </p:txBody>
          </p:sp>
        </p:grpSp>
        <p:cxnSp>
          <p:nvCxnSpPr>
            <p:cNvPr id="437" name="Straight Arrow Connector 436">
              <a:extLst>
                <a:ext uri="{FF2B5EF4-FFF2-40B4-BE49-F238E27FC236}">
                  <a16:creationId xmlns:a16="http://schemas.microsoft.com/office/drawing/2014/main" id="{A9A9F7EF-D54C-49BC-93D9-6FE9E54EAE15}"/>
                </a:ext>
              </a:extLst>
            </p:cNvPr>
            <p:cNvCxnSpPr>
              <a:cxnSpLocks/>
              <a:stCxn id="503" idx="1"/>
              <a:endCxn id="506" idx="3"/>
            </p:cNvCxnSpPr>
            <p:nvPr/>
          </p:nvCxnSpPr>
          <p:spPr>
            <a:xfrm flipH="1" flipV="1">
              <a:off x="6969854" y="20639870"/>
              <a:ext cx="1075721" cy="6217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38" name="Group 437">
              <a:extLst>
                <a:ext uri="{FF2B5EF4-FFF2-40B4-BE49-F238E27FC236}">
                  <a16:creationId xmlns:a16="http://schemas.microsoft.com/office/drawing/2014/main" id="{FD8804D8-DD20-445D-AA15-7DE92064547E}"/>
                </a:ext>
              </a:extLst>
            </p:cNvPr>
            <p:cNvGrpSpPr/>
            <p:nvPr/>
          </p:nvGrpSpPr>
          <p:grpSpPr>
            <a:xfrm>
              <a:off x="14295619" y="20361405"/>
              <a:ext cx="1099724" cy="731753"/>
              <a:chOff x="2274074" y="3661979"/>
              <a:chExt cx="667910" cy="461175"/>
            </a:xfrm>
          </p:grpSpPr>
          <p:sp>
            <p:nvSpPr>
              <p:cNvPr id="501" name="Rectangle 500">
                <a:extLst>
                  <a:ext uri="{FF2B5EF4-FFF2-40B4-BE49-F238E27FC236}">
                    <a16:creationId xmlns:a16="http://schemas.microsoft.com/office/drawing/2014/main" id="{1F344147-B9DD-44C2-9FEF-CD83B19AB28F}"/>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502" name="TextBox 501">
                <a:extLst>
                  <a:ext uri="{FF2B5EF4-FFF2-40B4-BE49-F238E27FC236}">
                    <a16:creationId xmlns:a16="http://schemas.microsoft.com/office/drawing/2014/main" id="{0F9A6D9E-A04A-4F0C-A225-DE30887BABD7}"/>
                  </a:ext>
                </a:extLst>
              </p:cNvPr>
              <p:cNvSpPr txBox="1"/>
              <p:nvPr/>
            </p:nvSpPr>
            <p:spPr>
              <a:xfrm>
                <a:off x="2345636" y="3691998"/>
                <a:ext cx="596348" cy="290957"/>
              </a:xfrm>
              <a:prstGeom prst="rect">
                <a:avLst/>
              </a:prstGeom>
              <a:noFill/>
            </p:spPr>
            <p:txBody>
              <a:bodyPr wrap="square" rtlCol="0">
                <a:spAutoFit/>
              </a:bodyPr>
              <a:lstStyle/>
              <a:p>
                <a:r>
                  <a:rPr lang="en-US" sz="2400" dirty="0"/>
                  <a:t>T05</a:t>
                </a:r>
              </a:p>
            </p:txBody>
          </p:sp>
        </p:grpSp>
        <p:cxnSp>
          <p:nvCxnSpPr>
            <p:cNvPr id="439" name="Straight Arrow Connector 438">
              <a:extLst>
                <a:ext uri="{FF2B5EF4-FFF2-40B4-BE49-F238E27FC236}">
                  <a16:creationId xmlns:a16="http://schemas.microsoft.com/office/drawing/2014/main" id="{FE8A8914-F1CF-4518-893A-2F2BC60502C3}"/>
                </a:ext>
              </a:extLst>
            </p:cNvPr>
            <p:cNvCxnSpPr>
              <a:cxnSpLocks/>
              <a:stCxn id="501" idx="1"/>
              <a:endCxn id="504" idx="3"/>
            </p:cNvCxnSpPr>
            <p:nvPr/>
          </p:nvCxnSpPr>
          <p:spPr>
            <a:xfrm flipH="1" flipV="1">
              <a:off x="9145299" y="20614636"/>
              <a:ext cx="5150320" cy="11264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0" name="Group 439">
              <a:extLst>
                <a:ext uri="{FF2B5EF4-FFF2-40B4-BE49-F238E27FC236}">
                  <a16:creationId xmlns:a16="http://schemas.microsoft.com/office/drawing/2014/main" id="{04E212B2-E68D-43A2-99F1-8F317E70AD7E}"/>
                </a:ext>
              </a:extLst>
            </p:cNvPr>
            <p:cNvGrpSpPr/>
            <p:nvPr/>
          </p:nvGrpSpPr>
          <p:grpSpPr>
            <a:xfrm>
              <a:off x="12230727" y="18854929"/>
              <a:ext cx="1440117" cy="782217"/>
              <a:chOff x="1029693" y="3662905"/>
              <a:chExt cx="874645" cy="492980"/>
            </a:xfrm>
            <a:solidFill>
              <a:srgbClr val="FFFF00"/>
            </a:solidFill>
          </p:grpSpPr>
          <p:sp>
            <p:nvSpPr>
              <p:cNvPr id="499" name="Oval 498">
                <a:extLst>
                  <a:ext uri="{FF2B5EF4-FFF2-40B4-BE49-F238E27FC236}">
                    <a16:creationId xmlns:a16="http://schemas.microsoft.com/office/drawing/2014/main" id="{8A484173-EC3A-41D1-B0E4-5714CF364C59}"/>
                  </a:ext>
                </a:extLst>
              </p:cNvPr>
              <p:cNvSpPr/>
              <p:nvPr/>
            </p:nvSpPr>
            <p:spPr>
              <a:xfrm>
                <a:off x="1029693" y="3662905"/>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0" name="TextBox 499">
                <a:extLst>
                  <a:ext uri="{FF2B5EF4-FFF2-40B4-BE49-F238E27FC236}">
                    <a16:creationId xmlns:a16="http://schemas.microsoft.com/office/drawing/2014/main" id="{C67AD37C-6091-49EB-A72B-6E7E2A02143F}"/>
                  </a:ext>
                </a:extLst>
              </p:cNvPr>
              <p:cNvSpPr txBox="1"/>
              <p:nvPr/>
            </p:nvSpPr>
            <p:spPr>
              <a:xfrm>
                <a:off x="1184744" y="3756692"/>
                <a:ext cx="564542" cy="290957"/>
              </a:xfrm>
              <a:prstGeom prst="rect">
                <a:avLst/>
              </a:prstGeom>
              <a:grpFill/>
            </p:spPr>
            <p:txBody>
              <a:bodyPr wrap="square" rtlCol="0">
                <a:spAutoFit/>
              </a:bodyPr>
              <a:lstStyle/>
              <a:p>
                <a:r>
                  <a:rPr lang="en-US" sz="2400" dirty="0"/>
                  <a:t>G03</a:t>
                </a:r>
              </a:p>
            </p:txBody>
          </p:sp>
        </p:grpSp>
        <p:grpSp>
          <p:nvGrpSpPr>
            <p:cNvPr id="441" name="Group 440">
              <a:extLst>
                <a:ext uri="{FF2B5EF4-FFF2-40B4-BE49-F238E27FC236}">
                  <a16:creationId xmlns:a16="http://schemas.microsoft.com/office/drawing/2014/main" id="{25BBC26D-27C8-416D-86F8-847DCE5E0994}"/>
                </a:ext>
              </a:extLst>
            </p:cNvPr>
            <p:cNvGrpSpPr/>
            <p:nvPr/>
          </p:nvGrpSpPr>
          <p:grpSpPr>
            <a:xfrm>
              <a:off x="15315874" y="18762311"/>
              <a:ext cx="1440117" cy="782217"/>
              <a:chOff x="1029693" y="3630174"/>
              <a:chExt cx="874645" cy="492980"/>
            </a:xfrm>
            <a:solidFill>
              <a:srgbClr val="FFFF00"/>
            </a:solidFill>
          </p:grpSpPr>
          <p:sp>
            <p:nvSpPr>
              <p:cNvPr id="497" name="Oval 496">
                <a:extLst>
                  <a:ext uri="{FF2B5EF4-FFF2-40B4-BE49-F238E27FC236}">
                    <a16:creationId xmlns:a16="http://schemas.microsoft.com/office/drawing/2014/main" id="{C5DD6DC0-1ABF-43F8-9EEA-47F63869B9D7}"/>
                  </a:ext>
                </a:extLst>
              </p:cNvPr>
              <p:cNvSpPr/>
              <p:nvPr/>
            </p:nvSpPr>
            <p:spPr>
              <a:xfrm>
                <a:off x="1029693"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8" name="TextBox 497">
                <a:extLst>
                  <a:ext uri="{FF2B5EF4-FFF2-40B4-BE49-F238E27FC236}">
                    <a16:creationId xmlns:a16="http://schemas.microsoft.com/office/drawing/2014/main" id="{A2E49E5E-A079-4232-B266-9EDD06D870E3}"/>
                  </a:ext>
                </a:extLst>
              </p:cNvPr>
              <p:cNvSpPr txBox="1"/>
              <p:nvPr/>
            </p:nvSpPr>
            <p:spPr>
              <a:xfrm>
                <a:off x="1229469" y="3731185"/>
                <a:ext cx="564542" cy="290957"/>
              </a:xfrm>
              <a:prstGeom prst="rect">
                <a:avLst/>
              </a:prstGeom>
              <a:grpFill/>
            </p:spPr>
            <p:txBody>
              <a:bodyPr wrap="square" rtlCol="0">
                <a:spAutoFit/>
              </a:bodyPr>
              <a:lstStyle/>
              <a:p>
                <a:r>
                  <a:rPr lang="en-US" sz="2400" dirty="0"/>
                  <a:t>G04</a:t>
                </a:r>
              </a:p>
            </p:txBody>
          </p:sp>
        </p:grpSp>
        <p:cxnSp>
          <p:nvCxnSpPr>
            <p:cNvPr id="442" name="Straight Arrow Connector 441">
              <a:extLst>
                <a:ext uri="{FF2B5EF4-FFF2-40B4-BE49-F238E27FC236}">
                  <a16:creationId xmlns:a16="http://schemas.microsoft.com/office/drawing/2014/main" id="{DCFF23BF-AB88-4D88-AE41-65BC2273305F}"/>
                </a:ext>
              </a:extLst>
            </p:cNvPr>
            <p:cNvCxnSpPr>
              <a:cxnSpLocks/>
              <a:stCxn id="499" idx="4"/>
              <a:endCxn id="501" idx="1"/>
            </p:cNvCxnSpPr>
            <p:nvPr/>
          </p:nvCxnSpPr>
          <p:spPr>
            <a:xfrm>
              <a:off x="12950786" y="19637146"/>
              <a:ext cx="1344833" cy="10901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3" name="Straight Arrow Connector 442">
              <a:extLst>
                <a:ext uri="{FF2B5EF4-FFF2-40B4-BE49-F238E27FC236}">
                  <a16:creationId xmlns:a16="http://schemas.microsoft.com/office/drawing/2014/main" id="{4C6177DD-C343-4A0C-8D13-C4E622D24F43}"/>
                </a:ext>
              </a:extLst>
            </p:cNvPr>
            <p:cNvCxnSpPr>
              <a:cxnSpLocks/>
              <a:stCxn id="497" idx="4"/>
              <a:endCxn id="501" idx="3"/>
            </p:cNvCxnSpPr>
            <p:nvPr/>
          </p:nvCxnSpPr>
          <p:spPr>
            <a:xfrm flipH="1">
              <a:off x="15395343" y="19544528"/>
              <a:ext cx="640590" cy="118275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44" name="Group 443">
              <a:extLst>
                <a:ext uri="{FF2B5EF4-FFF2-40B4-BE49-F238E27FC236}">
                  <a16:creationId xmlns:a16="http://schemas.microsoft.com/office/drawing/2014/main" id="{DFE198EB-8900-4CF4-AB11-A1A2D19B53D5}"/>
                </a:ext>
              </a:extLst>
            </p:cNvPr>
            <p:cNvGrpSpPr/>
            <p:nvPr/>
          </p:nvGrpSpPr>
          <p:grpSpPr>
            <a:xfrm>
              <a:off x="14295619" y="22513318"/>
              <a:ext cx="1099724" cy="731753"/>
              <a:chOff x="2274074" y="3661979"/>
              <a:chExt cx="667910" cy="461175"/>
            </a:xfrm>
          </p:grpSpPr>
          <p:sp>
            <p:nvSpPr>
              <p:cNvPr id="495" name="Rectangle 494">
                <a:extLst>
                  <a:ext uri="{FF2B5EF4-FFF2-40B4-BE49-F238E27FC236}">
                    <a16:creationId xmlns:a16="http://schemas.microsoft.com/office/drawing/2014/main" id="{3AE7EB1D-89FB-4C8B-9D69-D7D4B5DB5030}"/>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96" name="TextBox 495">
                <a:extLst>
                  <a:ext uri="{FF2B5EF4-FFF2-40B4-BE49-F238E27FC236}">
                    <a16:creationId xmlns:a16="http://schemas.microsoft.com/office/drawing/2014/main" id="{73911588-D96E-4DBC-9427-F335E6736A22}"/>
                  </a:ext>
                </a:extLst>
              </p:cNvPr>
              <p:cNvSpPr txBox="1"/>
              <p:nvPr/>
            </p:nvSpPr>
            <p:spPr>
              <a:xfrm>
                <a:off x="2345636" y="3691998"/>
                <a:ext cx="596348" cy="290957"/>
              </a:xfrm>
              <a:prstGeom prst="rect">
                <a:avLst/>
              </a:prstGeom>
              <a:noFill/>
            </p:spPr>
            <p:txBody>
              <a:bodyPr wrap="square" rtlCol="0">
                <a:spAutoFit/>
              </a:bodyPr>
              <a:lstStyle/>
              <a:p>
                <a:r>
                  <a:rPr lang="en-US" sz="2400" dirty="0"/>
                  <a:t>T06</a:t>
                </a:r>
              </a:p>
            </p:txBody>
          </p:sp>
        </p:grpSp>
        <p:cxnSp>
          <p:nvCxnSpPr>
            <p:cNvPr id="445" name="Straight Arrow Connector 444">
              <a:extLst>
                <a:ext uri="{FF2B5EF4-FFF2-40B4-BE49-F238E27FC236}">
                  <a16:creationId xmlns:a16="http://schemas.microsoft.com/office/drawing/2014/main" id="{397DDBFF-6B3B-49BE-8802-2B2394B9BDD5}"/>
                </a:ext>
              </a:extLst>
            </p:cNvPr>
            <p:cNvCxnSpPr>
              <a:cxnSpLocks/>
              <a:stCxn id="501" idx="2"/>
              <a:endCxn id="495" idx="0"/>
            </p:cNvCxnSpPr>
            <p:nvPr/>
          </p:nvCxnSpPr>
          <p:spPr>
            <a:xfrm>
              <a:off x="14845481" y="21093158"/>
              <a:ext cx="0" cy="14201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6" name="Group 445">
              <a:extLst>
                <a:ext uri="{FF2B5EF4-FFF2-40B4-BE49-F238E27FC236}">
                  <a16:creationId xmlns:a16="http://schemas.microsoft.com/office/drawing/2014/main" id="{62AADD65-854F-4DD4-AF17-9391B32465AA}"/>
                </a:ext>
              </a:extLst>
            </p:cNvPr>
            <p:cNvGrpSpPr/>
            <p:nvPr/>
          </p:nvGrpSpPr>
          <p:grpSpPr>
            <a:xfrm>
              <a:off x="17572142" y="19738629"/>
              <a:ext cx="1396024" cy="731753"/>
              <a:chOff x="2152097" y="3661979"/>
              <a:chExt cx="789887" cy="461175"/>
            </a:xfrm>
          </p:grpSpPr>
          <p:sp>
            <p:nvSpPr>
              <p:cNvPr id="493" name="Rectangle 492">
                <a:extLst>
                  <a:ext uri="{FF2B5EF4-FFF2-40B4-BE49-F238E27FC236}">
                    <a16:creationId xmlns:a16="http://schemas.microsoft.com/office/drawing/2014/main" id="{CC489C8A-609E-4FBF-B2A6-B4A27B223C97}"/>
                  </a:ext>
                </a:extLst>
              </p:cNvPr>
              <p:cNvSpPr/>
              <p:nvPr/>
            </p:nvSpPr>
            <p:spPr>
              <a:xfrm>
                <a:off x="2152097"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94" name="TextBox 493">
                <a:extLst>
                  <a:ext uri="{FF2B5EF4-FFF2-40B4-BE49-F238E27FC236}">
                    <a16:creationId xmlns:a16="http://schemas.microsoft.com/office/drawing/2014/main" id="{08C43727-9F19-49E5-B990-A397F627AAF4}"/>
                  </a:ext>
                </a:extLst>
              </p:cNvPr>
              <p:cNvSpPr txBox="1"/>
              <p:nvPr/>
            </p:nvSpPr>
            <p:spPr>
              <a:xfrm>
                <a:off x="2345636" y="3691998"/>
                <a:ext cx="596348" cy="290957"/>
              </a:xfrm>
              <a:prstGeom prst="rect">
                <a:avLst/>
              </a:prstGeom>
              <a:noFill/>
            </p:spPr>
            <p:txBody>
              <a:bodyPr wrap="square" rtlCol="0">
                <a:spAutoFit/>
              </a:bodyPr>
              <a:lstStyle/>
              <a:p>
                <a:r>
                  <a:rPr lang="en-US" sz="2400" dirty="0"/>
                  <a:t>T07</a:t>
                </a:r>
              </a:p>
            </p:txBody>
          </p:sp>
        </p:grpSp>
        <p:cxnSp>
          <p:nvCxnSpPr>
            <p:cNvPr id="447" name="Straight Arrow Connector 446">
              <a:extLst>
                <a:ext uri="{FF2B5EF4-FFF2-40B4-BE49-F238E27FC236}">
                  <a16:creationId xmlns:a16="http://schemas.microsoft.com/office/drawing/2014/main" id="{AA6064DD-8581-4C7D-A085-D5F74AE96874}"/>
                </a:ext>
              </a:extLst>
            </p:cNvPr>
            <p:cNvCxnSpPr>
              <a:cxnSpLocks/>
              <a:stCxn id="493" idx="1"/>
              <a:endCxn id="496" idx="3"/>
            </p:cNvCxnSpPr>
            <p:nvPr/>
          </p:nvCxnSpPr>
          <p:spPr>
            <a:xfrm flipH="1">
              <a:off x="15395342" y="20104506"/>
              <a:ext cx="2176800" cy="268727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8" name="Group 447">
              <a:extLst>
                <a:ext uri="{FF2B5EF4-FFF2-40B4-BE49-F238E27FC236}">
                  <a16:creationId xmlns:a16="http://schemas.microsoft.com/office/drawing/2014/main" id="{FEB3C1B8-B61D-407D-811E-37D3C3379AF4}"/>
                </a:ext>
              </a:extLst>
            </p:cNvPr>
            <p:cNvGrpSpPr/>
            <p:nvPr/>
          </p:nvGrpSpPr>
          <p:grpSpPr>
            <a:xfrm>
              <a:off x="17593508" y="22632721"/>
              <a:ext cx="1180446" cy="731753"/>
              <a:chOff x="2274074" y="3661979"/>
              <a:chExt cx="667910" cy="461175"/>
            </a:xfrm>
          </p:grpSpPr>
          <p:sp>
            <p:nvSpPr>
              <p:cNvPr id="491" name="Rectangle 490">
                <a:extLst>
                  <a:ext uri="{FF2B5EF4-FFF2-40B4-BE49-F238E27FC236}">
                    <a16:creationId xmlns:a16="http://schemas.microsoft.com/office/drawing/2014/main" id="{47D8EF89-175C-4398-BFE3-EF3BC9BC759F}"/>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92" name="TextBox 491">
                <a:extLst>
                  <a:ext uri="{FF2B5EF4-FFF2-40B4-BE49-F238E27FC236}">
                    <a16:creationId xmlns:a16="http://schemas.microsoft.com/office/drawing/2014/main" id="{9E4A0D90-6B7E-4EA4-95EE-7B1E752FDFBB}"/>
                  </a:ext>
                </a:extLst>
              </p:cNvPr>
              <p:cNvSpPr txBox="1"/>
              <p:nvPr/>
            </p:nvSpPr>
            <p:spPr>
              <a:xfrm>
                <a:off x="2345636" y="3691998"/>
                <a:ext cx="596348" cy="290957"/>
              </a:xfrm>
              <a:prstGeom prst="rect">
                <a:avLst/>
              </a:prstGeom>
              <a:noFill/>
            </p:spPr>
            <p:txBody>
              <a:bodyPr wrap="square" rtlCol="0">
                <a:spAutoFit/>
              </a:bodyPr>
              <a:lstStyle/>
              <a:p>
                <a:r>
                  <a:rPr lang="en-US" sz="2400" dirty="0"/>
                  <a:t>T08</a:t>
                </a:r>
              </a:p>
            </p:txBody>
          </p:sp>
        </p:grpSp>
        <p:cxnSp>
          <p:nvCxnSpPr>
            <p:cNvPr id="449" name="Straight Arrow Connector 448">
              <a:extLst>
                <a:ext uri="{FF2B5EF4-FFF2-40B4-BE49-F238E27FC236}">
                  <a16:creationId xmlns:a16="http://schemas.microsoft.com/office/drawing/2014/main" id="{0F2C5EE8-AE31-4781-B3C8-57959DC707FB}"/>
                </a:ext>
              </a:extLst>
            </p:cNvPr>
            <p:cNvCxnSpPr>
              <a:cxnSpLocks/>
              <a:stCxn id="493" idx="2"/>
              <a:endCxn id="491" idx="0"/>
            </p:cNvCxnSpPr>
            <p:nvPr/>
          </p:nvCxnSpPr>
          <p:spPr>
            <a:xfrm>
              <a:off x="18162365" y="20470382"/>
              <a:ext cx="21367" cy="216233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0" name="Group 449">
              <a:extLst>
                <a:ext uri="{FF2B5EF4-FFF2-40B4-BE49-F238E27FC236}">
                  <a16:creationId xmlns:a16="http://schemas.microsoft.com/office/drawing/2014/main" id="{5E96C66B-E129-4DA5-8E68-26A225D672B1}"/>
                </a:ext>
              </a:extLst>
            </p:cNvPr>
            <p:cNvGrpSpPr/>
            <p:nvPr/>
          </p:nvGrpSpPr>
          <p:grpSpPr>
            <a:xfrm>
              <a:off x="17850665" y="24787755"/>
              <a:ext cx="1180446" cy="731753"/>
              <a:chOff x="2274074" y="3661979"/>
              <a:chExt cx="667910" cy="461175"/>
            </a:xfrm>
          </p:grpSpPr>
          <p:sp>
            <p:nvSpPr>
              <p:cNvPr id="489" name="Rectangle 488">
                <a:extLst>
                  <a:ext uri="{FF2B5EF4-FFF2-40B4-BE49-F238E27FC236}">
                    <a16:creationId xmlns:a16="http://schemas.microsoft.com/office/drawing/2014/main" id="{48058327-82C3-47F5-8235-9F953FC69B37}"/>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90" name="TextBox 489">
                <a:extLst>
                  <a:ext uri="{FF2B5EF4-FFF2-40B4-BE49-F238E27FC236}">
                    <a16:creationId xmlns:a16="http://schemas.microsoft.com/office/drawing/2014/main" id="{AB298527-7549-4A63-B308-7950178B4ED1}"/>
                  </a:ext>
                </a:extLst>
              </p:cNvPr>
              <p:cNvSpPr txBox="1"/>
              <p:nvPr/>
            </p:nvSpPr>
            <p:spPr>
              <a:xfrm>
                <a:off x="2345636" y="3691998"/>
                <a:ext cx="596348" cy="290957"/>
              </a:xfrm>
              <a:prstGeom prst="rect">
                <a:avLst/>
              </a:prstGeom>
              <a:noFill/>
            </p:spPr>
            <p:txBody>
              <a:bodyPr wrap="square" rtlCol="0">
                <a:spAutoFit/>
              </a:bodyPr>
              <a:lstStyle/>
              <a:p>
                <a:r>
                  <a:rPr lang="en-US" sz="2400" dirty="0"/>
                  <a:t>T09</a:t>
                </a:r>
              </a:p>
            </p:txBody>
          </p:sp>
        </p:grpSp>
        <p:cxnSp>
          <p:nvCxnSpPr>
            <p:cNvPr id="451" name="Straight Arrow Connector 450">
              <a:extLst>
                <a:ext uri="{FF2B5EF4-FFF2-40B4-BE49-F238E27FC236}">
                  <a16:creationId xmlns:a16="http://schemas.microsoft.com/office/drawing/2014/main" id="{CAC1FD3C-E130-43E3-A160-B33802BE0E53}"/>
                </a:ext>
              </a:extLst>
            </p:cNvPr>
            <p:cNvCxnSpPr>
              <a:cxnSpLocks/>
              <a:endCxn id="489" idx="0"/>
            </p:cNvCxnSpPr>
            <p:nvPr/>
          </p:nvCxnSpPr>
          <p:spPr>
            <a:xfrm>
              <a:off x="18377947" y="23335747"/>
              <a:ext cx="62941" cy="145200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2" name="Group 451">
              <a:extLst>
                <a:ext uri="{FF2B5EF4-FFF2-40B4-BE49-F238E27FC236}">
                  <a16:creationId xmlns:a16="http://schemas.microsoft.com/office/drawing/2014/main" id="{4F2AF1AD-7ADE-43C9-9370-E2B9644E4DC2}"/>
                </a:ext>
              </a:extLst>
            </p:cNvPr>
            <p:cNvGrpSpPr/>
            <p:nvPr/>
          </p:nvGrpSpPr>
          <p:grpSpPr>
            <a:xfrm>
              <a:off x="20579383" y="26391875"/>
              <a:ext cx="1440117" cy="782217"/>
              <a:chOff x="1029693" y="3630174"/>
              <a:chExt cx="874645" cy="492980"/>
            </a:xfrm>
            <a:solidFill>
              <a:srgbClr val="FFFF00"/>
            </a:solidFill>
          </p:grpSpPr>
          <p:sp>
            <p:nvSpPr>
              <p:cNvPr id="487" name="Oval 486">
                <a:extLst>
                  <a:ext uri="{FF2B5EF4-FFF2-40B4-BE49-F238E27FC236}">
                    <a16:creationId xmlns:a16="http://schemas.microsoft.com/office/drawing/2014/main" id="{1374B9DC-A89A-44FB-90E6-194C0370B202}"/>
                  </a:ext>
                </a:extLst>
              </p:cNvPr>
              <p:cNvSpPr/>
              <p:nvPr/>
            </p:nvSpPr>
            <p:spPr>
              <a:xfrm>
                <a:off x="1029693"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8" name="TextBox 487">
                <a:extLst>
                  <a:ext uri="{FF2B5EF4-FFF2-40B4-BE49-F238E27FC236}">
                    <a16:creationId xmlns:a16="http://schemas.microsoft.com/office/drawing/2014/main" id="{E4C9C754-9396-41DB-BB9F-9B5A3F17A392}"/>
                  </a:ext>
                </a:extLst>
              </p:cNvPr>
              <p:cNvSpPr txBox="1"/>
              <p:nvPr/>
            </p:nvSpPr>
            <p:spPr>
              <a:xfrm>
                <a:off x="1212107" y="3747088"/>
                <a:ext cx="564542" cy="290957"/>
              </a:xfrm>
              <a:prstGeom prst="rect">
                <a:avLst/>
              </a:prstGeom>
              <a:grpFill/>
            </p:spPr>
            <p:txBody>
              <a:bodyPr wrap="square" rtlCol="0">
                <a:spAutoFit/>
              </a:bodyPr>
              <a:lstStyle/>
              <a:p>
                <a:r>
                  <a:rPr lang="en-US" sz="2400" dirty="0"/>
                  <a:t>G05</a:t>
                </a:r>
              </a:p>
            </p:txBody>
          </p:sp>
        </p:grpSp>
        <p:grpSp>
          <p:nvGrpSpPr>
            <p:cNvPr id="453" name="Group 452">
              <a:extLst>
                <a:ext uri="{FF2B5EF4-FFF2-40B4-BE49-F238E27FC236}">
                  <a16:creationId xmlns:a16="http://schemas.microsoft.com/office/drawing/2014/main" id="{23912FF2-07BA-478E-9DD6-B38673604E73}"/>
                </a:ext>
              </a:extLst>
            </p:cNvPr>
            <p:cNvGrpSpPr/>
            <p:nvPr/>
          </p:nvGrpSpPr>
          <p:grpSpPr>
            <a:xfrm>
              <a:off x="17711547" y="26744036"/>
              <a:ext cx="1440116" cy="782217"/>
              <a:chOff x="947860" y="3630174"/>
              <a:chExt cx="874645" cy="492980"/>
            </a:xfrm>
            <a:solidFill>
              <a:srgbClr val="FFFF00"/>
            </a:solidFill>
          </p:grpSpPr>
          <p:sp>
            <p:nvSpPr>
              <p:cNvPr id="485" name="Oval 484">
                <a:extLst>
                  <a:ext uri="{FF2B5EF4-FFF2-40B4-BE49-F238E27FC236}">
                    <a16:creationId xmlns:a16="http://schemas.microsoft.com/office/drawing/2014/main" id="{B09FEF02-A7F9-4E9A-B3D9-D1FFE9F8F20E}"/>
                  </a:ext>
                </a:extLst>
              </p:cNvPr>
              <p:cNvSpPr/>
              <p:nvPr/>
            </p:nvSpPr>
            <p:spPr>
              <a:xfrm>
                <a:off x="947860"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6" name="TextBox 485">
                <a:extLst>
                  <a:ext uri="{FF2B5EF4-FFF2-40B4-BE49-F238E27FC236}">
                    <a16:creationId xmlns:a16="http://schemas.microsoft.com/office/drawing/2014/main" id="{861B533B-7354-4E15-BFE9-0C24BB0B4151}"/>
                  </a:ext>
                </a:extLst>
              </p:cNvPr>
              <p:cNvSpPr txBox="1"/>
              <p:nvPr/>
            </p:nvSpPr>
            <p:spPr>
              <a:xfrm>
                <a:off x="1202766" y="3699216"/>
                <a:ext cx="486120" cy="367946"/>
              </a:xfrm>
              <a:prstGeom prst="rect">
                <a:avLst/>
              </a:prstGeom>
              <a:grpFill/>
            </p:spPr>
            <p:txBody>
              <a:bodyPr wrap="square" rtlCol="0">
                <a:spAutoFit/>
              </a:bodyPr>
              <a:lstStyle/>
              <a:p>
                <a:r>
                  <a:rPr lang="en-US" sz="2400" dirty="0"/>
                  <a:t>G06</a:t>
                </a:r>
              </a:p>
            </p:txBody>
          </p:sp>
        </p:grpSp>
        <p:cxnSp>
          <p:nvCxnSpPr>
            <p:cNvPr id="454" name="Straight Arrow Connector 453">
              <a:extLst>
                <a:ext uri="{FF2B5EF4-FFF2-40B4-BE49-F238E27FC236}">
                  <a16:creationId xmlns:a16="http://schemas.microsoft.com/office/drawing/2014/main" id="{B8B1E5E4-D586-4DCD-8C8A-7276BE1F73E5}"/>
                </a:ext>
              </a:extLst>
            </p:cNvPr>
            <p:cNvCxnSpPr>
              <a:cxnSpLocks/>
              <a:stCxn id="487" idx="1"/>
              <a:endCxn id="490" idx="3"/>
            </p:cNvCxnSpPr>
            <p:nvPr/>
          </p:nvCxnSpPr>
          <p:spPr>
            <a:xfrm flipH="1" flipV="1">
              <a:off x="19031111" y="25066220"/>
              <a:ext cx="1759172" cy="14402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a:extLst>
                <a:ext uri="{FF2B5EF4-FFF2-40B4-BE49-F238E27FC236}">
                  <a16:creationId xmlns:a16="http://schemas.microsoft.com/office/drawing/2014/main" id="{CE6596FF-AFEC-4683-BB83-8D4D42167D6E}"/>
                </a:ext>
              </a:extLst>
            </p:cNvPr>
            <p:cNvCxnSpPr>
              <a:cxnSpLocks/>
              <a:stCxn id="485" idx="0"/>
              <a:endCxn id="489" idx="2"/>
            </p:cNvCxnSpPr>
            <p:nvPr/>
          </p:nvCxnSpPr>
          <p:spPr>
            <a:xfrm flipV="1">
              <a:off x="18431605" y="25519508"/>
              <a:ext cx="9285" cy="122452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56" name="Group 455">
              <a:extLst>
                <a:ext uri="{FF2B5EF4-FFF2-40B4-BE49-F238E27FC236}">
                  <a16:creationId xmlns:a16="http://schemas.microsoft.com/office/drawing/2014/main" id="{D5F75483-F080-43CD-9AB5-A17EE1A4B511}"/>
                </a:ext>
              </a:extLst>
            </p:cNvPr>
            <p:cNvGrpSpPr/>
            <p:nvPr/>
          </p:nvGrpSpPr>
          <p:grpSpPr>
            <a:xfrm>
              <a:off x="14258408" y="24776558"/>
              <a:ext cx="1180446" cy="731753"/>
              <a:chOff x="2274074" y="3661979"/>
              <a:chExt cx="667910" cy="461175"/>
            </a:xfrm>
          </p:grpSpPr>
          <p:sp>
            <p:nvSpPr>
              <p:cNvPr id="483" name="Rectangle 482">
                <a:extLst>
                  <a:ext uri="{FF2B5EF4-FFF2-40B4-BE49-F238E27FC236}">
                    <a16:creationId xmlns:a16="http://schemas.microsoft.com/office/drawing/2014/main" id="{C84D0626-C4F3-4D38-8530-425AB6436275}"/>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84" name="TextBox 483">
                <a:extLst>
                  <a:ext uri="{FF2B5EF4-FFF2-40B4-BE49-F238E27FC236}">
                    <a16:creationId xmlns:a16="http://schemas.microsoft.com/office/drawing/2014/main" id="{9B3B2E1C-295A-4E8F-AD07-C8556075CD9A}"/>
                  </a:ext>
                </a:extLst>
              </p:cNvPr>
              <p:cNvSpPr txBox="1"/>
              <p:nvPr/>
            </p:nvSpPr>
            <p:spPr>
              <a:xfrm>
                <a:off x="2345636" y="3691998"/>
                <a:ext cx="596348" cy="290957"/>
              </a:xfrm>
              <a:prstGeom prst="rect">
                <a:avLst/>
              </a:prstGeom>
              <a:noFill/>
            </p:spPr>
            <p:txBody>
              <a:bodyPr wrap="square" rtlCol="0">
                <a:spAutoFit/>
              </a:bodyPr>
              <a:lstStyle/>
              <a:p>
                <a:r>
                  <a:rPr lang="en-US" sz="2400" dirty="0"/>
                  <a:t>T10</a:t>
                </a:r>
              </a:p>
            </p:txBody>
          </p:sp>
        </p:grpSp>
        <p:grpSp>
          <p:nvGrpSpPr>
            <p:cNvPr id="457" name="Group 456">
              <a:extLst>
                <a:ext uri="{FF2B5EF4-FFF2-40B4-BE49-F238E27FC236}">
                  <a16:creationId xmlns:a16="http://schemas.microsoft.com/office/drawing/2014/main" id="{B8FBE80C-2591-4176-955C-869189BEC598}"/>
                </a:ext>
              </a:extLst>
            </p:cNvPr>
            <p:cNvGrpSpPr/>
            <p:nvPr/>
          </p:nvGrpSpPr>
          <p:grpSpPr>
            <a:xfrm>
              <a:off x="8319992" y="24791249"/>
              <a:ext cx="1180446" cy="731753"/>
              <a:chOff x="2274074" y="3661979"/>
              <a:chExt cx="667910" cy="461175"/>
            </a:xfrm>
          </p:grpSpPr>
          <p:sp>
            <p:nvSpPr>
              <p:cNvPr id="481" name="Rectangle 480">
                <a:extLst>
                  <a:ext uri="{FF2B5EF4-FFF2-40B4-BE49-F238E27FC236}">
                    <a16:creationId xmlns:a16="http://schemas.microsoft.com/office/drawing/2014/main" id="{849126C2-7347-4691-9F2C-724B32CFDC62}"/>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82" name="TextBox 481">
                <a:extLst>
                  <a:ext uri="{FF2B5EF4-FFF2-40B4-BE49-F238E27FC236}">
                    <a16:creationId xmlns:a16="http://schemas.microsoft.com/office/drawing/2014/main" id="{F1EDF563-DD0F-4D9C-9418-7B26C0131879}"/>
                  </a:ext>
                </a:extLst>
              </p:cNvPr>
              <p:cNvSpPr txBox="1"/>
              <p:nvPr/>
            </p:nvSpPr>
            <p:spPr>
              <a:xfrm>
                <a:off x="2345636" y="3691998"/>
                <a:ext cx="596348" cy="290957"/>
              </a:xfrm>
              <a:prstGeom prst="rect">
                <a:avLst/>
              </a:prstGeom>
              <a:noFill/>
            </p:spPr>
            <p:txBody>
              <a:bodyPr wrap="square" rtlCol="0">
                <a:spAutoFit/>
              </a:bodyPr>
              <a:lstStyle/>
              <a:p>
                <a:r>
                  <a:rPr lang="en-US" sz="2400" dirty="0"/>
                  <a:t>T13</a:t>
                </a:r>
              </a:p>
            </p:txBody>
          </p:sp>
        </p:grpSp>
        <p:grpSp>
          <p:nvGrpSpPr>
            <p:cNvPr id="458" name="Group 457">
              <a:extLst>
                <a:ext uri="{FF2B5EF4-FFF2-40B4-BE49-F238E27FC236}">
                  <a16:creationId xmlns:a16="http://schemas.microsoft.com/office/drawing/2014/main" id="{9587B401-F38D-4845-BD74-E55AB826F716}"/>
                </a:ext>
              </a:extLst>
            </p:cNvPr>
            <p:cNvGrpSpPr/>
            <p:nvPr/>
          </p:nvGrpSpPr>
          <p:grpSpPr>
            <a:xfrm>
              <a:off x="9706091" y="26808217"/>
              <a:ext cx="1180446" cy="731753"/>
              <a:chOff x="2274074" y="3661979"/>
              <a:chExt cx="667910" cy="461175"/>
            </a:xfrm>
          </p:grpSpPr>
          <p:sp>
            <p:nvSpPr>
              <p:cNvPr id="479" name="Rectangle 478">
                <a:extLst>
                  <a:ext uri="{FF2B5EF4-FFF2-40B4-BE49-F238E27FC236}">
                    <a16:creationId xmlns:a16="http://schemas.microsoft.com/office/drawing/2014/main" id="{6B55E41E-2033-4CD1-A266-A881450BF928}"/>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80" name="TextBox 479">
                <a:extLst>
                  <a:ext uri="{FF2B5EF4-FFF2-40B4-BE49-F238E27FC236}">
                    <a16:creationId xmlns:a16="http://schemas.microsoft.com/office/drawing/2014/main" id="{083E2A02-2F7C-4055-B56D-4A52D5EE2C86}"/>
                  </a:ext>
                </a:extLst>
              </p:cNvPr>
              <p:cNvSpPr txBox="1"/>
              <p:nvPr/>
            </p:nvSpPr>
            <p:spPr>
              <a:xfrm>
                <a:off x="2345636" y="3691998"/>
                <a:ext cx="596348" cy="290957"/>
              </a:xfrm>
              <a:prstGeom prst="rect">
                <a:avLst/>
              </a:prstGeom>
              <a:noFill/>
            </p:spPr>
            <p:txBody>
              <a:bodyPr wrap="square" rtlCol="0">
                <a:spAutoFit/>
              </a:bodyPr>
              <a:lstStyle/>
              <a:p>
                <a:r>
                  <a:rPr lang="en-US" sz="2400" dirty="0"/>
                  <a:t>T12</a:t>
                </a:r>
              </a:p>
            </p:txBody>
          </p:sp>
        </p:grpSp>
        <p:grpSp>
          <p:nvGrpSpPr>
            <p:cNvPr id="459" name="Group 458">
              <a:extLst>
                <a:ext uri="{FF2B5EF4-FFF2-40B4-BE49-F238E27FC236}">
                  <a16:creationId xmlns:a16="http://schemas.microsoft.com/office/drawing/2014/main" id="{8D136871-CFC6-4C8D-8DB5-E6A83D943AAE}"/>
                </a:ext>
              </a:extLst>
            </p:cNvPr>
            <p:cNvGrpSpPr/>
            <p:nvPr/>
          </p:nvGrpSpPr>
          <p:grpSpPr>
            <a:xfrm>
              <a:off x="11749771" y="26808217"/>
              <a:ext cx="1180446" cy="731753"/>
              <a:chOff x="2274074" y="3661979"/>
              <a:chExt cx="667910" cy="461175"/>
            </a:xfrm>
          </p:grpSpPr>
          <p:sp>
            <p:nvSpPr>
              <p:cNvPr id="477" name="Rectangle 476">
                <a:extLst>
                  <a:ext uri="{FF2B5EF4-FFF2-40B4-BE49-F238E27FC236}">
                    <a16:creationId xmlns:a16="http://schemas.microsoft.com/office/drawing/2014/main" id="{EBA58C17-5C3C-4165-A468-B1CC84976B01}"/>
                  </a:ext>
                </a:extLst>
              </p:cNvPr>
              <p:cNvSpPr/>
              <p:nvPr/>
            </p:nvSpPr>
            <p:spPr>
              <a:xfrm>
                <a:off x="2274074" y="3661979"/>
                <a:ext cx="667910" cy="461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G01</a:t>
                </a:r>
                <a:endParaRPr lang="en-US" sz="2400" dirty="0"/>
              </a:p>
            </p:txBody>
          </p:sp>
          <p:sp>
            <p:nvSpPr>
              <p:cNvPr id="478" name="TextBox 477">
                <a:extLst>
                  <a:ext uri="{FF2B5EF4-FFF2-40B4-BE49-F238E27FC236}">
                    <a16:creationId xmlns:a16="http://schemas.microsoft.com/office/drawing/2014/main" id="{993FF20F-F039-4CF7-993D-95231AFA6093}"/>
                  </a:ext>
                </a:extLst>
              </p:cNvPr>
              <p:cNvSpPr txBox="1"/>
              <p:nvPr/>
            </p:nvSpPr>
            <p:spPr>
              <a:xfrm>
                <a:off x="2345636" y="3691998"/>
                <a:ext cx="596348" cy="290957"/>
              </a:xfrm>
              <a:prstGeom prst="rect">
                <a:avLst/>
              </a:prstGeom>
              <a:noFill/>
            </p:spPr>
            <p:txBody>
              <a:bodyPr wrap="square" rtlCol="0">
                <a:spAutoFit/>
              </a:bodyPr>
              <a:lstStyle/>
              <a:p>
                <a:r>
                  <a:rPr lang="en-US" sz="2400" dirty="0"/>
                  <a:t>T11</a:t>
                </a:r>
              </a:p>
            </p:txBody>
          </p:sp>
        </p:grpSp>
        <p:cxnSp>
          <p:nvCxnSpPr>
            <p:cNvPr id="460" name="Straight Arrow Connector 459">
              <a:extLst>
                <a:ext uri="{FF2B5EF4-FFF2-40B4-BE49-F238E27FC236}">
                  <a16:creationId xmlns:a16="http://schemas.microsoft.com/office/drawing/2014/main" id="{59A765A7-B618-493C-B605-EFC9079A70D2}"/>
                </a:ext>
              </a:extLst>
            </p:cNvPr>
            <p:cNvCxnSpPr>
              <a:cxnSpLocks/>
              <a:stCxn id="489" idx="1"/>
              <a:endCxn id="484" idx="3"/>
            </p:cNvCxnSpPr>
            <p:nvPr/>
          </p:nvCxnSpPr>
          <p:spPr>
            <a:xfrm flipH="1" flipV="1">
              <a:off x="15438854" y="25055023"/>
              <a:ext cx="2411811" cy="9860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EA542B4E-7B71-424E-895D-4D56FAF9F94F}"/>
                </a:ext>
              </a:extLst>
            </p:cNvPr>
            <p:cNvCxnSpPr>
              <a:cxnSpLocks/>
              <a:stCxn id="495" idx="2"/>
              <a:endCxn id="483" idx="0"/>
            </p:cNvCxnSpPr>
            <p:nvPr/>
          </p:nvCxnSpPr>
          <p:spPr>
            <a:xfrm>
              <a:off x="14845481" y="23245071"/>
              <a:ext cx="3150" cy="153148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1E99CDA8-B47B-4D9E-98A7-506947DA1688}"/>
                </a:ext>
              </a:extLst>
            </p:cNvPr>
            <p:cNvCxnSpPr>
              <a:cxnSpLocks/>
              <a:stCxn id="485" idx="2"/>
              <a:endCxn id="483" idx="2"/>
            </p:cNvCxnSpPr>
            <p:nvPr/>
          </p:nvCxnSpPr>
          <p:spPr>
            <a:xfrm flipH="1" flipV="1">
              <a:off x="14848632" y="25508312"/>
              <a:ext cx="2862915" cy="16268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Connector: Elbow 462">
              <a:extLst>
                <a:ext uri="{FF2B5EF4-FFF2-40B4-BE49-F238E27FC236}">
                  <a16:creationId xmlns:a16="http://schemas.microsoft.com/office/drawing/2014/main" id="{5F66798C-E54D-4763-BB8B-984F44F0A9B4}"/>
                </a:ext>
              </a:extLst>
            </p:cNvPr>
            <p:cNvCxnSpPr>
              <a:cxnSpLocks/>
            </p:cNvCxnSpPr>
            <p:nvPr/>
          </p:nvCxnSpPr>
          <p:spPr>
            <a:xfrm rot="16200000" flipH="1">
              <a:off x="11491463" y="22375492"/>
              <a:ext cx="379911" cy="5153976"/>
            </a:xfrm>
            <a:prstGeom prst="bentConnector4">
              <a:avLst>
                <a:gd name="adj1" fmla="val -95476"/>
                <a:gd name="adj2" fmla="val 55726"/>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DA2B677-15DA-4A8A-95D1-45B10C95C950}"/>
                </a:ext>
              </a:extLst>
            </p:cNvPr>
            <p:cNvCxnSpPr>
              <a:cxnSpLocks/>
              <a:stCxn id="477" idx="0"/>
              <a:endCxn id="482" idx="3"/>
            </p:cNvCxnSpPr>
            <p:nvPr/>
          </p:nvCxnSpPr>
          <p:spPr>
            <a:xfrm flipH="1" flipV="1">
              <a:off x="9500438" y="25069714"/>
              <a:ext cx="2839556" cy="173850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DE83C5F1-9639-4561-8752-2CF32AB9F07C}"/>
                </a:ext>
              </a:extLst>
            </p:cNvPr>
            <p:cNvCxnSpPr>
              <a:cxnSpLocks/>
              <a:stCxn id="505" idx="2"/>
            </p:cNvCxnSpPr>
            <p:nvPr/>
          </p:nvCxnSpPr>
          <p:spPr>
            <a:xfrm>
              <a:off x="6419993" y="21093156"/>
              <a:ext cx="2684440" cy="366936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B58A76FB-B258-48CE-AD90-B4D3626A1C5C}"/>
                </a:ext>
              </a:extLst>
            </p:cNvPr>
            <p:cNvCxnSpPr>
              <a:cxnSpLocks/>
              <a:stCxn id="512" idx="3"/>
            </p:cNvCxnSpPr>
            <p:nvPr/>
          </p:nvCxnSpPr>
          <p:spPr>
            <a:xfrm>
              <a:off x="6969855" y="25010773"/>
              <a:ext cx="1544353" cy="11762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D8F544EF-1860-4BE1-8FC6-A4BFBAF25C67}"/>
                </a:ext>
              </a:extLst>
            </p:cNvPr>
            <p:cNvCxnSpPr>
              <a:cxnSpLocks/>
              <a:stCxn id="479" idx="0"/>
            </p:cNvCxnSpPr>
            <p:nvPr/>
          </p:nvCxnSpPr>
          <p:spPr>
            <a:xfrm flipH="1" flipV="1">
              <a:off x="9104431" y="25494275"/>
              <a:ext cx="1191883" cy="13139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68" name="Group 467">
              <a:extLst>
                <a:ext uri="{FF2B5EF4-FFF2-40B4-BE49-F238E27FC236}">
                  <a16:creationId xmlns:a16="http://schemas.microsoft.com/office/drawing/2014/main" id="{1A071233-C726-4739-9CE9-4A4F84D2B017}"/>
                </a:ext>
              </a:extLst>
            </p:cNvPr>
            <p:cNvGrpSpPr/>
            <p:nvPr/>
          </p:nvGrpSpPr>
          <p:grpSpPr>
            <a:xfrm>
              <a:off x="4521714" y="26855850"/>
              <a:ext cx="1440117" cy="782217"/>
              <a:chOff x="1029693" y="3630174"/>
              <a:chExt cx="874645" cy="492980"/>
            </a:xfrm>
            <a:solidFill>
              <a:srgbClr val="FFFF00"/>
            </a:solidFill>
          </p:grpSpPr>
          <p:sp>
            <p:nvSpPr>
              <p:cNvPr id="475" name="Oval 474">
                <a:extLst>
                  <a:ext uri="{FF2B5EF4-FFF2-40B4-BE49-F238E27FC236}">
                    <a16:creationId xmlns:a16="http://schemas.microsoft.com/office/drawing/2014/main" id="{DC62E4D1-D7A9-4047-87EE-4452B8BA1E09}"/>
                  </a:ext>
                </a:extLst>
              </p:cNvPr>
              <p:cNvSpPr/>
              <p:nvPr/>
            </p:nvSpPr>
            <p:spPr>
              <a:xfrm>
                <a:off x="1029693"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6" name="TextBox 475">
                <a:extLst>
                  <a:ext uri="{FF2B5EF4-FFF2-40B4-BE49-F238E27FC236}">
                    <a16:creationId xmlns:a16="http://schemas.microsoft.com/office/drawing/2014/main" id="{E42D01EA-B7BF-4F08-9887-15BDF56DE224}"/>
                  </a:ext>
                </a:extLst>
              </p:cNvPr>
              <p:cNvSpPr txBox="1"/>
              <p:nvPr/>
            </p:nvSpPr>
            <p:spPr>
              <a:xfrm>
                <a:off x="1171070" y="3715280"/>
                <a:ext cx="564542" cy="290957"/>
              </a:xfrm>
              <a:prstGeom prst="rect">
                <a:avLst/>
              </a:prstGeom>
              <a:grpFill/>
            </p:spPr>
            <p:txBody>
              <a:bodyPr wrap="square" rtlCol="0">
                <a:spAutoFit/>
              </a:bodyPr>
              <a:lstStyle/>
              <a:p>
                <a:r>
                  <a:rPr lang="en-US" sz="2400" dirty="0"/>
                  <a:t>G08</a:t>
                </a:r>
              </a:p>
            </p:txBody>
          </p:sp>
        </p:grpSp>
        <p:grpSp>
          <p:nvGrpSpPr>
            <p:cNvPr id="469" name="Group 468">
              <a:extLst>
                <a:ext uri="{FF2B5EF4-FFF2-40B4-BE49-F238E27FC236}">
                  <a16:creationId xmlns:a16="http://schemas.microsoft.com/office/drawing/2014/main" id="{DF6D0BDE-8E5B-437C-82CE-2470D9A23F01}"/>
                </a:ext>
              </a:extLst>
            </p:cNvPr>
            <p:cNvGrpSpPr/>
            <p:nvPr/>
          </p:nvGrpSpPr>
          <p:grpSpPr>
            <a:xfrm>
              <a:off x="7200570" y="28040782"/>
              <a:ext cx="1440117" cy="782217"/>
              <a:chOff x="1029693" y="3630174"/>
              <a:chExt cx="874645" cy="492980"/>
            </a:xfrm>
            <a:solidFill>
              <a:srgbClr val="FFFF00"/>
            </a:solidFill>
          </p:grpSpPr>
          <p:sp>
            <p:nvSpPr>
              <p:cNvPr id="473" name="Oval 472">
                <a:extLst>
                  <a:ext uri="{FF2B5EF4-FFF2-40B4-BE49-F238E27FC236}">
                    <a16:creationId xmlns:a16="http://schemas.microsoft.com/office/drawing/2014/main" id="{28209A63-A84A-4429-A550-B23DBB2589C5}"/>
                  </a:ext>
                </a:extLst>
              </p:cNvPr>
              <p:cNvSpPr/>
              <p:nvPr/>
            </p:nvSpPr>
            <p:spPr>
              <a:xfrm>
                <a:off x="1029693" y="3630174"/>
                <a:ext cx="874645" cy="49298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4" name="TextBox 473">
                <a:extLst>
                  <a:ext uri="{FF2B5EF4-FFF2-40B4-BE49-F238E27FC236}">
                    <a16:creationId xmlns:a16="http://schemas.microsoft.com/office/drawing/2014/main" id="{48E5E3DB-9B33-4FD0-92B6-5086C4DEA8B4}"/>
                  </a:ext>
                </a:extLst>
              </p:cNvPr>
              <p:cNvSpPr txBox="1"/>
              <p:nvPr/>
            </p:nvSpPr>
            <p:spPr>
              <a:xfrm>
                <a:off x="1216235" y="3731184"/>
                <a:ext cx="564542" cy="290957"/>
              </a:xfrm>
              <a:prstGeom prst="rect">
                <a:avLst/>
              </a:prstGeom>
              <a:grpFill/>
            </p:spPr>
            <p:txBody>
              <a:bodyPr wrap="square" rtlCol="0">
                <a:spAutoFit/>
              </a:bodyPr>
              <a:lstStyle/>
              <a:p>
                <a:r>
                  <a:rPr lang="en-US" sz="2400" dirty="0"/>
                  <a:t>G07</a:t>
                </a:r>
              </a:p>
            </p:txBody>
          </p:sp>
        </p:grpSp>
        <p:cxnSp>
          <p:nvCxnSpPr>
            <p:cNvPr id="470" name="Straight Arrow Connector 469">
              <a:extLst>
                <a:ext uri="{FF2B5EF4-FFF2-40B4-BE49-F238E27FC236}">
                  <a16:creationId xmlns:a16="http://schemas.microsoft.com/office/drawing/2014/main" id="{00F0534E-6C8D-433A-BF98-948433A8FBF0}"/>
                </a:ext>
              </a:extLst>
            </p:cNvPr>
            <p:cNvCxnSpPr>
              <a:cxnSpLocks/>
              <a:stCxn id="473" idx="6"/>
              <a:endCxn id="479" idx="1"/>
            </p:cNvCxnSpPr>
            <p:nvPr/>
          </p:nvCxnSpPr>
          <p:spPr>
            <a:xfrm flipV="1">
              <a:off x="8640687" y="27174093"/>
              <a:ext cx="1065406" cy="12577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a:extLst>
                <a:ext uri="{FF2B5EF4-FFF2-40B4-BE49-F238E27FC236}">
                  <a16:creationId xmlns:a16="http://schemas.microsoft.com/office/drawing/2014/main" id="{380D7A6F-9599-460D-A959-A94E8FC31F9C}"/>
                </a:ext>
              </a:extLst>
            </p:cNvPr>
            <p:cNvCxnSpPr>
              <a:cxnSpLocks/>
              <a:stCxn id="475" idx="0"/>
            </p:cNvCxnSpPr>
            <p:nvPr/>
          </p:nvCxnSpPr>
          <p:spPr>
            <a:xfrm flipV="1">
              <a:off x="5241775" y="25128398"/>
              <a:ext cx="3272437" cy="17274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Straight Arrow Connector 471">
              <a:extLst>
                <a:ext uri="{FF2B5EF4-FFF2-40B4-BE49-F238E27FC236}">
                  <a16:creationId xmlns:a16="http://schemas.microsoft.com/office/drawing/2014/main" id="{07B63B00-EBFF-4C61-835E-A7ADA2AFCE57}"/>
                </a:ext>
              </a:extLst>
            </p:cNvPr>
            <p:cNvCxnSpPr>
              <a:cxnSpLocks/>
              <a:stCxn id="475" idx="6"/>
              <a:endCxn id="479" idx="1"/>
            </p:cNvCxnSpPr>
            <p:nvPr/>
          </p:nvCxnSpPr>
          <p:spPr>
            <a:xfrm flipV="1">
              <a:off x="5961831" y="27174126"/>
              <a:ext cx="3744264" cy="728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6ABD7767-9159-4BA5-AFF5-4D3BF024CA99}"/>
              </a:ext>
            </a:extLst>
          </p:cNvPr>
          <p:cNvCxnSpPr>
            <a:cxnSpLocks/>
          </p:cNvCxnSpPr>
          <p:nvPr/>
        </p:nvCxnSpPr>
        <p:spPr>
          <a:xfrm flipH="1">
            <a:off x="13062928" y="14458338"/>
            <a:ext cx="1097654" cy="14614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188ECAFF-C898-40CD-8846-5A93DF182DFF}"/>
              </a:ext>
            </a:extLst>
          </p:cNvPr>
          <p:cNvCxnSpPr>
            <a:cxnSpLocks/>
          </p:cNvCxnSpPr>
          <p:nvPr/>
        </p:nvCxnSpPr>
        <p:spPr>
          <a:xfrm flipH="1" flipV="1">
            <a:off x="13176250" y="14493576"/>
            <a:ext cx="1380469" cy="14262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6F54E7F-EA19-47CA-AE6C-E8F0B2EE2C65}"/>
              </a:ext>
            </a:extLst>
          </p:cNvPr>
          <p:cNvCxnSpPr/>
          <p:nvPr/>
        </p:nvCxnSpPr>
        <p:spPr>
          <a:xfrm flipH="1">
            <a:off x="16257465" y="17988825"/>
            <a:ext cx="984333" cy="13911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F4E0B4BC-EA4C-44F2-A7BE-D16035B2FE57}"/>
              </a:ext>
            </a:extLst>
          </p:cNvPr>
          <p:cNvCxnSpPr>
            <a:cxnSpLocks/>
          </p:cNvCxnSpPr>
          <p:nvPr/>
        </p:nvCxnSpPr>
        <p:spPr>
          <a:xfrm flipH="1" flipV="1">
            <a:off x="16193197" y="18029451"/>
            <a:ext cx="1472904" cy="14438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49374278-7388-4739-8DD8-D54EF7B9AA08}"/>
              </a:ext>
            </a:extLst>
          </p:cNvPr>
          <p:cNvCxnSpPr/>
          <p:nvPr/>
        </p:nvCxnSpPr>
        <p:spPr>
          <a:xfrm flipH="1">
            <a:off x="8064197" y="17931231"/>
            <a:ext cx="984333" cy="13911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D7192145-0BBE-4D6C-ABF0-B0E577479A8A}"/>
              </a:ext>
            </a:extLst>
          </p:cNvPr>
          <p:cNvCxnSpPr>
            <a:cxnSpLocks/>
          </p:cNvCxnSpPr>
          <p:nvPr/>
        </p:nvCxnSpPr>
        <p:spPr>
          <a:xfrm flipH="1" flipV="1">
            <a:off x="8153051" y="17988825"/>
            <a:ext cx="1198708" cy="135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a:extLst>
              <a:ext uri="{FF2B5EF4-FFF2-40B4-BE49-F238E27FC236}">
                <a16:creationId xmlns:a16="http://schemas.microsoft.com/office/drawing/2014/main" id="{619B3CD5-1715-4F46-9A8E-D2A932C486AF}"/>
              </a:ext>
            </a:extLst>
          </p:cNvPr>
          <p:cNvGraphicFramePr>
            <a:graphicFrameLocks noGrp="1"/>
          </p:cNvGraphicFramePr>
          <p:nvPr>
            <p:extLst>
              <p:ext uri="{D42A27DB-BD31-4B8C-83A1-F6EECF244321}">
                <p14:modId xmlns:p14="http://schemas.microsoft.com/office/powerpoint/2010/main" val="3653228971"/>
              </p:ext>
            </p:extLst>
          </p:nvPr>
        </p:nvGraphicFramePr>
        <p:xfrm>
          <a:off x="17525307" y="12733222"/>
          <a:ext cx="8191500" cy="2781300"/>
        </p:xfrm>
        <a:graphic>
          <a:graphicData uri="http://schemas.openxmlformats.org/drawingml/2006/table">
            <a:tbl>
              <a:tblPr>
                <a:tableStyleId>{5C22544A-7EE6-4342-B048-85BDC9FD1C3A}</a:tableStyleId>
              </a:tblPr>
              <a:tblGrid>
                <a:gridCol w="2095500">
                  <a:extLst>
                    <a:ext uri="{9D8B030D-6E8A-4147-A177-3AD203B41FA5}">
                      <a16:colId xmlns:a16="http://schemas.microsoft.com/office/drawing/2014/main" val="3554592348"/>
                    </a:ext>
                  </a:extLst>
                </a:gridCol>
                <a:gridCol w="1968500">
                  <a:extLst>
                    <a:ext uri="{9D8B030D-6E8A-4147-A177-3AD203B41FA5}">
                      <a16:colId xmlns:a16="http://schemas.microsoft.com/office/drawing/2014/main" val="3746827027"/>
                    </a:ext>
                  </a:extLst>
                </a:gridCol>
                <a:gridCol w="1816100">
                  <a:extLst>
                    <a:ext uri="{9D8B030D-6E8A-4147-A177-3AD203B41FA5}">
                      <a16:colId xmlns:a16="http://schemas.microsoft.com/office/drawing/2014/main" val="2910918308"/>
                    </a:ext>
                  </a:extLst>
                </a:gridCol>
                <a:gridCol w="2311400">
                  <a:extLst>
                    <a:ext uri="{9D8B030D-6E8A-4147-A177-3AD203B41FA5}">
                      <a16:colId xmlns:a16="http://schemas.microsoft.com/office/drawing/2014/main" val="4118192338"/>
                    </a:ext>
                  </a:extLst>
                </a:gridCol>
              </a:tblGrid>
              <a:tr h="1104900">
                <a:tc>
                  <a:txBody>
                    <a:bodyPr/>
                    <a:lstStyle/>
                    <a:p>
                      <a:pPr algn="ctr" rtl="0" fontAlgn="ctr"/>
                      <a:r>
                        <a:rPr lang="en-US" sz="2600" u="none" strike="noStrike">
                          <a:effectLst/>
                        </a:rPr>
                        <a:t>Failed Transformers</a:t>
                      </a:r>
                      <a:endParaRPr lang="en-US" sz="26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2600" u="none" strike="noStrike">
                          <a:effectLst/>
                        </a:rPr>
                        <a:t>Supplied Power (MW)</a:t>
                      </a:r>
                      <a:endParaRPr lang="en-US" sz="26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2600" u="none" strike="noStrike" dirty="0">
                          <a:effectLst/>
                        </a:rPr>
                        <a:t>Unmet Load (MW)</a:t>
                      </a:r>
                      <a:endParaRPr lang="en-US" sz="26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2600" u="none" strike="noStrike" dirty="0">
                          <a:effectLst/>
                        </a:rPr>
                        <a:t>Figure of Merit</a:t>
                      </a:r>
                      <a:endParaRPr lang="en-US" sz="26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38154865"/>
                  </a:ext>
                </a:extLst>
              </a:tr>
              <a:tr h="419100">
                <a:tc>
                  <a:txBody>
                    <a:bodyPr/>
                    <a:lstStyle/>
                    <a:p>
                      <a:pPr algn="ctr" rtl="0" fontAlgn="b"/>
                      <a:r>
                        <a:rPr lang="en-US" sz="2600" u="none" strike="noStrike">
                          <a:effectLst/>
                        </a:rPr>
                        <a:t>T09</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2,368</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61</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97.49%</a:t>
                      </a:r>
                      <a:endParaRPr lang="en-US" sz="26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2300611913"/>
                  </a:ext>
                </a:extLst>
              </a:tr>
              <a:tr h="419100">
                <a:tc>
                  <a:txBody>
                    <a:bodyPr/>
                    <a:lstStyle/>
                    <a:p>
                      <a:pPr algn="ctr" rtl="0" fontAlgn="b"/>
                      <a:r>
                        <a:rPr lang="en-US" sz="2600" u="none" strike="noStrike">
                          <a:effectLst/>
                        </a:rPr>
                        <a:t>T13</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2,283</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146</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93.99%</a:t>
                      </a:r>
                      <a:endParaRPr lang="en-US" sz="26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459273516"/>
                  </a:ext>
                </a:extLst>
              </a:tr>
              <a:tr h="419100">
                <a:tc>
                  <a:txBody>
                    <a:bodyPr/>
                    <a:lstStyle/>
                    <a:p>
                      <a:pPr algn="ctr" rtl="0" fontAlgn="b"/>
                      <a:r>
                        <a:rPr lang="en-US" sz="2600" u="none" strike="noStrike">
                          <a:effectLst/>
                        </a:rPr>
                        <a:t>T05</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1,882</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547</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77.48%</a:t>
                      </a:r>
                      <a:endParaRPr lang="en-US" sz="2600" b="0" i="0" u="none" strike="noStrike">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3988254343"/>
                  </a:ext>
                </a:extLst>
              </a:tr>
              <a:tr h="419100">
                <a:tc>
                  <a:txBody>
                    <a:bodyPr/>
                    <a:lstStyle/>
                    <a:p>
                      <a:pPr algn="ctr" rtl="0" fontAlgn="b"/>
                      <a:r>
                        <a:rPr lang="en-US" sz="2600" u="none" strike="noStrike">
                          <a:effectLst/>
                        </a:rPr>
                        <a:t>T05, T09, T13</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1,438</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a:effectLst/>
                        </a:rPr>
                        <a:t>991</a:t>
                      </a:r>
                      <a:endParaRPr lang="en-US" sz="26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rtl="0" fontAlgn="b"/>
                      <a:r>
                        <a:rPr lang="en-US" sz="2600" u="none" strike="noStrike" dirty="0">
                          <a:effectLst/>
                        </a:rPr>
                        <a:t>59.20%</a:t>
                      </a:r>
                      <a:endParaRPr lang="en-US" sz="2600" b="0" i="0" u="none" strike="noStrike" dirty="0">
                        <a:solidFill>
                          <a:srgbClr val="000000"/>
                        </a:solidFill>
                        <a:effectLst/>
                        <a:latin typeface="Times New Roman" panose="02020603050405020304" pitchFamily="18" charset="0"/>
                      </a:endParaRPr>
                    </a:p>
                  </a:txBody>
                  <a:tcPr marL="7620" marR="7620" marT="7620" marB="0" anchor="b"/>
                </a:tc>
                <a:extLst>
                  <a:ext uri="{0D108BD9-81ED-4DB2-BD59-A6C34878D82A}">
                    <a16:rowId xmlns:a16="http://schemas.microsoft.com/office/drawing/2014/main" val="1052067836"/>
                  </a:ext>
                </a:extLst>
              </a:tr>
            </a:tbl>
          </a:graphicData>
        </a:graphic>
      </p:graphicFrame>
      <p:graphicFrame>
        <p:nvGraphicFramePr>
          <p:cNvPr id="521" name="Content Placeholder 5">
            <a:extLst>
              <a:ext uri="{FF2B5EF4-FFF2-40B4-BE49-F238E27FC236}">
                <a16:creationId xmlns:a16="http://schemas.microsoft.com/office/drawing/2014/main" id="{404FDBFD-18F4-4D13-86F6-00B6860688F9}"/>
              </a:ext>
            </a:extLst>
          </p:cNvPr>
          <p:cNvGraphicFramePr>
            <a:graphicFrameLocks/>
          </p:cNvGraphicFramePr>
          <p:nvPr>
            <p:extLst>
              <p:ext uri="{D42A27DB-BD31-4B8C-83A1-F6EECF244321}">
                <p14:modId xmlns:p14="http://schemas.microsoft.com/office/powerpoint/2010/main" val="463050754"/>
              </p:ext>
            </p:extLst>
          </p:nvPr>
        </p:nvGraphicFramePr>
        <p:xfrm>
          <a:off x="1157777" y="21904398"/>
          <a:ext cx="13871208" cy="875774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6" name="Table 35">
            <a:extLst>
              <a:ext uri="{FF2B5EF4-FFF2-40B4-BE49-F238E27FC236}">
                <a16:creationId xmlns:a16="http://schemas.microsoft.com/office/drawing/2014/main" id="{3622CB2C-BDCC-4B40-B2E9-FC2760D5B8EB}"/>
              </a:ext>
            </a:extLst>
          </p:cNvPr>
          <p:cNvGraphicFramePr>
            <a:graphicFrameLocks noGrp="1"/>
          </p:cNvGraphicFramePr>
          <p:nvPr>
            <p:extLst>
              <p:ext uri="{D42A27DB-BD31-4B8C-83A1-F6EECF244321}">
                <p14:modId xmlns:p14="http://schemas.microsoft.com/office/powerpoint/2010/main" val="811038836"/>
              </p:ext>
            </p:extLst>
          </p:nvPr>
        </p:nvGraphicFramePr>
        <p:xfrm>
          <a:off x="21084106" y="18217230"/>
          <a:ext cx="4470400" cy="2613660"/>
        </p:xfrm>
        <a:graphic>
          <a:graphicData uri="http://schemas.openxmlformats.org/drawingml/2006/table">
            <a:tbl>
              <a:tblPr firstRow="1" firstCol="1" bandRow="1">
                <a:tableStyleId>{5C22544A-7EE6-4342-B048-85BDC9FD1C3A}</a:tableStyleId>
              </a:tblPr>
              <a:tblGrid>
                <a:gridCol w="2006600">
                  <a:extLst>
                    <a:ext uri="{9D8B030D-6E8A-4147-A177-3AD203B41FA5}">
                      <a16:colId xmlns:a16="http://schemas.microsoft.com/office/drawing/2014/main" val="4114717578"/>
                    </a:ext>
                  </a:extLst>
                </a:gridCol>
                <a:gridCol w="2463800">
                  <a:extLst>
                    <a:ext uri="{9D8B030D-6E8A-4147-A177-3AD203B41FA5}">
                      <a16:colId xmlns:a16="http://schemas.microsoft.com/office/drawing/2014/main" val="2581169736"/>
                    </a:ext>
                  </a:extLst>
                </a:gridCol>
              </a:tblGrid>
              <a:tr h="320040">
                <a:tc>
                  <a:txBody>
                    <a:bodyPr/>
                    <a:lstStyle/>
                    <a:p>
                      <a:pPr algn="ctr" rtl="0" fontAlgn="ctr"/>
                      <a:r>
                        <a:rPr lang="en-US" sz="2400" u="none" strike="noStrike">
                          <a:effectLst/>
                        </a:rPr>
                        <a:t>Sequence</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Outage Cost (k$)</a:t>
                      </a:r>
                      <a:endParaRPr lang="en-US" sz="2400" b="1" i="0" u="none" strike="noStrike">
                        <a:solidFill>
                          <a:srgbClr val="FFFFFF"/>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48433900"/>
                  </a:ext>
                </a:extLst>
              </a:tr>
              <a:tr h="335280">
                <a:tc>
                  <a:txBody>
                    <a:bodyPr/>
                    <a:lstStyle/>
                    <a:p>
                      <a:pPr algn="l" rtl="0" fontAlgn="ctr"/>
                      <a:r>
                        <a:rPr lang="en-US" sz="2400" u="none" strike="noStrike">
                          <a:effectLst/>
                        </a:rPr>
                        <a:t>T05, T09, T13</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53,694</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72111232"/>
                  </a:ext>
                </a:extLst>
              </a:tr>
              <a:tr h="320040">
                <a:tc>
                  <a:txBody>
                    <a:bodyPr/>
                    <a:lstStyle/>
                    <a:p>
                      <a:pPr algn="l" rtl="0" fontAlgn="ctr"/>
                      <a:r>
                        <a:rPr lang="en-US" sz="2400" u="none" strike="noStrike">
                          <a:effectLst/>
                        </a:rPr>
                        <a:t>T05, T13, T09</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50,293</a:t>
                      </a:r>
                      <a:endParaRPr lang="en-US" sz="2400" b="1" i="0" u="none" strike="noStrike">
                        <a:solidFill>
                          <a:srgbClr val="FF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94926840"/>
                  </a:ext>
                </a:extLst>
              </a:tr>
              <a:tr h="327660">
                <a:tc>
                  <a:txBody>
                    <a:bodyPr/>
                    <a:lstStyle/>
                    <a:p>
                      <a:pPr algn="l" rtl="0" fontAlgn="ctr"/>
                      <a:r>
                        <a:rPr lang="en-US" sz="2400" u="none" strike="noStrike">
                          <a:effectLst/>
                        </a:rPr>
                        <a:t>T09, T05, T13</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81,805</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7505463"/>
                  </a:ext>
                </a:extLst>
              </a:tr>
              <a:tr h="327660">
                <a:tc>
                  <a:txBody>
                    <a:bodyPr/>
                    <a:lstStyle/>
                    <a:p>
                      <a:pPr algn="l" rtl="0" fontAlgn="ctr"/>
                      <a:r>
                        <a:rPr lang="en-US" sz="2400" u="none" strike="noStrike">
                          <a:effectLst/>
                        </a:rPr>
                        <a:t>T09,T13, T05</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97,835</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641628439"/>
                  </a:ext>
                </a:extLst>
              </a:tr>
              <a:tr h="327660">
                <a:tc>
                  <a:txBody>
                    <a:bodyPr/>
                    <a:lstStyle/>
                    <a:p>
                      <a:pPr algn="l" rtl="0" fontAlgn="ctr"/>
                      <a:r>
                        <a:rPr lang="en-US" sz="2400" u="none" strike="noStrike">
                          <a:effectLst/>
                        </a:rPr>
                        <a:t>T13, T05, T09</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66,323</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24123373"/>
                  </a:ext>
                </a:extLst>
              </a:tr>
              <a:tr h="327660">
                <a:tc>
                  <a:txBody>
                    <a:bodyPr/>
                    <a:lstStyle/>
                    <a:p>
                      <a:pPr algn="l" rtl="0" fontAlgn="ctr"/>
                      <a:r>
                        <a:rPr lang="en-US" sz="2400" u="none" strike="noStrike">
                          <a:effectLst/>
                        </a:rPr>
                        <a:t>T13, T09, T05</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dirty="0">
                          <a:effectLst/>
                        </a:rPr>
                        <a:t>85,755</a:t>
                      </a:r>
                      <a:endParaRPr lang="en-US" sz="2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20317342"/>
                  </a:ext>
                </a:extLst>
              </a:tr>
            </a:tbl>
          </a:graphicData>
        </a:graphic>
      </p:graphicFrame>
      <p:pic>
        <p:nvPicPr>
          <p:cNvPr id="522" name="Picture 521">
            <a:extLst>
              <a:ext uri="{FF2B5EF4-FFF2-40B4-BE49-F238E27FC236}">
                <a16:creationId xmlns:a16="http://schemas.microsoft.com/office/drawing/2014/main" id="{C5713641-6BD6-4941-88E8-4D2518C73AC1}"/>
              </a:ext>
            </a:extLst>
          </p:cNvPr>
          <p:cNvPicPr>
            <a:picLocks noChangeAspect="1"/>
          </p:cNvPicPr>
          <p:nvPr/>
        </p:nvPicPr>
        <p:blipFill>
          <a:blip r:embed="rId11"/>
          <a:stretch>
            <a:fillRect/>
          </a:stretch>
        </p:blipFill>
        <p:spPr>
          <a:xfrm>
            <a:off x="15166473" y="21101221"/>
            <a:ext cx="10515122" cy="5804495"/>
          </a:xfrm>
          <a:prstGeom prst="rect">
            <a:avLst/>
          </a:prstGeom>
        </p:spPr>
      </p:pic>
      <p:graphicFrame>
        <p:nvGraphicFramePr>
          <p:cNvPr id="37" name="Table 36">
            <a:extLst>
              <a:ext uri="{FF2B5EF4-FFF2-40B4-BE49-F238E27FC236}">
                <a16:creationId xmlns:a16="http://schemas.microsoft.com/office/drawing/2014/main" id="{46D83211-F4D0-423C-BCF8-8467F43AB946}"/>
              </a:ext>
            </a:extLst>
          </p:cNvPr>
          <p:cNvGraphicFramePr>
            <a:graphicFrameLocks noGrp="1"/>
          </p:cNvGraphicFramePr>
          <p:nvPr>
            <p:extLst>
              <p:ext uri="{D42A27DB-BD31-4B8C-83A1-F6EECF244321}">
                <p14:modId xmlns:p14="http://schemas.microsoft.com/office/powerpoint/2010/main" val="527620992"/>
              </p:ext>
            </p:extLst>
          </p:nvPr>
        </p:nvGraphicFramePr>
        <p:xfrm>
          <a:off x="18277153" y="27610265"/>
          <a:ext cx="4318000" cy="2773680"/>
        </p:xfrm>
        <a:graphic>
          <a:graphicData uri="http://schemas.openxmlformats.org/drawingml/2006/table">
            <a:tbl>
              <a:tblPr firstRow="1" firstCol="1" bandRow="1">
                <a:tableStyleId>{5C22544A-7EE6-4342-B048-85BDC9FD1C3A}</a:tableStyleId>
              </a:tblPr>
              <a:tblGrid>
                <a:gridCol w="1968500">
                  <a:extLst>
                    <a:ext uri="{9D8B030D-6E8A-4147-A177-3AD203B41FA5}">
                      <a16:colId xmlns:a16="http://schemas.microsoft.com/office/drawing/2014/main" val="1912243898"/>
                    </a:ext>
                  </a:extLst>
                </a:gridCol>
                <a:gridCol w="2349500">
                  <a:extLst>
                    <a:ext uri="{9D8B030D-6E8A-4147-A177-3AD203B41FA5}">
                      <a16:colId xmlns:a16="http://schemas.microsoft.com/office/drawing/2014/main" val="2457025096"/>
                    </a:ext>
                  </a:extLst>
                </a:gridCol>
              </a:tblGrid>
              <a:tr h="388620">
                <a:tc>
                  <a:txBody>
                    <a:bodyPr/>
                    <a:lstStyle/>
                    <a:p>
                      <a:pPr algn="ctr" rtl="0" fontAlgn="ctr"/>
                      <a:r>
                        <a:rPr lang="en-US" sz="2400" u="none" strike="noStrike">
                          <a:effectLst/>
                        </a:rPr>
                        <a:t>Sequence</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Outage Cost (k$)</a:t>
                      </a:r>
                      <a:endParaRPr lang="en-US" sz="2400" b="1" i="0" u="none" strike="noStrike">
                        <a:solidFill>
                          <a:srgbClr val="FFFFFF"/>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98358521"/>
                  </a:ext>
                </a:extLst>
              </a:tr>
              <a:tr h="403860">
                <a:tc>
                  <a:txBody>
                    <a:bodyPr/>
                    <a:lstStyle/>
                    <a:p>
                      <a:pPr algn="ctr" rtl="0" fontAlgn="ctr"/>
                      <a:r>
                        <a:rPr lang="en-US" sz="2400" u="none" strike="noStrike">
                          <a:effectLst/>
                        </a:rPr>
                        <a:t>T05, T09, T13</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93,674</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58330142"/>
                  </a:ext>
                </a:extLst>
              </a:tr>
              <a:tr h="396240">
                <a:tc>
                  <a:txBody>
                    <a:bodyPr/>
                    <a:lstStyle/>
                    <a:p>
                      <a:pPr algn="ctr" rtl="0" fontAlgn="ctr"/>
                      <a:r>
                        <a:rPr lang="en-US" sz="2400" u="none" strike="noStrike">
                          <a:effectLst/>
                        </a:rPr>
                        <a:t>T05, T13, T09</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87,347</a:t>
                      </a:r>
                      <a:endParaRPr lang="en-US" sz="2400" b="0" i="0" u="none" strike="noStrike">
                        <a:solidFill>
                          <a:srgbClr val="FF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177984879"/>
                  </a:ext>
                </a:extLst>
              </a:tr>
              <a:tr h="396240">
                <a:tc>
                  <a:txBody>
                    <a:bodyPr/>
                    <a:lstStyle/>
                    <a:p>
                      <a:pPr algn="ctr" rtl="0" fontAlgn="ctr"/>
                      <a:r>
                        <a:rPr lang="en-US" sz="2400" u="none" strike="noStrike">
                          <a:effectLst/>
                        </a:rPr>
                        <a:t>T09, T05, T13</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143,453</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22320958"/>
                  </a:ext>
                </a:extLst>
              </a:tr>
              <a:tr h="396240">
                <a:tc>
                  <a:txBody>
                    <a:bodyPr/>
                    <a:lstStyle/>
                    <a:p>
                      <a:pPr algn="ctr" rtl="0" fontAlgn="ctr"/>
                      <a:r>
                        <a:rPr lang="en-US" sz="2400" u="none" strike="noStrike">
                          <a:effectLst/>
                        </a:rPr>
                        <a:t>T09,T13, T05</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172,760</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74284256"/>
                  </a:ext>
                </a:extLst>
              </a:tr>
              <a:tr h="396240">
                <a:tc>
                  <a:txBody>
                    <a:bodyPr/>
                    <a:lstStyle/>
                    <a:p>
                      <a:pPr algn="ctr" rtl="0" fontAlgn="ctr"/>
                      <a:r>
                        <a:rPr lang="en-US" sz="2400" u="none" strike="noStrike">
                          <a:effectLst/>
                        </a:rPr>
                        <a:t>T13, T05, T09</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a:effectLst/>
                        </a:rPr>
                        <a:t>116,654</a:t>
                      </a:r>
                      <a:endParaRPr lang="en-US" sz="24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37847854"/>
                  </a:ext>
                </a:extLst>
              </a:tr>
              <a:tr h="396240">
                <a:tc>
                  <a:txBody>
                    <a:bodyPr/>
                    <a:lstStyle/>
                    <a:p>
                      <a:pPr algn="ctr" rtl="0" fontAlgn="ctr"/>
                      <a:r>
                        <a:rPr lang="en-US" sz="2400" u="none" strike="noStrike">
                          <a:effectLst/>
                        </a:rPr>
                        <a:t>T13, T09, T05</a:t>
                      </a:r>
                      <a:endParaRPr lang="en-US" sz="24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US" sz="2400" u="none" strike="noStrike" dirty="0">
                          <a:effectLst/>
                        </a:rPr>
                        <a:t>152,287</a:t>
                      </a:r>
                      <a:endParaRPr lang="en-US" sz="2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53281036"/>
                  </a:ext>
                </a:extLst>
              </a:tr>
            </a:tbl>
          </a:graphicData>
        </a:graphic>
      </p:graphicFrame>
    </p:spTree>
    <p:extLst>
      <p:ext uri="{BB962C8B-B14F-4D97-AF65-F5344CB8AC3E}">
        <p14:creationId xmlns:p14="http://schemas.microsoft.com/office/powerpoint/2010/main" val="3358493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3B27FD3E23F46A2833988C6C1CC05" ma:contentTypeVersion="9" ma:contentTypeDescription="Create a new document." ma:contentTypeScope="" ma:versionID="b306ba4329cdf04c2bf226a191f32456">
  <xsd:schema xmlns:xsd="http://www.w3.org/2001/XMLSchema" xmlns:xs="http://www.w3.org/2001/XMLSchema" xmlns:p="http://schemas.microsoft.com/office/2006/metadata/properties" xmlns:ns2="20c30dde-31e7-480d-b1dd-7373eee4a6c2" xmlns:ns3="7aef31f0-4568-4676-8d14-d955c17f2274" xmlns:ns4="AA6E2D72-4232-4817-A998-C5CF3D80238D" xmlns:ns5="http://schemas.microsoft.com/sharepoint/v4" xmlns:ns6="aa6e2d72-4232-4817-a998-c5cf3d80238d" targetNamespace="http://schemas.microsoft.com/office/2006/metadata/properties" ma:root="true" ma:fieldsID="5fd71ae1003bd2c69b1f1656c63896fd" ns2:_="" ns3:_="" ns4:_="" ns5:_="" ns6:_="">
    <xsd:import namespace="20c30dde-31e7-480d-b1dd-7373eee4a6c2"/>
    <xsd:import namespace="7aef31f0-4568-4676-8d14-d955c17f2274"/>
    <xsd:import namespace="AA6E2D72-4232-4817-A998-C5CF3D80238D"/>
    <xsd:import namespace="http://schemas.microsoft.com/sharepoint/v4"/>
    <xsd:import namespace="aa6e2d72-4232-4817-a998-c5cf3d80238d"/>
    <xsd:element name="properties">
      <xsd:complexType>
        <xsd:sequence>
          <xsd:element name="documentManagement">
            <xsd:complexType>
              <xsd:all>
                <xsd:element ref="ns2: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5:IconOverlay" minOccurs="0"/>
                <xsd:element ref="ns6:MediaServiceAutoKeyPoints" minOccurs="0"/>
                <xsd:element ref="ns6:MediaServiceKeyPoints" minOccurs="0"/>
                <xsd:element ref="ns6:MediaServiceDateTaken" minOccurs="0"/>
                <xsd:element ref="ns6:MediaServiceAutoTags" minOccurs="0"/>
                <xsd:element ref="ns6:MediaServiceGenerationTime" minOccurs="0"/>
                <xsd:element ref="ns6:MediaServiceEventHashCode" minOccurs="0"/>
                <xsd:element ref="ns6:MediaServiceOCR" minOccurs="0"/>
                <xsd:element ref="ns6: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30dde-31e7-480d-b1dd-7373eee4a6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aef31f0-4568-4676-8d14-d955c17f2274"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A6E2D72-4232-4817-A998-C5CF3D80238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6e2d72-4232-4817-a998-c5cf3d80238d" elementFormDefault="qualified">
    <xsd:import namespace="http://schemas.microsoft.com/office/2006/documentManagement/types"/>
    <xsd:import namespace="http://schemas.microsoft.com/office/infopath/2007/PartnerControls"/>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B5158071-9507-4737-9AC8-60DB6CECDAD1}"/>
</file>

<file path=customXml/itemProps2.xml><?xml version="1.0" encoding="utf-8"?>
<ds:datastoreItem xmlns:ds="http://schemas.openxmlformats.org/officeDocument/2006/customXml" ds:itemID="{37C13C6E-015A-4C79-901F-1FFA7EC388BA}"/>
</file>

<file path=customXml/itemProps3.xml><?xml version="1.0" encoding="utf-8"?>
<ds:datastoreItem xmlns:ds="http://schemas.openxmlformats.org/officeDocument/2006/customXml" ds:itemID="{0AB335F8-2822-4135-AB38-0C0D4F2B5344}"/>
</file>

<file path=docProps/app.xml><?xml version="1.0" encoding="utf-8"?>
<Properties xmlns="http://schemas.openxmlformats.org/officeDocument/2006/extended-properties" xmlns:vt="http://schemas.openxmlformats.org/officeDocument/2006/docPropsVTypes">
  <Template>Office Theme</Template>
  <TotalTime>1587</TotalTime>
  <Words>653</Words>
  <Application>Microsoft Office PowerPoint</Application>
  <PresentationFormat>Custom</PresentationFormat>
  <Paragraphs>126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Century Gothic</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Mikhail Chester;Chris Hoehne</dc:creator>
  <cp:lastModifiedBy>Alireza Inanlouganji</cp:lastModifiedBy>
  <cp:revision>146</cp:revision>
  <dcterms:created xsi:type="dcterms:W3CDTF">2015-12-22T17:50:20Z</dcterms:created>
  <dcterms:modified xsi:type="dcterms:W3CDTF">2019-10-21T22:30:15Z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0x0101003CF3B27FD3E23F46A2833988C6C1CC05</vt:lpwstr>
  </property>
</Properties>
</file>