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A9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40"/>
    <p:restoredTop sz="94599"/>
  </p:normalViewPr>
  <p:slideViewPr>
    <p:cSldViewPr snapToGrid="0" snapToObjects="1">
      <p:cViewPr>
        <p:scale>
          <a:sx n="31" d="100"/>
          <a:sy n="31" d="100"/>
        </p:scale>
        <p:origin x="-808" y="144"/>
      </p:cViewPr>
      <p:guideLst/>
    </p:cSldViewPr>
  </p:slideViewPr>
  <p:notesTextViewPr>
    <p:cViewPr>
      <p:scale>
        <a:sx n="1" d="1"/>
        <a:sy n="1" d="1"/>
      </p:scale>
      <p:origin x="0" y="-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6" Type="http://schemas.openxmlformats.org/officeDocument/2006/relationships/theme" Target="theme/theme1.xml"/><Relationship Id="rId1" Type="http://schemas.openxmlformats.org/officeDocument/2006/relationships/slideMaster" Target="slideMasters/slideMaster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EED3E8-4FAD-D344-8EF2-8DB4693910A7}" type="datetimeFigureOut">
              <a:rPr lang="en-US" smtClean="0"/>
              <a:t>11/3/19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349BF2-DCFC-E24F-A4C8-AD78790B7136}" type="slidenum">
              <a:rPr lang="en-US" smtClean="0"/>
              <a:t>‹#›</a:t>
            </a:fld>
            <a:endParaRPr lang="en-US"/>
          </a:p>
        </p:txBody>
      </p:sp>
    </p:spTree>
    <p:extLst>
      <p:ext uri="{BB962C8B-B14F-4D97-AF65-F5344CB8AC3E}">
        <p14:creationId xmlns:p14="http://schemas.microsoft.com/office/powerpoint/2010/main" val="1069607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Cbs</a:t>
            </a:r>
            <a:r>
              <a:rPr lang="en-US" dirty="0" smtClean="0"/>
              <a:t>  news 2018 </a:t>
            </a:r>
            <a:r>
              <a:rPr lang="en-US" dirty="0" err="1" smtClean="0"/>
              <a:t>malecon</a:t>
            </a:r>
            <a:r>
              <a:rPr lang="en-US" baseline="0" dirty="0" smtClean="0"/>
              <a:t> </a:t>
            </a:r>
          </a:p>
          <a:p>
            <a:r>
              <a:rPr lang="en-US" baseline="0" dirty="0" smtClean="0"/>
              <a:t>Mexico </a:t>
            </a:r>
            <a:r>
              <a:rPr lang="en-US" baseline="0" dirty="0" err="1" smtClean="0"/>
              <a:t>bbc</a:t>
            </a:r>
            <a:r>
              <a:rPr lang="en-US" baseline="0" smtClean="0"/>
              <a:t> 2017</a:t>
            </a:r>
            <a:endParaRPr lang="en-US"/>
          </a:p>
        </p:txBody>
      </p:sp>
      <p:sp>
        <p:nvSpPr>
          <p:cNvPr id="4" name="Slide Number Placeholder 3"/>
          <p:cNvSpPr>
            <a:spLocks noGrp="1"/>
          </p:cNvSpPr>
          <p:nvPr>
            <p:ph type="sldNum" sz="quarter" idx="10"/>
          </p:nvPr>
        </p:nvSpPr>
        <p:spPr/>
        <p:txBody>
          <a:bodyPr/>
          <a:lstStyle/>
          <a:p>
            <a:fld id="{C4349BF2-DCFC-E24F-A4C8-AD78790B7136}" type="slidenum">
              <a:rPr lang="en-US" smtClean="0"/>
              <a:t>1</a:t>
            </a:fld>
            <a:endParaRPr lang="en-US"/>
          </a:p>
        </p:txBody>
      </p:sp>
    </p:spTree>
    <p:extLst>
      <p:ext uri="{BB962C8B-B14F-4D97-AF65-F5344CB8AC3E}">
        <p14:creationId xmlns:p14="http://schemas.microsoft.com/office/powerpoint/2010/main" val="314467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55280" y="21427334"/>
            <a:ext cx="32918400" cy="5734320"/>
          </a:xfrm>
        </p:spPr>
        <p:txBody>
          <a:bodyPr wrap="none" anchor="t">
            <a:normAutofit/>
          </a:bodyPr>
          <a:lstStyle>
            <a:lvl1pPr algn="r">
              <a:defRPr sz="34560" b="0" spc="-1080">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955275" y="18383417"/>
            <a:ext cx="32918400" cy="2968910"/>
          </a:xfrm>
        </p:spPr>
        <p:txBody>
          <a:bodyPr anchor="b">
            <a:normAutofit/>
          </a:bodyPr>
          <a:lstStyle>
            <a:lvl1pPr marL="0" indent="0" algn="r">
              <a:buNone/>
              <a:defRPr sz="1152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FC20477-761D-684F-A0C4-2F3954A861BE}" type="datetimeFigureOut">
              <a:rPr lang="en-US" smtClean="0"/>
              <a:t>11/3/19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AF30F6-C450-9B4C-8B6B-4E52B0920000}" type="slidenum">
              <a:rPr lang="en-US" smtClean="0"/>
              <a:t>‹#›</a:t>
            </a:fld>
            <a:endParaRPr lang="en-US"/>
          </a:p>
        </p:txBody>
      </p:sp>
    </p:spTree>
    <p:extLst>
      <p:ext uri="{BB962C8B-B14F-4D97-AF65-F5344CB8AC3E}">
        <p14:creationId xmlns:p14="http://schemas.microsoft.com/office/powerpoint/2010/main" val="922553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0962375"/>
            <a:ext cx="37856160" cy="3932904"/>
          </a:xfrm>
        </p:spPr>
        <p:txBody>
          <a:bodyPr anchor="b"/>
          <a:lstStyle>
            <a:lvl1pPr>
              <a:defRPr sz="11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023237" y="4739647"/>
            <a:ext cx="37856160" cy="16222728"/>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23239" y="24895277"/>
            <a:ext cx="37850443" cy="3275866"/>
          </a:xfrm>
        </p:spPr>
        <p:txBody>
          <a:bodyPr/>
          <a:lstStyle>
            <a:lvl1pPr marL="0" indent="0">
              <a:buNone/>
              <a:defRPr sz="576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C20477-761D-684F-A0C4-2F3954A861BE}" type="datetimeFigureOut">
              <a:rPr lang="en-US" smtClean="0"/>
              <a:t>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F30F6-C450-9B4C-8B6B-4E52B0920000}" type="slidenum">
              <a:rPr lang="en-US" smtClean="0"/>
              <a:t>‹#›</a:t>
            </a:fld>
            <a:endParaRPr lang="en-US"/>
          </a:p>
        </p:txBody>
      </p:sp>
    </p:spTree>
    <p:extLst>
      <p:ext uri="{BB962C8B-B14F-4D97-AF65-F5344CB8AC3E}">
        <p14:creationId xmlns:p14="http://schemas.microsoft.com/office/powerpoint/2010/main" val="2128058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0"/>
            <a:ext cx="37856160" cy="16964851"/>
          </a:xfrm>
        </p:spPr>
        <p:txBody>
          <a:bodyPr anchor="ctr"/>
          <a:lstStyle>
            <a:lvl1pPr>
              <a:defRPr sz="11520"/>
            </a:lvl1pPr>
          </a:lstStyle>
          <a:p>
            <a:r>
              <a:rPr lang="en-US" smtClean="0"/>
              <a:t>Click to edit Master title style</a:t>
            </a:r>
            <a:endParaRPr lang="en-US" dirty="0"/>
          </a:p>
        </p:txBody>
      </p:sp>
      <p:sp>
        <p:nvSpPr>
          <p:cNvPr id="4" name="Text Placeholder 3"/>
          <p:cNvSpPr>
            <a:spLocks noGrp="1"/>
          </p:cNvSpPr>
          <p:nvPr>
            <p:ph type="body" sz="half" idx="2"/>
          </p:nvPr>
        </p:nvSpPr>
        <p:spPr>
          <a:xfrm>
            <a:off x="3023239" y="21549115"/>
            <a:ext cx="37850443" cy="7208765"/>
          </a:xfrm>
        </p:spPr>
        <p:txBody>
          <a:bodyPr anchor="ct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C20477-761D-684F-A0C4-2F3954A861BE}" type="datetimeFigureOut">
              <a:rPr lang="en-US" smtClean="0"/>
              <a:t>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F30F6-C450-9B4C-8B6B-4E52B0920000}" type="slidenum">
              <a:rPr lang="en-US" smtClean="0"/>
              <a:t>‹#›</a:t>
            </a:fld>
            <a:endParaRPr lang="en-US"/>
          </a:p>
        </p:txBody>
      </p:sp>
    </p:spTree>
    <p:extLst>
      <p:ext uri="{BB962C8B-B14F-4D97-AF65-F5344CB8AC3E}">
        <p14:creationId xmlns:p14="http://schemas.microsoft.com/office/powerpoint/2010/main" val="2086401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6363" y="1752600"/>
            <a:ext cx="33489907" cy="14365939"/>
          </a:xfrm>
        </p:spPr>
        <p:txBody>
          <a:bodyPr anchor="ctr"/>
          <a:lstStyle>
            <a:lvl1pPr>
              <a:defRPr sz="15840"/>
            </a:lvl1pPr>
          </a:lstStyle>
          <a:p>
            <a:r>
              <a:rPr lang="en-US" smtClean="0"/>
              <a:t>Click to edit Master title style</a:t>
            </a:r>
            <a:endParaRPr lang="en-US" dirty="0"/>
          </a:p>
        </p:txBody>
      </p:sp>
      <p:sp>
        <p:nvSpPr>
          <p:cNvPr id="12" name="Text Placeholder 3"/>
          <p:cNvSpPr>
            <a:spLocks noGrp="1"/>
          </p:cNvSpPr>
          <p:nvPr>
            <p:ph type="body" sz="half" idx="13"/>
          </p:nvPr>
        </p:nvSpPr>
        <p:spPr>
          <a:xfrm>
            <a:off x="6194323" y="16154674"/>
            <a:ext cx="31508275" cy="2635046"/>
          </a:xfrm>
        </p:spPr>
        <p:txBody>
          <a:bodyPr anchor="t">
            <a:normAutofit/>
          </a:bodyPr>
          <a:lstStyle>
            <a:lvl1pPr marL="0" indent="0">
              <a:buNone/>
              <a:defRPr sz="504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4" name="Text Placeholder 3"/>
          <p:cNvSpPr>
            <a:spLocks noGrp="1"/>
          </p:cNvSpPr>
          <p:nvPr>
            <p:ph type="body" sz="half" idx="2"/>
          </p:nvPr>
        </p:nvSpPr>
        <p:spPr>
          <a:xfrm>
            <a:off x="3017520" y="21608299"/>
            <a:ext cx="37844726" cy="7149581"/>
          </a:xfrm>
        </p:spPr>
        <p:txBody>
          <a:bodyPr anchor="ctr">
            <a:normAutofit/>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C20477-761D-684F-A0C4-2F3954A861BE}" type="datetimeFigureOut">
              <a:rPr lang="en-US" smtClean="0"/>
              <a:t>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F30F6-C450-9B4C-8B6B-4E52B0920000}" type="slidenum">
              <a:rPr lang="en-US" smtClean="0"/>
              <a:t>‹#›</a:t>
            </a:fld>
            <a:endParaRPr lang="en-US"/>
          </a:p>
        </p:txBody>
      </p:sp>
      <p:sp>
        <p:nvSpPr>
          <p:cNvPr id="9" name="TextBox 8"/>
          <p:cNvSpPr txBox="1"/>
          <p:nvPr/>
        </p:nvSpPr>
        <p:spPr>
          <a:xfrm>
            <a:off x="3999758" y="3776755"/>
            <a:ext cx="2194560" cy="2806925"/>
          </a:xfrm>
          <a:prstGeom prst="rect">
            <a:avLst/>
          </a:prstGeom>
        </p:spPr>
        <p:txBody>
          <a:bodyPr vert="horz" lIns="329184" tIns="164592" rIns="329184" bIns="1645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8800" dirty="0">
                <a:solidFill>
                  <a:schemeClr val="tx1"/>
                </a:solidFill>
                <a:effectLst/>
              </a:rPr>
              <a:t>“</a:t>
            </a:r>
          </a:p>
        </p:txBody>
      </p:sp>
      <p:sp>
        <p:nvSpPr>
          <p:cNvPr id="10" name="TextBox 9"/>
          <p:cNvSpPr txBox="1"/>
          <p:nvPr/>
        </p:nvSpPr>
        <p:spPr>
          <a:xfrm>
            <a:off x="37576123" y="13167360"/>
            <a:ext cx="2194560" cy="2806925"/>
          </a:xfrm>
          <a:prstGeom prst="rect">
            <a:avLst/>
          </a:prstGeom>
        </p:spPr>
        <p:txBody>
          <a:bodyPr vert="horz" lIns="329184" tIns="164592" rIns="329184" bIns="1645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8800" dirty="0">
                <a:solidFill>
                  <a:schemeClr val="tx1"/>
                </a:solidFill>
                <a:effectLst/>
              </a:rPr>
              <a:t>”</a:t>
            </a:r>
          </a:p>
        </p:txBody>
      </p:sp>
    </p:spTree>
    <p:extLst>
      <p:ext uri="{BB962C8B-B14F-4D97-AF65-F5344CB8AC3E}">
        <p14:creationId xmlns:p14="http://schemas.microsoft.com/office/powerpoint/2010/main" val="2030282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023237" y="11169449"/>
            <a:ext cx="37856160" cy="12056808"/>
          </a:xfrm>
        </p:spPr>
        <p:txBody>
          <a:bodyPr anchor="b">
            <a:normAutofit/>
          </a:bodyPr>
          <a:lstStyle>
            <a:lvl1pPr>
              <a:defRPr sz="19440"/>
            </a:lvl1pPr>
          </a:lstStyle>
          <a:p>
            <a:r>
              <a:rPr lang="en-US" smtClean="0"/>
              <a:t>Click to edit Master title style</a:t>
            </a:r>
            <a:endParaRPr lang="en-US" dirty="0"/>
          </a:p>
        </p:txBody>
      </p:sp>
      <p:sp>
        <p:nvSpPr>
          <p:cNvPr id="4" name="Text Placeholder 3"/>
          <p:cNvSpPr>
            <a:spLocks noGrp="1"/>
          </p:cNvSpPr>
          <p:nvPr>
            <p:ph type="body" sz="half" idx="2"/>
          </p:nvPr>
        </p:nvSpPr>
        <p:spPr>
          <a:xfrm>
            <a:off x="3023239" y="23282789"/>
            <a:ext cx="37850443" cy="5475091"/>
          </a:xfrm>
        </p:spPr>
        <p:txBody>
          <a:bodyPr anchor="t"/>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C20477-761D-684F-A0C4-2F3954A861BE}" type="datetimeFigureOut">
              <a:rPr lang="en-US" smtClean="0"/>
              <a:t>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F30F6-C450-9B4C-8B6B-4E52B0920000}" type="slidenum">
              <a:rPr lang="en-US" smtClean="0"/>
              <a:t>‹#›</a:t>
            </a:fld>
            <a:endParaRPr lang="en-US"/>
          </a:p>
        </p:txBody>
      </p:sp>
    </p:spTree>
    <p:extLst>
      <p:ext uri="{BB962C8B-B14F-4D97-AF65-F5344CB8AC3E}">
        <p14:creationId xmlns:p14="http://schemas.microsoft.com/office/powerpoint/2010/main" val="1593285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3017520" y="1752607"/>
            <a:ext cx="37856160" cy="6362702"/>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814213" y="9052560"/>
            <a:ext cx="10608720" cy="2766058"/>
          </a:xfrm>
        </p:spPr>
        <p:txBody>
          <a:bodyPr anchor="b">
            <a:noAutofit/>
          </a:bodyPr>
          <a:lstStyle>
            <a:lvl1pPr marL="0" indent="0">
              <a:buNone/>
              <a:defRPr sz="864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8" name="Text Placeholder 3"/>
          <p:cNvSpPr>
            <a:spLocks noGrp="1"/>
          </p:cNvSpPr>
          <p:nvPr>
            <p:ph type="body" sz="half" idx="15"/>
          </p:nvPr>
        </p:nvSpPr>
        <p:spPr>
          <a:xfrm>
            <a:off x="4884473" y="12344400"/>
            <a:ext cx="10538462" cy="17228822"/>
          </a:xfrm>
        </p:spPr>
        <p:txBody>
          <a:bodyPr anchor="t">
            <a:normAutofit/>
          </a:bodyPr>
          <a:lstStyle>
            <a:lvl1pPr marL="0" indent="0">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smtClean="0"/>
              <a:t>Click to edit Master text styles</a:t>
            </a:r>
          </a:p>
        </p:txBody>
      </p:sp>
      <p:sp>
        <p:nvSpPr>
          <p:cNvPr id="9" name="Text Placeholder 4"/>
          <p:cNvSpPr>
            <a:spLocks noGrp="1"/>
          </p:cNvSpPr>
          <p:nvPr>
            <p:ph type="body" sz="quarter" idx="3"/>
          </p:nvPr>
        </p:nvSpPr>
        <p:spPr>
          <a:xfrm>
            <a:off x="16516783" y="9052560"/>
            <a:ext cx="10570469" cy="2766058"/>
          </a:xfrm>
        </p:spPr>
        <p:txBody>
          <a:bodyPr vert="horz" lIns="91440" tIns="45720" rIns="91440" bIns="45720" rtlCol="0" anchor="b">
            <a:noAutofit/>
          </a:bodyPr>
          <a:lstStyle>
            <a:lvl1pPr>
              <a:buNone/>
              <a:defRPr lang="en-US" sz="864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16478789" y="12344400"/>
            <a:ext cx="10608461" cy="17228822"/>
          </a:xfrm>
        </p:spPr>
        <p:txBody>
          <a:bodyPr anchor="t">
            <a:normAutofit/>
          </a:bodyPr>
          <a:lstStyle>
            <a:lvl1pPr marL="0" indent="0">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smtClean="0"/>
              <a:t>Click to edit Master text styles</a:t>
            </a:r>
          </a:p>
        </p:txBody>
      </p:sp>
      <p:sp>
        <p:nvSpPr>
          <p:cNvPr id="11" name="Text Placeholder 4"/>
          <p:cNvSpPr>
            <a:spLocks noGrp="1"/>
          </p:cNvSpPr>
          <p:nvPr>
            <p:ph type="body" sz="quarter" idx="13"/>
          </p:nvPr>
        </p:nvSpPr>
        <p:spPr>
          <a:xfrm>
            <a:off x="28184532" y="9052560"/>
            <a:ext cx="10555608" cy="2766058"/>
          </a:xfrm>
        </p:spPr>
        <p:txBody>
          <a:bodyPr vert="horz" lIns="91440" tIns="45720" rIns="91440" bIns="45720" rtlCol="0" anchor="b">
            <a:noAutofit/>
          </a:bodyPr>
          <a:lstStyle>
            <a:lvl1pPr>
              <a:buNone/>
              <a:defRPr lang="en-US" sz="864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28184532" y="12344400"/>
            <a:ext cx="10555608" cy="17228822"/>
          </a:xfrm>
        </p:spPr>
        <p:txBody>
          <a:bodyPr anchor="t">
            <a:normAutofit/>
          </a:bodyPr>
          <a:lstStyle>
            <a:lvl1pPr marL="0" indent="0">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FC20477-761D-684F-A0C4-2F3954A861BE}" type="datetimeFigureOut">
              <a:rPr lang="en-US" smtClean="0"/>
              <a:t>11/3/19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AF30F6-C450-9B4C-8B6B-4E52B0920000}" type="slidenum">
              <a:rPr lang="en-US" smtClean="0"/>
              <a:t>‹#›</a:t>
            </a:fld>
            <a:endParaRPr lang="en-US"/>
          </a:p>
        </p:txBody>
      </p:sp>
    </p:spTree>
    <p:extLst>
      <p:ext uri="{BB962C8B-B14F-4D97-AF65-F5344CB8AC3E}">
        <p14:creationId xmlns:p14="http://schemas.microsoft.com/office/powerpoint/2010/main" val="1370022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3017520" y="1752607"/>
            <a:ext cx="37856160" cy="636270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4795507" y="20628014"/>
            <a:ext cx="10584182" cy="2766058"/>
          </a:xfrm>
        </p:spPr>
        <p:txBody>
          <a:bodyPr anchor="b">
            <a:noAutofit/>
          </a:bodyPr>
          <a:lstStyle>
            <a:lvl1pPr marL="0" indent="0">
              <a:buNone/>
              <a:defRPr sz="864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20" name="Picture Placeholder 2"/>
          <p:cNvSpPr>
            <a:spLocks noGrp="1" noChangeAspect="1"/>
          </p:cNvSpPr>
          <p:nvPr>
            <p:ph type="pic" idx="15"/>
          </p:nvPr>
        </p:nvSpPr>
        <p:spPr>
          <a:xfrm>
            <a:off x="4795507" y="10830499"/>
            <a:ext cx="10584182" cy="731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760"/>
            </a:lvl1pPr>
            <a:lvl2pPr marL="1645920" indent="0">
              <a:buNone/>
              <a:defRPr sz="5760"/>
            </a:lvl2pPr>
            <a:lvl3pPr marL="3291840" indent="0">
              <a:buNone/>
              <a:defRPr sz="5760"/>
            </a:lvl3pPr>
            <a:lvl4pPr marL="4937760" indent="0">
              <a:buNone/>
              <a:defRPr sz="5760"/>
            </a:lvl4pPr>
            <a:lvl5pPr marL="6583680" indent="0">
              <a:buNone/>
              <a:defRPr sz="5760"/>
            </a:lvl5pPr>
            <a:lvl6pPr marL="8229600" indent="0">
              <a:buNone/>
              <a:defRPr sz="5760"/>
            </a:lvl6pPr>
            <a:lvl7pPr marL="9875520" indent="0">
              <a:buNone/>
              <a:defRPr sz="5760"/>
            </a:lvl7pPr>
            <a:lvl8pPr marL="11521440" indent="0">
              <a:buNone/>
              <a:defRPr sz="5760"/>
            </a:lvl8pPr>
            <a:lvl9pPr marL="13167360" indent="0">
              <a:buNone/>
              <a:defRPr sz="576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4795507" y="23394079"/>
            <a:ext cx="10584182" cy="3164107"/>
          </a:xfrm>
        </p:spPr>
        <p:txBody>
          <a:bodyPr anchor="t">
            <a:normAutofit/>
          </a:bodyPr>
          <a:lstStyle>
            <a:lvl1pPr marL="0" indent="0">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smtClean="0"/>
              <a:t>Click to edit Master text styles</a:t>
            </a:r>
          </a:p>
        </p:txBody>
      </p:sp>
      <p:sp>
        <p:nvSpPr>
          <p:cNvPr id="22" name="Text Placeholder 4"/>
          <p:cNvSpPr>
            <a:spLocks noGrp="1"/>
          </p:cNvSpPr>
          <p:nvPr>
            <p:ph type="body" sz="quarter" idx="3"/>
          </p:nvPr>
        </p:nvSpPr>
        <p:spPr>
          <a:xfrm>
            <a:off x="16448391" y="20628014"/>
            <a:ext cx="10549891" cy="2766058"/>
          </a:xfrm>
        </p:spPr>
        <p:txBody>
          <a:bodyPr anchor="b">
            <a:noAutofit/>
          </a:bodyPr>
          <a:lstStyle>
            <a:lvl1pPr marL="0" indent="0">
              <a:buNone/>
              <a:defRPr sz="864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23" name="Picture Placeholder 2"/>
          <p:cNvSpPr>
            <a:spLocks noGrp="1" noChangeAspect="1"/>
          </p:cNvSpPr>
          <p:nvPr>
            <p:ph type="pic" idx="21"/>
          </p:nvPr>
        </p:nvSpPr>
        <p:spPr>
          <a:xfrm>
            <a:off x="16448386" y="10830499"/>
            <a:ext cx="10549891" cy="731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760"/>
            </a:lvl1pPr>
            <a:lvl2pPr marL="1645920" indent="0">
              <a:buNone/>
              <a:defRPr sz="5760"/>
            </a:lvl2pPr>
            <a:lvl3pPr marL="3291840" indent="0">
              <a:buNone/>
              <a:defRPr sz="5760"/>
            </a:lvl3pPr>
            <a:lvl4pPr marL="4937760" indent="0">
              <a:buNone/>
              <a:defRPr sz="5760"/>
            </a:lvl4pPr>
            <a:lvl5pPr marL="6583680" indent="0">
              <a:buNone/>
              <a:defRPr sz="5760"/>
            </a:lvl5pPr>
            <a:lvl6pPr marL="8229600" indent="0">
              <a:buNone/>
              <a:defRPr sz="5760"/>
            </a:lvl6pPr>
            <a:lvl7pPr marL="9875520" indent="0">
              <a:buNone/>
              <a:defRPr sz="5760"/>
            </a:lvl7pPr>
            <a:lvl8pPr marL="11521440" indent="0">
              <a:buNone/>
              <a:defRPr sz="5760"/>
            </a:lvl8pPr>
            <a:lvl9pPr marL="13167360" indent="0">
              <a:buNone/>
              <a:defRPr sz="576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16443521" y="23394075"/>
            <a:ext cx="10563864" cy="3164107"/>
          </a:xfrm>
        </p:spPr>
        <p:txBody>
          <a:bodyPr anchor="t">
            <a:normAutofit/>
          </a:bodyPr>
          <a:lstStyle>
            <a:lvl1pPr marL="0" indent="0">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smtClean="0"/>
              <a:t>Click to edit Master text styles</a:t>
            </a:r>
          </a:p>
        </p:txBody>
      </p:sp>
      <p:sp>
        <p:nvSpPr>
          <p:cNvPr id="25" name="Text Placeholder 4"/>
          <p:cNvSpPr>
            <a:spLocks noGrp="1"/>
          </p:cNvSpPr>
          <p:nvPr>
            <p:ph type="body" sz="quarter" idx="13"/>
          </p:nvPr>
        </p:nvSpPr>
        <p:spPr>
          <a:xfrm>
            <a:off x="28095564" y="20628014"/>
            <a:ext cx="10555608" cy="2766058"/>
          </a:xfrm>
        </p:spPr>
        <p:txBody>
          <a:bodyPr anchor="b">
            <a:noAutofit/>
          </a:bodyPr>
          <a:lstStyle>
            <a:lvl1pPr marL="0" indent="0">
              <a:buNone/>
              <a:defRPr sz="864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26" name="Picture Placeholder 2"/>
          <p:cNvSpPr>
            <a:spLocks noGrp="1" noChangeAspect="1"/>
          </p:cNvSpPr>
          <p:nvPr>
            <p:ph type="pic" idx="22"/>
          </p:nvPr>
        </p:nvSpPr>
        <p:spPr>
          <a:xfrm>
            <a:off x="28095559" y="10830499"/>
            <a:ext cx="10555608" cy="731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760"/>
            </a:lvl1pPr>
            <a:lvl2pPr marL="1645920" indent="0">
              <a:buNone/>
              <a:defRPr sz="5760"/>
            </a:lvl2pPr>
            <a:lvl3pPr marL="3291840" indent="0">
              <a:buNone/>
              <a:defRPr sz="5760"/>
            </a:lvl3pPr>
            <a:lvl4pPr marL="4937760" indent="0">
              <a:buNone/>
              <a:defRPr sz="5760"/>
            </a:lvl4pPr>
            <a:lvl5pPr marL="6583680" indent="0">
              <a:buNone/>
              <a:defRPr sz="5760"/>
            </a:lvl5pPr>
            <a:lvl6pPr marL="8229600" indent="0">
              <a:buNone/>
              <a:defRPr sz="5760"/>
            </a:lvl6pPr>
            <a:lvl7pPr marL="9875520" indent="0">
              <a:buNone/>
              <a:defRPr sz="5760"/>
            </a:lvl7pPr>
            <a:lvl8pPr marL="11521440" indent="0">
              <a:buNone/>
              <a:defRPr sz="5760"/>
            </a:lvl8pPr>
            <a:lvl9pPr marL="13167360" indent="0">
              <a:buNone/>
              <a:defRPr sz="576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28095111" y="23394065"/>
            <a:ext cx="10569590" cy="3164107"/>
          </a:xfrm>
        </p:spPr>
        <p:txBody>
          <a:bodyPr anchor="t">
            <a:normAutofit/>
          </a:bodyPr>
          <a:lstStyle>
            <a:lvl1pPr marL="0" indent="0">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FC20477-761D-684F-A0C4-2F3954A861BE}" type="datetimeFigureOut">
              <a:rPr lang="en-US" smtClean="0"/>
              <a:t>11/3/19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AF30F6-C450-9B4C-8B6B-4E52B0920000}" type="slidenum">
              <a:rPr lang="en-US" smtClean="0"/>
              <a:t>‹#›</a:t>
            </a:fld>
            <a:endParaRPr lang="en-US"/>
          </a:p>
        </p:txBody>
      </p:sp>
    </p:spTree>
    <p:extLst>
      <p:ext uri="{BB962C8B-B14F-4D97-AF65-F5344CB8AC3E}">
        <p14:creationId xmlns:p14="http://schemas.microsoft.com/office/powerpoint/2010/main" val="647637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C20477-761D-684F-A0C4-2F3954A861BE}" type="datetimeFigureOut">
              <a:rPr lang="en-US" smtClean="0"/>
              <a:t>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F30F6-C450-9B4C-8B6B-4E52B0920000}" type="slidenum">
              <a:rPr lang="en-US" smtClean="0"/>
              <a:t>‹#›</a:t>
            </a:fld>
            <a:endParaRPr lang="en-US"/>
          </a:p>
        </p:txBody>
      </p:sp>
    </p:spTree>
    <p:extLst>
      <p:ext uri="{BB962C8B-B14F-4D97-AF65-F5344CB8AC3E}">
        <p14:creationId xmlns:p14="http://schemas.microsoft.com/office/powerpoint/2010/main" val="1391448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C20477-761D-684F-A0C4-2F3954A861BE}" type="datetimeFigureOut">
              <a:rPr lang="en-US" smtClean="0"/>
              <a:t>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F30F6-C450-9B4C-8B6B-4E52B0920000}" type="slidenum">
              <a:rPr lang="en-US" smtClean="0"/>
              <a:t>‹#›</a:t>
            </a:fld>
            <a:endParaRPr lang="en-US"/>
          </a:p>
        </p:txBody>
      </p:sp>
    </p:spTree>
    <p:extLst>
      <p:ext uri="{BB962C8B-B14F-4D97-AF65-F5344CB8AC3E}">
        <p14:creationId xmlns:p14="http://schemas.microsoft.com/office/powerpoint/2010/main" val="2128314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C20477-761D-684F-A0C4-2F3954A861BE}" type="datetimeFigureOut">
              <a:rPr lang="en-US" smtClean="0"/>
              <a:t>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F30F6-C450-9B4C-8B6B-4E52B0920000}" type="slidenum">
              <a:rPr lang="en-US" smtClean="0"/>
              <a:t>‹#›</a:t>
            </a:fld>
            <a:endParaRPr lang="en-US"/>
          </a:p>
        </p:txBody>
      </p:sp>
    </p:spTree>
    <p:extLst>
      <p:ext uri="{BB962C8B-B14F-4D97-AF65-F5344CB8AC3E}">
        <p14:creationId xmlns:p14="http://schemas.microsoft.com/office/powerpoint/2010/main" val="5197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3076315" y="21427334"/>
            <a:ext cx="32918400" cy="5734320"/>
          </a:xfrm>
        </p:spPr>
        <p:txBody>
          <a:bodyPr wrap="none" anchor="t">
            <a:normAutofit/>
          </a:bodyPr>
          <a:lstStyle>
            <a:lvl1pPr algn="l">
              <a:defRPr sz="34560" b="0" spc="-108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3076315" y="18383414"/>
            <a:ext cx="32918400" cy="2965546"/>
          </a:xfrm>
        </p:spPr>
        <p:txBody>
          <a:bodyPr anchor="b">
            <a:normAutofit/>
          </a:bodyPr>
          <a:lstStyle>
            <a:lvl1pPr marL="0" indent="0" algn="l">
              <a:buNone/>
              <a:defRPr sz="1152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C20477-761D-684F-A0C4-2F3954A861BE}" type="datetimeFigureOut">
              <a:rPr lang="en-US" smtClean="0"/>
              <a:t>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F30F6-C450-9B4C-8B6B-4E52B0920000}" type="slidenum">
              <a:rPr lang="en-US" smtClean="0"/>
              <a:t>‹#›</a:t>
            </a:fld>
            <a:endParaRPr lang="en-US"/>
          </a:p>
        </p:txBody>
      </p:sp>
    </p:spTree>
    <p:extLst>
      <p:ext uri="{BB962C8B-B14F-4D97-AF65-F5344CB8AC3E}">
        <p14:creationId xmlns:p14="http://schemas.microsoft.com/office/powerpoint/2010/main" val="1647148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32000" y="8763000"/>
            <a:ext cx="18090778"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751424" y="8763000"/>
            <a:ext cx="18122256"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C20477-761D-684F-A0C4-2F3954A861BE}" type="datetimeFigureOut">
              <a:rPr lang="en-US" smtClean="0"/>
              <a:t>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F30F6-C450-9B4C-8B6B-4E52B0920000}" type="slidenum">
              <a:rPr lang="en-US" smtClean="0"/>
              <a:t>‹#›</a:t>
            </a:fld>
            <a:endParaRPr lang="en-US"/>
          </a:p>
        </p:txBody>
      </p:sp>
    </p:spTree>
    <p:extLst>
      <p:ext uri="{BB962C8B-B14F-4D97-AF65-F5344CB8AC3E}">
        <p14:creationId xmlns:p14="http://schemas.microsoft.com/office/powerpoint/2010/main" val="418490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032000" y="8069582"/>
            <a:ext cx="18090778" cy="3954778"/>
          </a:xfrm>
        </p:spPr>
        <p:txBody>
          <a:bodyPr anchor="b">
            <a:normAutofit/>
          </a:bodyPr>
          <a:lstStyle>
            <a:lvl1pPr marL="0" indent="0">
              <a:buNone/>
              <a:defRPr sz="96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4" name="Content Placeholder 3"/>
          <p:cNvSpPr>
            <a:spLocks noGrp="1"/>
          </p:cNvSpPr>
          <p:nvPr>
            <p:ph sz="half" idx="2"/>
          </p:nvPr>
        </p:nvSpPr>
        <p:spPr>
          <a:xfrm>
            <a:off x="4032000" y="12024360"/>
            <a:ext cx="18090778"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751426" y="8069582"/>
            <a:ext cx="18127973" cy="3954778"/>
          </a:xfrm>
        </p:spPr>
        <p:txBody>
          <a:bodyPr vert="horz" lIns="91440" tIns="45720" rIns="91440" bIns="45720" rtlCol="0" anchor="b">
            <a:normAutofit/>
          </a:bodyPr>
          <a:lstStyle>
            <a:lvl1pPr>
              <a:buNone/>
              <a:defRPr lang="en-US" sz="96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22751426" y="12024360"/>
            <a:ext cx="18127973"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C20477-761D-684F-A0C4-2F3954A861BE}" type="datetimeFigureOut">
              <a:rPr lang="en-US" smtClean="0"/>
              <a:t>11/3/19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AF30F6-C450-9B4C-8B6B-4E52B0920000}" type="slidenum">
              <a:rPr lang="en-US" smtClean="0"/>
              <a:t>‹#›</a:t>
            </a:fld>
            <a:endParaRPr lang="en-US"/>
          </a:p>
        </p:txBody>
      </p:sp>
    </p:spTree>
    <p:extLst>
      <p:ext uri="{BB962C8B-B14F-4D97-AF65-F5344CB8AC3E}">
        <p14:creationId xmlns:p14="http://schemas.microsoft.com/office/powerpoint/2010/main" val="56339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C20477-761D-684F-A0C4-2F3954A861BE}" type="datetimeFigureOut">
              <a:rPr lang="en-US" smtClean="0"/>
              <a:t>11/3/19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AF30F6-C450-9B4C-8B6B-4E52B0920000}" type="slidenum">
              <a:rPr lang="en-US" smtClean="0"/>
              <a:t>‹#›</a:t>
            </a:fld>
            <a:endParaRPr lang="en-US"/>
          </a:p>
        </p:txBody>
      </p:sp>
    </p:spTree>
    <p:extLst>
      <p:ext uri="{BB962C8B-B14F-4D97-AF65-F5344CB8AC3E}">
        <p14:creationId xmlns:p14="http://schemas.microsoft.com/office/powerpoint/2010/main" val="704499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20477-761D-684F-A0C4-2F3954A861BE}" type="datetimeFigureOut">
              <a:rPr lang="en-US" smtClean="0"/>
              <a:t>11/3/19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AF30F6-C450-9B4C-8B6B-4E52B0920000}" type="slidenum">
              <a:rPr lang="en-US" smtClean="0"/>
              <a:t>‹#›</a:t>
            </a:fld>
            <a:endParaRPr lang="en-US"/>
          </a:p>
        </p:txBody>
      </p:sp>
    </p:spTree>
    <p:extLst>
      <p:ext uri="{BB962C8B-B14F-4D97-AF65-F5344CB8AC3E}">
        <p14:creationId xmlns:p14="http://schemas.microsoft.com/office/powerpoint/2010/main" val="1445801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152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032003" y="9875520"/>
            <a:ext cx="13147291" cy="18295622"/>
          </a:xfrm>
        </p:spPr>
        <p:txBody>
          <a:bodyPr>
            <a:normAutofit/>
          </a:bodyPr>
          <a:lstStyle>
            <a:lvl1pPr marL="0" indent="0">
              <a:buNone/>
              <a:defRPr sz="672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C20477-761D-684F-A0C4-2F3954A861BE}" type="datetimeFigureOut">
              <a:rPr lang="en-US" smtClean="0"/>
              <a:t>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F30F6-C450-9B4C-8B6B-4E52B0920000}" type="slidenum">
              <a:rPr lang="en-US" smtClean="0"/>
              <a:t>‹#›</a:t>
            </a:fld>
            <a:endParaRPr lang="en-US"/>
          </a:p>
        </p:txBody>
      </p:sp>
    </p:spTree>
    <p:extLst>
      <p:ext uri="{BB962C8B-B14F-4D97-AF65-F5344CB8AC3E}">
        <p14:creationId xmlns:p14="http://schemas.microsoft.com/office/powerpoint/2010/main" val="800109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1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032003" y="9875520"/>
            <a:ext cx="13147291" cy="18295622"/>
          </a:xfrm>
        </p:spPr>
        <p:txBody>
          <a:bodyPr>
            <a:normAutofit/>
          </a:bodyPr>
          <a:lstStyle>
            <a:lvl1pPr marL="0" indent="0">
              <a:buNone/>
              <a:defRPr sz="672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C20477-761D-684F-A0C4-2F3954A861BE}" type="datetimeFigureOut">
              <a:rPr lang="en-US" smtClean="0"/>
              <a:t>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F30F6-C450-9B4C-8B6B-4E52B0920000}" type="slidenum">
              <a:rPr lang="en-US" smtClean="0"/>
              <a:t>‹#›</a:t>
            </a:fld>
            <a:endParaRPr lang="en-US"/>
          </a:p>
        </p:txBody>
      </p:sp>
    </p:spTree>
    <p:extLst>
      <p:ext uri="{BB962C8B-B14F-4D97-AF65-F5344CB8AC3E}">
        <p14:creationId xmlns:p14="http://schemas.microsoft.com/office/powerpoint/2010/main" val="20413029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32000" y="8763000"/>
            <a:ext cx="3684168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432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FC20477-761D-684F-A0C4-2F3954A861BE}" type="datetimeFigureOut">
              <a:rPr lang="en-US" smtClean="0"/>
              <a:t>11/3/19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432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432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9AF30F6-C450-9B4C-8B6B-4E52B0920000}" type="slidenum">
              <a:rPr lang="en-US" smtClean="0"/>
              <a:t>‹#›</a:t>
            </a:fld>
            <a:endParaRPr lang="en-US"/>
          </a:p>
        </p:txBody>
      </p:sp>
    </p:spTree>
    <p:extLst>
      <p:ext uri="{BB962C8B-B14F-4D97-AF65-F5344CB8AC3E}">
        <p14:creationId xmlns:p14="http://schemas.microsoft.com/office/powerpoint/2010/main" val="1746203015"/>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3291840" rtl="0" eaLnBrk="1" latinLnBrk="0" hangingPunct="1">
        <a:lnSpc>
          <a:spcPct val="90000"/>
        </a:lnSpc>
        <a:spcBef>
          <a:spcPct val="0"/>
        </a:spcBef>
        <a:buNone/>
        <a:defRPr sz="2112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152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9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68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72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72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jpg"/><Relationship Id="rId12" Type="http://schemas.openxmlformats.org/officeDocument/2006/relationships/image" Target="../media/image11.jpg"/><Relationship Id="rId13" Type="http://schemas.openxmlformats.org/officeDocument/2006/relationships/image" Target="../media/image12.jpg"/><Relationship Id="rId14" Type="http://schemas.openxmlformats.org/officeDocument/2006/relationships/image" Target="../media/image13.jpg"/><Relationship Id="rId15" Type="http://schemas.openxmlformats.org/officeDocument/2006/relationships/image" Target="../media/image14.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jpg"/><Relationship Id="rId10"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110000"/>
                <a:satMod val="105000"/>
                <a:tint val="67000"/>
              </a:schemeClr>
            </a:gs>
            <a:gs pos="61000">
              <a:schemeClr val="accent5">
                <a:lumMod val="105000"/>
                <a:satMod val="103000"/>
                <a:tint val="73000"/>
              </a:schemeClr>
            </a:gs>
            <a:gs pos="100000">
              <a:schemeClr val="accent5">
                <a:lumMod val="105000"/>
                <a:satMod val="109000"/>
                <a:tint val="81000"/>
              </a:schemeClr>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1183079" y="2446353"/>
            <a:ext cx="33488143" cy="830997"/>
          </a:xfrm>
          <a:prstGeom prst="rect">
            <a:avLst/>
          </a:prstGeom>
          <a:noFill/>
        </p:spPr>
        <p:txBody>
          <a:bodyPr wrap="square" rtlCol="0">
            <a:spAutoFit/>
          </a:bodyPr>
          <a:lstStyle/>
          <a:p>
            <a:r>
              <a:rPr lang="en-US" sz="4800" dirty="0">
                <a:solidFill>
                  <a:schemeClr val="accent6">
                    <a:lumMod val="75000"/>
                  </a:schemeClr>
                </a:solidFill>
                <a:latin typeface="Times New Roman" charset="0"/>
                <a:ea typeface="Times New Roman" charset="0"/>
                <a:cs typeface="Times New Roman" charset="0"/>
              </a:rPr>
              <a:t>Paulina </a:t>
            </a:r>
            <a:r>
              <a:rPr lang="en-US" sz="4800" dirty="0" err="1">
                <a:solidFill>
                  <a:schemeClr val="accent6">
                    <a:lumMod val="75000"/>
                  </a:schemeClr>
                </a:solidFill>
                <a:latin typeface="Times New Roman" charset="0"/>
                <a:ea typeface="Times New Roman" charset="0"/>
                <a:cs typeface="Times New Roman" charset="0"/>
              </a:rPr>
              <a:t>Casasola</a:t>
            </a:r>
            <a:r>
              <a:rPr lang="en-US" sz="4800" dirty="0">
                <a:solidFill>
                  <a:schemeClr val="accent6">
                    <a:lumMod val="75000"/>
                  </a:schemeClr>
                </a:solidFill>
                <a:latin typeface="Times New Roman" charset="0"/>
                <a:ea typeface="Times New Roman" charset="0"/>
                <a:cs typeface="Times New Roman" charset="0"/>
              </a:rPr>
              <a:t> Mena,  SUNY College of Environmental Science and Forestry</a:t>
            </a:r>
          </a:p>
        </p:txBody>
      </p:sp>
      <p:sp>
        <p:nvSpPr>
          <p:cNvPr id="13" name="TextBox 12"/>
          <p:cNvSpPr txBox="1"/>
          <p:nvPr/>
        </p:nvSpPr>
        <p:spPr>
          <a:xfrm>
            <a:off x="1196829" y="4075990"/>
            <a:ext cx="13411200" cy="769442"/>
          </a:xfrm>
          <a:prstGeom prst="rect">
            <a:avLst/>
          </a:prstGeom>
          <a:solidFill>
            <a:srgbClr val="FFFF00"/>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4400" dirty="0" smtClean="0">
                <a:latin typeface="Times New Roman" charset="0"/>
                <a:ea typeface="Times New Roman" charset="0"/>
                <a:cs typeface="Times New Roman" charset="0"/>
              </a:rPr>
              <a:t>ACORNS TO ACTION</a:t>
            </a:r>
          </a:p>
        </p:txBody>
      </p:sp>
      <p:sp>
        <p:nvSpPr>
          <p:cNvPr id="15" name="TextBox 14"/>
          <p:cNvSpPr txBox="1"/>
          <p:nvPr/>
        </p:nvSpPr>
        <p:spPr>
          <a:xfrm>
            <a:off x="15412670" y="3962513"/>
            <a:ext cx="12730480" cy="769440"/>
          </a:xfrm>
          <a:prstGeom prst="rect">
            <a:avLst/>
          </a:prstGeom>
          <a:solidFill>
            <a:srgbClr val="FFFF00"/>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4400" dirty="0" smtClean="0">
                <a:latin typeface="Times New Roman" charset="0"/>
                <a:ea typeface="Times New Roman" charset="0"/>
                <a:cs typeface="Times New Roman" charset="0"/>
              </a:rPr>
              <a:t>FUNDRAISING EVENTS                         </a:t>
            </a:r>
          </a:p>
        </p:txBody>
      </p:sp>
      <p:sp>
        <p:nvSpPr>
          <p:cNvPr id="16" name="TextBox 15"/>
          <p:cNvSpPr txBox="1"/>
          <p:nvPr/>
        </p:nvSpPr>
        <p:spPr>
          <a:xfrm>
            <a:off x="29046762" y="3962512"/>
            <a:ext cx="13385694" cy="769441"/>
          </a:xfrm>
          <a:prstGeom prst="rect">
            <a:avLst/>
          </a:prstGeom>
          <a:solidFill>
            <a:srgbClr val="FFFF00"/>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4400" dirty="0" smtClean="0">
                <a:latin typeface="Times New Roman" charset="0"/>
                <a:ea typeface="Times New Roman" charset="0"/>
                <a:cs typeface="Times New Roman" charset="0"/>
              </a:rPr>
              <a:t>SERVICE TRIP AND EMPOWERMENT – VIEQUES PR</a:t>
            </a: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22017" y="837854"/>
            <a:ext cx="2805585" cy="2805585"/>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7625" y="23590560"/>
            <a:ext cx="6672352" cy="4274475"/>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27019" y="16109124"/>
            <a:ext cx="5947714" cy="4460785"/>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19656" y="10177502"/>
            <a:ext cx="5015379" cy="3616334"/>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3079" y="13510706"/>
            <a:ext cx="5901750" cy="4855621"/>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33801" y="13422271"/>
            <a:ext cx="5510565" cy="4855621"/>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094240" y="12828744"/>
            <a:ext cx="5118269" cy="6824358"/>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820533" y="5246312"/>
            <a:ext cx="6739377" cy="5054533"/>
          </a:xfrm>
          <a:prstGeom prst="rect">
            <a:avLst/>
          </a:prstGeom>
        </p:spPr>
      </p:pic>
      <p:pic>
        <p:nvPicPr>
          <p:cNvPr id="10" name="Picture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802336" y="20906323"/>
            <a:ext cx="4889668" cy="6519557"/>
          </a:xfrm>
          <a:prstGeom prst="rect">
            <a:avLst/>
          </a:prstGeom>
        </p:spPr>
      </p:pic>
      <p:pic>
        <p:nvPicPr>
          <p:cNvPr id="11" name="Picture 10"/>
          <p:cNvPicPr>
            <a:picLocks noChangeAspect="1"/>
          </p:cNvPicPr>
          <p:nvPr/>
        </p:nvPicPr>
        <p:blipFill rotWithShape="1">
          <a:blip r:embed="rId12">
            <a:extLst>
              <a:ext uri="{28A0092B-C50C-407E-A947-70E740481C1C}">
                <a14:useLocalDpi xmlns:a14="http://schemas.microsoft.com/office/drawing/2010/main" val="0"/>
              </a:ext>
            </a:extLst>
          </a:blip>
          <a:srcRect t="2" b="20920"/>
          <a:stretch/>
        </p:blipFill>
        <p:spPr>
          <a:xfrm>
            <a:off x="38265229" y="835830"/>
            <a:ext cx="3189848" cy="2874331"/>
          </a:xfrm>
          <a:prstGeom prst="rect">
            <a:avLst/>
          </a:prstGeom>
        </p:spPr>
      </p:pic>
      <p:sp>
        <p:nvSpPr>
          <p:cNvPr id="12" name="TextBox 11"/>
          <p:cNvSpPr txBox="1"/>
          <p:nvPr/>
        </p:nvSpPr>
        <p:spPr>
          <a:xfrm>
            <a:off x="1196829" y="835830"/>
            <a:ext cx="29987561" cy="1209242"/>
          </a:xfrm>
          <a:prstGeom prst="rect">
            <a:avLst/>
          </a:prstGeom>
          <a:solidFill>
            <a:schemeClr val="lt1"/>
          </a:solidFill>
        </p:spPr>
        <p:txBody>
          <a:bodyPr wrap="square" rtlCol="0">
            <a:spAutoFit/>
          </a:bodyPr>
          <a:lstStyle/>
          <a:p>
            <a:r>
              <a:rPr lang="en-US" b="1" dirty="0" smtClean="0">
                <a:solidFill>
                  <a:schemeClr val="bg1"/>
                </a:solidFill>
                <a:latin typeface="Times New Roman" charset="0"/>
                <a:ea typeface="Times New Roman" charset="0"/>
                <a:cs typeface="Times New Roman" charset="0"/>
              </a:rPr>
              <a:t>The</a:t>
            </a:r>
            <a:r>
              <a:rPr lang="en-US" dirty="0" smtClean="0">
                <a:solidFill>
                  <a:schemeClr val="bg1"/>
                </a:solidFill>
                <a:latin typeface="Times New Roman" charset="0"/>
                <a:ea typeface="Times New Roman" charset="0"/>
                <a:cs typeface="Times New Roman" charset="0"/>
              </a:rPr>
              <a:t> </a:t>
            </a:r>
            <a:r>
              <a:rPr lang="en-US" b="1" dirty="0" smtClean="0">
                <a:solidFill>
                  <a:schemeClr val="bg1"/>
                </a:solidFill>
                <a:latin typeface="Times New Roman" charset="0"/>
                <a:ea typeface="Times New Roman" charset="0"/>
                <a:cs typeface="Times New Roman" charset="0"/>
              </a:rPr>
              <a:t>Impacts</a:t>
            </a:r>
            <a:r>
              <a:rPr lang="en-US" dirty="0" smtClean="0">
                <a:solidFill>
                  <a:schemeClr val="bg1"/>
                </a:solidFill>
                <a:latin typeface="Times New Roman" charset="0"/>
                <a:ea typeface="Times New Roman" charset="0"/>
                <a:cs typeface="Times New Roman" charset="0"/>
              </a:rPr>
              <a:t> </a:t>
            </a:r>
            <a:r>
              <a:rPr lang="en-US" b="1" dirty="0" smtClean="0">
                <a:solidFill>
                  <a:schemeClr val="bg1"/>
                </a:solidFill>
                <a:latin typeface="Times New Roman" charset="0"/>
                <a:ea typeface="Times New Roman" charset="0"/>
                <a:cs typeface="Times New Roman" charset="0"/>
              </a:rPr>
              <a:t>of</a:t>
            </a:r>
            <a:r>
              <a:rPr lang="en-US" dirty="0" smtClean="0">
                <a:solidFill>
                  <a:schemeClr val="bg1"/>
                </a:solidFill>
                <a:latin typeface="Times New Roman" charset="0"/>
                <a:ea typeface="Times New Roman" charset="0"/>
                <a:cs typeface="Times New Roman" charset="0"/>
              </a:rPr>
              <a:t> </a:t>
            </a:r>
            <a:r>
              <a:rPr lang="en-US" b="1" dirty="0" smtClean="0">
                <a:solidFill>
                  <a:schemeClr val="bg1"/>
                </a:solidFill>
                <a:latin typeface="Times New Roman" charset="0"/>
                <a:ea typeface="Times New Roman" charset="0"/>
                <a:cs typeface="Times New Roman" charset="0"/>
              </a:rPr>
              <a:t>Acorns</a:t>
            </a:r>
            <a:r>
              <a:rPr lang="en-US" dirty="0" smtClean="0">
                <a:solidFill>
                  <a:schemeClr val="bg1"/>
                </a:solidFill>
                <a:latin typeface="Times New Roman" charset="0"/>
                <a:ea typeface="Times New Roman" charset="0"/>
                <a:cs typeface="Times New Roman" charset="0"/>
              </a:rPr>
              <a:t> </a:t>
            </a:r>
            <a:r>
              <a:rPr lang="en-US" b="1" dirty="0" smtClean="0">
                <a:solidFill>
                  <a:schemeClr val="bg1"/>
                </a:solidFill>
                <a:latin typeface="Times New Roman" charset="0"/>
                <a:ea typeface="Times New Roman" charset="0"/>
                <a:cs typeface="Times New Roman" charset="0"/>
              </a:rPr>
              <a:t>to</a:t>
            </a:r>
            <a:r>
              <a:rPr lang="en-US" dirty="0" smtClean="0">
                <a:solidFill>
                  <a:schemeClr val="bg1"/>
                </a:solidFill>
                <a:latin typeface="Times New Roman" charset="0"/>
                <a:ea typeface="Times New Roman" charset="0"/>
                <a:cs typeface="Times New Roman" charset="0"/>
              </a:rPr>
              <a:t> </a:t>
            </a:r>
            <a:r>
              <a:rPr lang="en-US" b="1" dirty="0" smtClean="0">
                <a:solidFill>
                  <a:schemeClr val="bg1"/>
                </a:solidFill>
                <a:latin typeface="Times New Roman" charset="0"/>
                <a:ea typeface="Times New Roman" charset="0"/>
                <a:cs typeface="Times New Roman" charset="0"/>
              </a:rPr>
              <a:t>Action</a:t>
            </a:r>
            <a:r>
              <a:rPr lang="en-US" dirty="0" smtClean="0">
                <a:solidFill>
                  <a:schemeClr val="bg1"/>
                </a:solidFill>
                <a:latin typeface="Times New Roman" charset="0"/>
                <a:ea typeface="Times New Roman" charset="0"/>
                <a:cs typeface="Times New Roman" charset="0"/>
              </a:rPr>
              <a:t> </a:t>
            </a:r>
            <a:r>
              <a:rPr lang="en-US" b="1" dirty="0" smtClean="0">
                <a:solidFill>
                  <a:schemeClr val="bg1"/>
                </a:solidFill>
                <a:latin typeface="Times New Roman" charset="0"/>
                <a:ea typeface="Times New Roman" charset="0"/>
                <a:cs typeface="Times New Roman" charset="0"/>
              </a:rPr>
              <a:t>in</a:t>
            </a:r>
            <a:r>
              <a:rPr lang="en-US" dirty="0" smtClean="0">
                <a:solidFill>
                  <a:schemeClr val="bg1"/>
                </a:solidFill>
                <a:latin typeface="Times New Roman" charset="0"/>
                <a:ea typeface="Times New Roman" charset="0"/>
                <a:cs typeface="Times New Roman" charset="0"/>
              </a:rPr>
              <a:t> </a:t>
            </a:r>
            <a:r>
              <a:rPr lang="en-US" b="1" dirty="0" smtClean="0">
                <a:solidFill>
                  <a:schemeClr val="bg1"/>
                </a:solidFill>
                <a:latin typeface="Times New Roman" charset="0"/>
                <a:ea typeface="Times New Roman" charset="0"/>
                <a:cs typeface="Times New Roman" charset="0"/>
              </a:rPr>
              <a:t>Communities</a:t>
            </a:r>
            <a:r>
              <a:rPr lang="en-US" dirty="0" smtClean="0">
                <a:solidFill>
                  <a:schemeClr val="bg1"/>
                </a:solidFill>
                <a:latin typeface="Times New Roman" charset="0"/>
                <a:ea typeface="Times New Roman" charset="0"/>
                <a:cs typeface="Times New Roman" charset="0"/>
              </a:rPr>
              <a:t> </a:t>
            </a:r>
            <a:r>
              <a:rPr lang="en-US" b="1" dirty="0" smtClean="0">
                <a:solidFill>
                  <a:schemeClr val="bg1"/>
                </a:solidFill>
                <a:latin typeface="Times New Roman" charset="0"/>
                <a:ea typeface="Times New Roman" charset="0"/>
                <a:cs typeface="Times New Roman" charset="0"/>
              </a:rPr>
              <a:t>Post</a:t>
            </a:r>
            <a:r>
              <a:rPr lang="en-US" dirty="0" smtClean="0">
                <a:solidFill>
                  <a:schemeClr val="bg1"/>
                </a:solidFill>
                <a:latin typeface="Times New Roman" charset="0"/>
                <a:ea typeface="Times New Roman" charset="0"/>
                <a:cs typeface="Times New Roman" charset="0"/>
              </a:rPr>
              <a:t> </a:t>
            </a:r>
            <a:r>
              <a:rPr lang="en-US" b="1" dirty="0" smtClean="0">
                <a:solidFill>
                  <a:schemeClr val="bg1"/>
                </a:solidFill>
                <a:latin typeface="Times New Roman" charset="0"/>
                <a:ea typeface="Times New Roman" charset="0"/>
                <a:cs typeface="Times New Roman" charset="0"/>
              </a:rPr>
              <a:t>Hurricane</a:t>
            </a:r>
            <a:r>
              <a:rPr lang="en-US" dirty="0" smtClean="0">
                <a:solidFill>
                  <a:schemeClr val="bg1"/>
                </a:solidFill>
                <a:latin typeface="Times New Roman" charset="0"/>
                <a:ea typeface="Times New Roman" charset="0"/>
                <a:cs typeface="Times New Roman" charset="0"/>
              </a:rPr>
              <a:t> </a:t>
            </a:r>
            <a:r>
              <a:rPr lang="en-US" b="1" dirty="0" smtClean="0">
                <a:solidFill>
                  <a:schemeClr val="bg1"/>
                </a:solidFill>
                <a:latin typeface="Times New Roman" charset="0"/>
                <a:ea typeface="Times New Roman" charset="0"/>
                <a:cs typeface="Times New Roman" charset="0"/>
              </a:rPr>
              <a:t>Maria</a:t>
            </a:r>
            <a:endParaRPr lang="en-US" b="1" dirty="0">
              <a:solidFill>
                <a:schemeClr val="bg1"/>
              </a:solidFill>
              <a:latin typeface="Times New Roman" charset="0"/>
              <a:ea typeface="Times New Roman" charset="0"/>
              <a:cs typeface="Times New Roman" charset="0"/>
            </a:endParaRPr>
          </a:p>
        </p:txBody>
      </p:sp>
      <p:sp>
        <p:nvSpPr>
          <p:cNvPr id="14" name="TextBox 13"/>
          <p:cNvSpPr txBox="1"/>
          <p:nvPr/>
        </p:nvSpPr>
        <p:spPr>
          <a:xfrm>
            <a:off x="1217785" y="5378548"/>
            <a:ext cx="13411200" cy="7848302"/>
          </a:xfrm>
          <a:prstGeom prst="rect">
            <a:avLst/>
          </a:prstGeom>
          <a:solidFill>
            <a:schemeClr val="lt1"/>
          </a:solidFill>
        </p:spPr>
        <p:txBody>
          <a:bodyPr wrap="square" rtlCol="0">
            <a:spAutoFit/>
          </a:bodyPr>
          <a:lstStyle/>
          <a:p>
            <a:pPr algn="just"/>
            <a:r>
              <a:rPr lang="en-US" sz="3600" dirty="0">
                <a:solidFill>
                  <a:schemeClr val="bg1"/>
                </a:solidFill>
                <a:latin typeface="Times New Roman" charset="0"/>
                <a:ea typeface="Times New Roman" charset="0"/>
                <a:cs typeface="Times New Roman" charset="0"/>
              </a:rPr>
              <a:t>On </a:t>
            </a:r>
            <a:r>
              <a:rPr lang="en-US" sz="3600" dirty="0" smtClean="0">
                <a:solidFill>
                  <a:schemeClr val="bg1"/>
                </a:solidFill>
                <a:latin typeface="Times New Roman" charset="0"/>
                <a:ea typeface="Times New Roman" charset="0"/>
                <a:cs typeface="Times New Roman" charset="0"/>
              </a:rPr>
              <a:t>September 21</a:t>
            </a:r>
            <a:r>
              <a:rPr lang="en-US" sz="3600" baseline="30000" dirty="0" smtClean="0">
                <a:solidFill>
                  <a:schemeClr val="bg1"/>
                </a:solidFill>
                <a:latin typeface="Times New Roman" charset="0"/>
                <a:ea typeface="Times New Roman" charset="0"/>
                <a:cs typeface="Times New Roman" charset="0"/>
              </a:rPr>
              <a:t>st</a:t>
            </a:r>
            <a:r>
              <a:rPr lang="en-US" sz="3600" dirty="0" smtClean="0">
                <a:solidFill>
                  <a:schemeClr val="bg1"/>
                </a:solidFill>
                <a:latin typeface="Times New Roman" charset="0"/>
                <a:ea typeface="Times New Roman" charset="0"/>
                <a:cs typeface="Times New Roman" charset="0"/>
              </a:rPr>
              <a:t> 2017, </a:t>
            </a:r>
            <a:r>
              <a:rPr lang="en-US" sz="3600" dirty="0">
                <a:solidFill>
                  <a:schemeClr val="bg1"/>
                </a:solidFill>
                <a:latin typeface="Times New Roman" charset="0"/>
                <a:ea typeface="Times New Roman" charset="0"/>
                <a:cs typeface="Times New Roman" charset="0"/>
              </a:rPr>
              <a:t>students, staff and volunteers from the SUNY-ESF community gathered together to see what ESF could do to support communities impacted by natural disasters. The meeting happened days after many natural disasters took place in Mexico, Dominica, Puerto Rico, and US Virgin Islands. </a:t>
            </a:r>
          </a:p>
          <a:p>
            <a:pPr algn="just"/>
            <a:r>
              <a:rPr lang="en-US" sz="3600" dirty="0">
                <a:solidFill>
                  <a:schemeClr val="bg1"/>
                </a:solidFill>
                <a:latin typeface="Times New Roman" charset="0"/>
                <a:ea typeface="Times New Roman" charset="0"/>
                <a:cs typeface="Times New Roman" charset="0"/>
              </a:rPr>
              <a:t>Everyone in the room had the same question “What can we do to help?” </a:t>
            </a:r>
          </a:p>
          <a:p>
            <a:pPr algn="just"/>
            <a:r>
              <a:rPr lang="en-US" sz="3600" dirty="0">
                <a:solidFill>
                  <a:schemeClr val="bg1"/>
                </a:solidFill>
                <a:latin typeface="Times New Roman" charset="0"/>
                <a:ea typeface="Times New Roman" charset="0"/>
                <a:cs typeface="Times New Roman" charset="0"/>
              </a:rPr>
              <a:t>The answer was creating a group to help educate, raise funds and mobilize people while empowering members of impacted communities. That is how Acorns to Action, the ESF Disaster Relief Organization was born.</a:t>
            </a:r>
          </a:p>
          <a:p>
            <a:pPr algn="just"/>
            <a:r>
              <a:rPr lang="en-US" sz="3600" dirty="0">
                <a:solidFill>
                  <a:schemeClr val="bg1"/>
                </a:solidFill>
                <a:latin typeface="Times New Roman" charset="0"/>
                <a:ea typeface="Times New Roman" charset="0"/>
                <a:cs typeface="Times New Roman" charset="0"/>
              </a:rPr>
              <a:t>I attended this first meeting and co-founded Acorns to Action with the purpose of helping my family in Mexico, which was affected by the 19S earthquake, and the communities in the Caribbean, who were devastated after Maria</a:t>
            </a:r>
            <a:r>
              <a:rPr lang="en-US" sz="3600" dirty="0" smtClean="0">
                <a:solidFill>
                  <a:schemeClr val="bg1"/>
                </a:solidFill>
                <a:latin typeface="Times New Roman" charset="0"/>
                <a:ea typeface="Times New Roman" charset="0"/>
                <a:cs typeface="Times New Roman" charset="0"/>
              </a:rPr>
              <a:t>.</a:t>
            </a:r>
            <a:endParaRPr lang="en-US" sz="3600" dirty="0">
              <a:solidFill>
                <a:schemeClr val="bg1"/>
              </a:solidFill>
              <a:latin typeface="Times New Roman" charset="0"/>
              <a:ea typeface="Times New Roman" charset="0"/>
              <a:cs typeface="Times New Roman" charset="0"/>
            </a:endParaRPr>
          </a:p>
        </p:txBody>
      </p:sp>
      <p:sp>
        <p:nvSpPr>
          <p:cNvPr id="17" name="TextBox 16"/>
          <p:cNvSpPr txBox="1"/>
          <p:nvPr/>
        </p:nvSpPr>
        <p:spPr>
          <a:xfrm>
            <a:off x="1279881" y="19467663"/>
            <a:ext cx="13287008" cy="3970318"/>
          </a:xfrm>
          <a:prstGeom prst="rect">
            <a:avLst/>
          </a:prstGeom>
          <a:solidFill>
            <a:schemeClr val="lt1"/>
          </a:solidFill>
        </p:spPr>
        <p:txBody>
          <a:bodyPr wrap="square" rtlCol="0">
            <a:spAutoFit/>
          </a:bodyPr>
          <a:lstStyle/>
          <a:p>
            <a:pPr algn="just"/>
            <a:r>
              <a:rPr lang="en-US" sz="3600" dirty="0">
                <a:solidFill>
                  <a:schemeClr val="bg1"/>
                </a:solidFill>
                <a:latin typeface="Times New Roman" charset="0"/>
                <a:ea typeface="Times New Roman" charset="0"/>
                <a:cs typeface="Times New Roman" charset="0"/>
              </a:rPr>
              <a:t>Acorns to Action (A2A) is an ESF student and administration run organization. Our primary goal is to connect our organization to the affected country or state and help them recover in a way that is culturally respectful as well as sensitive to their needs. We provide the resources, funds, and volunteers communities request while exchanging the knowledge required to achieve sustainable and socially responsible goals</a:t>
            </a:r>
            <a:r>
              <a:rPr lang="en-US" sz="3600" dirty="0" smtClean="0">
                <a:solidFill>
                  <a:schemeClr val="bg1"/>
                </a:solidFill>
                <a:latin typeface="Times New Roman" charset="0"/>
                <a:ea typeface="Times New Roman" charset="0"/>
                <a:cs typeface="Times New Roman" charset="0"/>
              </a:rPr>
              <a:t>.</a:t>
            </a:r>
            <a:endParaRPr lang="en-US" sz="3600" dirty="0">
              <a:solidFill>
                <a:schemeClr val="bg1"/>
              </a:solidFill>
              <a:latin typeface="Times New Roman" charset="0"/>
              <a:ea typeface="Times New Roman" charset="0"/>
              <a:cs typeface="Times New Roman" charset="0"/>
            </a:endParaRPr>
          </a:p>
        </p:txBody>
      </p:sp>
      <p:sp>
        <p:nvSpPr>
          <p:cNvPr id="18" name="TextBox 17"/>
          <p:cNvSpPr txBox="1"/>
          <p:nvPr/>
        </p:nvSpPr>
        <p:spPr>
          <a:xfrm>
            <a:off x="1279881" y="28991391"/>
            <a:ext cx="13287008" cy="2308324"/>
          </a:xfrm>
          <a:prstGeom prst="rect">
            <a:avLst/>
          </a:prstGeom>
          <a:solidFill>
            <a:schemeClr val="lt1"/>
          </a:solidFill>
        </p:spPr>
        <p:txBody>
          <a:bodyPr wrap="square" rtlCol="0">
            <a:spAutoFit/>
          </a:bodyPr>
          <a:lstStyle/>
          <a:p>
            <a:pPr algn="just"/>
            <a:r>
              <a:rPr lang="en-US" sz="3600" dirty="0">
                <a:solidFill>
                  <a:schemeClr val="bg1"/>
                </a:solidFill>
                <a:latin typeface="Times New Roman" charset="0"/>
                <a:ea typeface="Times New Roman" charset="0"/>
                <a:cs typeface="Times New Roman" charset="0"/>
              </a:rPr>
              <a:t>Since 2017 </a:t>
            </a:r>
            <a:r>
              <a:rPr lang="en-US" sz="3600" dirty="0" smtClean="0">
                <a:solidFill>
                  <a:schemeClr val="bg1"/>
                </a:solidFill>
                <a:latin typeface="Times New Roman" charset="0"/>
                <a:ea typeface="Times New Roman" charset="0"/>
                <a:cs typeface="Times New Roman" charset="0"/>
              </a:rPr>
              <a:t>ESF volunteers </a:t>
            </a:r>
            <a:r>
              <a:rPr lang="en-US" sz="3600" dirty="0">
                <a:solidFill>
                  <a:schemeClr val="bg1"/>
                </a:solidFill>
                <a:latin typeface="Times New Roman" charset="0"/>
                <a:ea typeface="Times New Roman" charset="0"/>
                <a:cs typeface="Times New Roman" charset="0"/>
              </a:rPr>
              <a:t>and Acorns to </a:t>
            </a:r>
            <a:r>
              <a:rPr lang="en-US" sz="3600" dirty="0" smtClean="0">
                <a:solidFill>
                  <a:schemeClr val="bg1"/>
                </a:solidFill>
                <a:latin typeface="Times New Roman" charset="0"/>
                <a:ea typeface="Times New Roman" charset="0"/>
                <a:cs typeface="Times New Roman" charset="0"/>
              </a:rPr>
              <a:t>Action members </a:t>
            </a:r>
            <a:r>
              <a:rPr lang="en-US" sz="3600" dirty="0">
                <a:solidFill>
                  <a:schemeClr val="bg1"/>
                </a:solidFill>
                <a:latin typeface="Times New Roman" charset="0"/>
                <a:ea typeface="Times New Roman" charset="0"/>
                <a:cs typeface="Times New Roman" charset="0"/>
              </a:rPr>
              <a:t>have </a:t>
            </a:r>
            <a:r>
              <a:rPr lang="en-US" sz="3600" dirty="0" smtClean="0">
                <a:solidFill>
                  <a:schemeClr val="bg1"/>
                </a:solidFill>
                <a:latin typeface="Times New Roman" charset="0"/>
                <a:ea typeface="Times New Roman" charset="0"/>
                <a:cs typeface="Times New Roman" charset="0"/>
              </a:rPr>
              <a:t>fundraised </a:t>
            </a:r>
            <a:r>
              <a:rPr lang="en-US" sz="3600" dirty="0" smtClean="0">
                <a:solidFill>
                  <a:schemeClr val="bg1"/>
                </a:solidFill>
                <a:latin typeface="Times New Roman" charset="0"/>
                <a:ea typeface="Times New Roman" charset="0"/>
                <a:cs typeface="Times New Roman" charset="0"/>
              </a:rPr>
              <a:t>for </a:t>
            </a:r>
            <a:r>
              <a:rPr lang="en-US" sz="3600" dirty="0" smtClean="0">
                <a:solidFill>
                  <a:schemeClr val="bg1"/>
                </a:solidFill>
                <a:latin typeface="Times New Roman" charset="0"/>
                <a:ea typeface="Times New Roman" charset="0"/>
                <a:cs typeface="Times New Roman" charset="0"/>
              </a:rPr>
              <a:t>and supported people </a:t>
            </a:r>
            <a:r>
              <a:rPr lang="en-US" sz="3600" dirty="0">
                <a:solidFill>
                  <a:schemeClr val="bg1"/>
                </a:solidFill>
                <a:latin typeface="Times New Roman" charset="0"/>
                <a:ea typeface="Times New Roman" charset="0"/>
                <a:cs typeface="Times New Roman" charset="0"/>
              </a:rPr>
              <a:t>affected by </a:t>
            </a:r>
            <a:r>
              <a:rPr lang="en-US" sz="3600" dirty="0" smtClean="0">
                <a:solidFill>
                  <a:schemeClr val="bg1"/>
                </a:solidFill>
                <a:latin typeface="Times New Roman" charset="0"/>
                <a:ea typeface="Times New Roman" charset="0"/>
                <a:cs typeface="Times New Roman" charset="0"/>
              </a:rPr>
              <a:t>hurricanes, storms</a:t>
            </a:r>
            <a:r>
              <a:rPr lang="en-US" sz="3600" dirty="0">
                <a:solidFill>
                  <a:schemeClr val="bg1"/>
                </a:solidFill>
                <a:latin typeface="Times New Roman" charset="0"/>
                <a:ea typeface="Times New Roman" charset="0"/>
                <a:cs typeface="Times New Roman" charset="0"/>
              </a:rPr>
              <a:t>, wildfires, and earthquakes in the Caribbean, the Carolinas, Texas, Mexico, Florida, California, and Indonesia. </a:t>
            </a:r>
          </a:p>
        </p:txBody>
      </p:sp>
      <p:sp>
        <p:nvSpPr>
          <p:cNvPr id="24" name="TextBox 23"/>
          <p:cNvSpPr txBox="1"/>
          <p:nvPr/>
        </p:nvSpPr>
        <p:spPr>
          <a:xfrm>
            <a:off x="15569838" y="5353875"/>
            <a:ext cx="12654163" cy="3970318"/>
          </a:xfrm>
          <a:prstGeom prst="rect">
            <a:avLst/>
          </a:prstGeom>
          <a:solidFill>
            <a:schemeClr val="lt1"/>
          </a:solidFill>
        </p:spPr>
        <p:txBody>
          <a:bodyPr wrap="square" rtlCol="0">
            <a:spAutoFit/>
          </a:bodyPr>
          <a:lstStyle/>
          <a:p>
            <a:pPr algn="just"/>
            <a:r>
              <a:rPr lang="en-US" sz="3600" dirty="0">
                <a:solidFill>
                  <a:schemeClr val="bg1"/>
                </a:solidFill>
                <a:latin typeface="Times New Roman" charset="0"/>
                <a:ea typeface="Times New Roman" charset="0"/>
                <a:cs typeface="Times New Roman" charset="0"/>
              </a:rPr>
              <a:t>Between 2017-2018 A2A raised over eight thousand dollars from bake sales, events, and donations from student organizations and staff members. </a:t>
            </a:r>
          </a:p>
          <a:p>
            <a:pPr algn="just"/>
            <a:r>
              <a:rPr lang="en-US" sz="3600" dirty="0">
                <a:solidFill>
                  <a:schemeClr val="bg1"/>
                </a:solidFill>
                <a:latin typeface="Times New Roman" charset="0"/>
                <a:ea typeface="Times New Roman" charset="0"/>
                <a:cs typeface="Times New Roman" charset="0"/>
              </a:rPr>
              <a:t>Some of the group’s highlight events include salsa night fundraisers in partnership with CNY Project Hope, Chipotle fundraisers, food and toiletries drives, zero electricity events, concerts for </a:t>
            </a:r>
            <a:r>
              <a:rPr lang="en-US" sz="3600" dirty="0" smtClean="0">
                <a:solidFill>
                  <a:schemeClr val="bg1"/>
                </a:solidFill>
                <a:latin typeface="Times New Roman" charset="0"/>
                <a:ea typeface="Times New Roman" charset="0"/>
                <a:cs typeface="Times New Roman" charset="0"/>
              </a:rPr>
              <a:t>Puerto Rico, </a:t>
            </a:r>
            <a:r>
              <a:rPr lang="en-US" sz="3600" dirty="0">
                <a:solidFill>
                  <a:schemeClr val="bg1"/>
                </a:solidFill>
                <a:latin typeface="Times New Roman" charset="0"/>
                <a:ea typeface="Times New Roman" charset="0"/>
                <a:cs typeface="Times New Roman" charset="0"/>
              </a:rPr>
              <a:t>and activity fairs</a:t>
            </a:r>
            <a:r>
              <a:rPr lang="en-US" sz="3600" dirty="0" smtClean="0">
                <a:solidFill>
                  <a:schemeClr val="bg1"/>
                </a:solidFill>
                <a:latin typeface="Times New Roman" charset="0"/>
                <a:ea typeface="Times New Roman" charset="0"/>
                <a:cs typeface="Times New Roman" charset="0"/>
              </a:rPr>
              <a:t>.</a:t>
            </a:r>
            <a:endParaRPr lang="en-US" sz="3600" dirty="0">
              <a:solidFill>
                <a:schemeClr val="bg1"/>
              </a:solidFill>
              <a:latin typeface="Times New Roman" charset="0"/>
              <a:ea typeface="Times New Roman" charset="0"/>
              <a:cs typeface="Times New Roman" charset="0"/>
            </a:endParaRPr>
          </a:p>
        </p:txBody>
      </p:sp>
      <p:pic>
        <p:nvPicPr>
          <p:cNvPr id="25" name="Picture 2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845067" y="23514169"/>
            <a:ext cx="5699299" cy="4274475"/>
          </a:xfrm>
          <a:prstGeom prst="rect">
            <a:avLst/>
          </a:prstGeom>
        </p:spPr>
      </p:pic>
      <p:pic>
        <p:nvPicPr>
          <p:cNvPr id="26" name="Picture 2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16200000">
            <a:off x="16087853" y="21448689"/>
            <a:ext cx="3829007" cy="4980821"/>
          </a:xfrm>
          <a:prstGeom prst="rect">
            <a:avLst/>
          </a:prstGeom>
        </p:spPr>
      </p:pic>
      <p:sp>
        <p:nvSpPr>
          <p:cNvPr id="27" name="TextBox 26"/>
          <p:cNvSpPr txBox="1"/>
          <p:nvPr/>
        </p:nvSpPr>
        <p:spPr>
          <a:xfrm>
            <a:off x="15412670" y="10177502"/>
            <a:ext cx="6942029" cy="5078313"/>
          </a:xfrm>
          <a:prstGeom prst="rect">
            <a:avLst/>
          </a:prstGeom>
          <a:solidFill>
            <a:schemeClr val="lt1"/>
          </a:solidFill>
        </p:spPr>
        <p:txBody>
          <a:bodyPr wrap="square" rtlCol="0">
            <a:spAutoFit/>
          </a:bodyPr>
          <a:lstStyle/>
          <a:p>
            <a:pPr algn="just"/>
            <a:r>
              <a:rPr lang="en-US" sz="3600" dirty="0" smtClean="0">
                <a:solidFill>
                  <a:schemeClr val="bg1"/>
                </a:solidFill>
                <a:latin typeface="Times New Roman" charset="0"/>
                <a:ea typeface="Times New Roman" charset="0"/>
                <a:cs typeface="Times New Roman" charset="0"/>
              </a:rPr>
              <a:t>The Salsa </a:t>
            </a:r>
            <a:r>
              <a:rPr lang="en-US" sz="3600" dirty="0">
                <a:solidFill>
                  <a:schemeClr val="bg1"/>
                </a:solidFill>
                <a:latin typeface="Times New Roman" charset="0"/>
                <a:ea typeface="Times New Roman" charset="0"/>
                <a:cs typeface="Times New Roman" charset="0"/>
              </a:rPr>
              <a:t>N</a:t>
            </a:r>
            <a:r>
              <a:rPr lang="en-US" sz="3600" dirty="0" smtClean="0">
                <a:solidFill>
                  <a:schemeClr val="bg1"/>
                </a:solidFill>
                <a:latin typeface="Times New Roman" charset="0"/>
                <a:ea typeface="Times New Roman" charset="0"/>
                <a:cs typeface="Times New Roman" charset="0"/>
              </a:rPr>
              <a:t>ight </a:t>
            </a:r>
            <a:r>
              <a:rPr lang="en-US" sz="3600" dirty="0">
                <a:solidFill>
                  <a:schemeClr val="bg1"/>
                </a:solidFill>
                <a:latin typeface="Times New Roman" charset="0"/>
                <a:ea typeface="Times New Roman" charset="0"/>
                <a:cs typeface="Times New Roman" charset="0"/>
              </a:rPr>
              <a:t>F</a:t>
            </a:r>
            <a:r>
              <a:rPr lang="en-US" sz="3600" dirty="0" smtClean="0">
                <a:solidFill>
                  <a:schemeClr val="bg1"/>
                </a:solidFill>
                <a:latin typeface="Times New Roman" charset="0"/>
                <a:ea typeface="Times New Roman" charset="0"/>
                <a:cs typeface="Times New Roman" charset="0"/>
              </a:rPr>
              <a:t>undraiser on 0ctober 7</a:t>
            </a:r>
            <a:r>
              <a:rPr lang="en-US" sz="3600" baseline="30000" dirty="0" smtClean="0">
                <a:solidFill>
                  <a:schemeClr val="bg1"/>
                </a:solidFill>
                <a:latin typeface="Times New Roman" charset="0"/>
                <a:ea typeface="Times New Roman" charset="0"/>
                <a:cs typeface="Times New Roman" charset="0"/>
              </a:rPr>
              <a:t>th</a:t>
            </a:r>
            <a:r>
              <a:rPr lang="en-US" sz="3600" dirty="0" smtClean="0">
                <a:solidFill>
                  <a:schemeClr val="bg1"/>
                </a:solidFill>
                <a:latin typeface="Times New Roman" charset="0"/>
                <a:ea typeface="Times New Roman" charset="0"/>
                <a:cs typeface="Times New Roman" charset="0"/>
              </a:rPr>
              <a:t> 2017 helped raise almost eight hundred dollars for Cruz </a:t>
            </a:r>
            <a:r>
              <a:rPr lang="en-US" sz="3600" dirty="0" err="1" smtClean="0">
                <a:solidFill>
                  <a:schemeClr val="bg1"/>
                </a:solidFill>
                <a:latin typeface="Times New Roman" charset="0"/>
                <a:ea typeface="Times New Roman" charset="0"/>
                <a:cs typeface="Times New Roman" charset="0"/>
              </a:rPr>
              <a:t>Roja</a:t>
            </a:r>
            <a:r>
              <a:rPr lang="en-US" sz="3600" dirty="0" smtClean="0">
                <a:solidFill>
                  <a:schemeClr val="bg1"/>
                </a:solidFill>
                <a:latin typeface="Times New Roman" charset="0"/>
                <a:ea typeface="Times New Roman" charset="0"/>
                <a:cs typeface="Times New Roman" charset="0"/>
              </a:rPr>
              <a:t> Mexicana, Virgin Islands Relief Fund, </a:t>
            </a:r>
            <a:r>
              <a:rPr lang="en-US" sz="3600" dirty="0" err="1" smtClean="0">
                <a:solidFill>
                  <a:schemeClr val="bg1"/>
                </a:solidFill>
                <a:latin typeface="Times New Roman" charset="0"/>
                <a:ea typeface="Times New Roman" charset="0"/>
                <a:cs typeface="Times New Roman" charset="0"/>
              </a:rPr>
              <a:t>ComPRometidos</a:t>
            </a:r>
            <a:r>
              <a:rPr lang="en-US" sz="3600" dirty="0" smtClean="0">
                <a:solidFill>
                  <a:schemeClr val="bg1"/>
                </a:solidFill>
                <a:latin typeface="Times New Roman" charset="0"/>
                <a:ea typeface="Times New Roman" charset="0"/>
                <a:cs typeface="Times New Roman" charset="0"/>
              </a:rPr>
              <a:t>, and other organizations that directly benefitted impacted countries.</a:t>
            </a:r>
          </a:p>
          <a:p>
            <a:pPr algn="just"/>
            <a:r>
              <a:rPr lang="en-US" sz="3600" dirty="0" smtClean="0">
                <a:solidFill>
                  <a:schemeClr val="bg1"/>
                </a:solidFill>
                <a:latin typeface="Times New Roman" charset="0"/>
                <a:ea typeface="Times New Roman" charset="0"/>
                <a:cs typeface="Times New Roman" charset="0"/>
              </a:rPr>
              <a:t>ESF students and faculty attended the event and helped coordinate it.</a:t>
            </a:r>
            <a:endParaRPr lang="en-US" sz="3600" dirty="0">
              <a:solidFill>
                <a:schemeClr val="bg1"/>
              </a:solidFill>
              <a:latin typeface="Times New Roman" charset="0"/>
              <a:ea typeface="Times New Roman" charset="0"/>
              <a:cs typeface="Times New Roman" charset="0"/>
            </a:endParaRPr>
          </a:p>
        </p:txBody>
      </p:sp>
      <p:sp>
        <p:nvSpPr>
          <p:cNvPr id="28" name="TextBox 27"/>
          <p:cNvSpPr txBox="1"/>
          <p:nvPr/>
        </p:nvSpPr>
        <p:spPr>
          <a:xfrm>
            <a:off x="22034863" y="16120357"/>
            <a:ext cx="6132123" cy="5078313"/>
          </a:xfrm>
          <a:prstGeom prst="rect">
            <a:avLst/>
          </a:prstGeom>
          <a:solidFill>
            <a:schemeClr val="lt1"/>
          </a:solidFill>
        </p:spPr>
        <p:txBody>
          <a:bodyPr wrap="square" rtlCol="0">
            <a:spAutoFit/>
          </a:bodyPr>
          <a:lstStyle/>
          <a:p>
            <a:pPr algn="just"/>
            <a:r>
              <a:rPr lang="en-US" sz="3600" dirty="0" smtClean="0">
                <a:solidFill>
                  <a:schemeClr val="bg1"/>
                </a:solidFill>
                <a:latin typeface="Times New Roman" charset="0"/>
                <a:ea typeface="Times New Roman" charset="0"/>
                <a:cs typeface="Times New Roman" charset="0"/>
              </a:rPr>
              <a:t>From November 17 to December 10</a:t>
            </a:r>
            <a:r>
              <a:rPr lang="en-US" sz="3600" baseline="30000" dirty="0" smtClean="0">
                <a:solidFill>
                  <a:schemeClr val="bg1"/>
                </a:solidFill>
                <a:latin typeface="Times New Roman" charset="0"/>
                <a:ea typeface="Times New Roman" charset="0"/>
                <a:cs typeface="Times New Roman" charset="0"/>
              </a:rPr>
              <a:t>th</a:t>
            </a:r>
            <a:r>
              <a:rPr lang="en-US" sz="3600" dirty="0" smtClean="0">
                <a:solidFill>
                  <a:schemeClr val="bg1"/>
                </a:solidFill>
                <a:latin typeface="Times New Roman" charset="0"/>
                <a:ea typeface="Times New Roman" charset="0"/>
                <a:cs typeface="Times New Roman" charset="0"/>
              </a:rPr>
              <a:t> 2017, Acorns to Action hosted a donation drive in partnership with Syracuse University to donate  food items and medical supplies. Donations were sent to the New Day Fellowship and Deliverance Ministries in Dominica.</a:t>
            </a:r>
            <a:endParaRPr lang="en-US" sz="3600" dirty="0">
              <a:solidFill>
                <a:schemeClr val="bg1"/>
              </a:solidFill>
              <a:latin typeface="Times New Roman" charset="0"/>
              <a:ea typeface="Times New Roman" charset="0"/>
              <a:cs typeface="Times New Roman" charset="0"/>
            </a:endParaRPr>
          </a:p>
        </p:txBody>
      </p:sp>
      <p:sp>
        <p:nvSpPr>
          <p:cNvPr id="29" name="TextBox 28"/>
          <p:cNvSpPr txBox="1"/>
          <p:nvPr/>
        </p:nvSpPr>
        <p:spPr>
          <a:xfrm>
            <a:off x="22034759" y="22227241"/>
            <a:ext cx="6108392" cy="8402300"/>
          </a:xfrm>
          <a:prstGeom prst="rect">
            <a:avLst/>
          </a:prstGeom>
          <a:solidFill>
            <a:schemeClr val="lt1"/>
          </a:solidFill>
        </p:spPr>
        <p:txBody>
          <a:bodyPr wrap="square" rtlCol="0">
            <a:spAutoFit/>
          </a:bodyPr>
          <a:lstStyle/>
          <a:p>
            <a:r>
              <a:rPr lang="en-US" sz="3600" dirty="0">
                <a:solidFill>
                  <a:schemeClr val="bg1"/>
                </a:solidFill>
                <a:latin typeface="Times New Roman" charset="0"/>
                <a:ea typeface="Times New Roman" charset="0"/>
                <a:cs typeface="Times New Roman" charset="0"/>
              </a:rPr>
              <a:t>“Blackout: Empower Puerto Rico” was the first concert in a series of events where ESF students performed and spoke about environmental justice. It was held on </a:t>
            </a:r>
            <a:r>
              <a:rPr lang="en-US" sz="3600" dirty="0" smtClean="0">
                <a:solidFill>
                  <a:schemeClr val="bg1"/>
                </a:solidFill>
                <a:latin typeface="Times New Roman" charset="0"/>
                <a:ea typeface="Times New Roman" charset="0"/>
                <a:cs typeface="Times New Roman" charset="0"/>
              </a:rPr>
              <a:t>March 24</a:t>
            </a:r>
            <a:r>
              <a:rPr lang="en-US" sz="3600" baseline="30000" dirty="0" smtClean="0">
                <a:solidFill>
                  <a:schemeClr val="bg1"/>
                </a:solidFill>
                <a:latin typeface="Times New Roman" charset="0"/>
                <a:ea typeface="Times New Roman" charset="0"/>
                <a:cs typeface="Times New Roman" charset="0"/>
              </a:rPr>
              <a:t>th</a:t>
            </a:r>
            <a:r>
              <a:rPr lang="en-US" sz="3600" dirty="0" smtClean="0">
                <a:solidFill>
                  <a:schemeClr val="bg1"/>
                </a:solidFill>
                <a:latin typeface="Times New Roman" charset="0"/>
                <a:ea typeface="Times New Roman" charset="0"/>
                <a:cs typeface="Times New Roman" charset="0"/>
              </a:rPr>
              <a:t> 2018 and </a:t>
            </a:r>
            <a:r>
              <a:rPr lang="en-US" sz="3600" dirty="0">
                <a:solidFill>
                  <a:schemeClr val="bg1"/>
                </a:solidFill>
                <a:latin typeface="Times New Roman" charset="0"/>
                <a:ea typeface="Times New Roman" charset="0"/>
                <a:cs typeface="Times New Roman" charset="0"/>
              </a:rPr>
              <a:t>it was a zero-electricity concert with the purpose of creating awareness about the lack of services in Puerto Rico.</a:t>
            </a:r>
          </a:p>
          <a:p>
            <a:r>
              <a:rPr lang="en-US" sz="3600" dirty="0">
                <a:solidFill>
                  <a:schemeClr val="bg1"/>
                </a:solidFill>
                <a:latin typeface="Times New Roman" charset="0"/>
                <a:ea typeface="Times New Roman" charset="0"/>
                <a:cs typeface="Times New Roman" charset="0"/>
              </a:rPr>
              <a:t>The second concert “Blue Tarp Party” had the purpose of educating the public about the amount of people in PR without roofs in </a:t>
            </a:r>
            <a:r>
              <a:rPr lang="en-US" sz="3600" dirty="0" smtClean="0">
                <a:solidFill>
                  <a:schemeClr val="bg1"/>
                </a:solidFill>
                <a:latin typeface="Times New Roman" charset="0"/>
                <a:ea typeface="Times New Roman" charset="0"/>
                <a:cs typeface="Times New Roman" charset="0"/>
              </a:rPr>
              <a:t>2019</a:t>
            </a:r>
            <a:endParaRPr lang="en-US" sz="3600" dirty="0">
              <a:solidFill>
                <a:schemeClr val="bg1"/>
              </a:solidFill>
              <a:latin typeface="Times New Roman" charset="0"/>
              <a:ea typeface="Times New Roman" charset="0"/>
              <a:cs typeface="Times New Roman" charset="0"/>
            </a:endParaRPr>
          </a:p>
        </p:txBody>
      </p:sp>
      <p:pic>
        <p:nvPicPr>
          <p:cNvPr id="30" name="Picture 2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550369" y="26179730"/>
            <a:ext cx="5058112" cy="3793584"/>
          </a:xfrm>
          <a:prstGeom prst="rect">
            <a:avLst/>
          </a:prstGeom>
        </p:spPr>
      </p:pic>
      <p:sp>
        <p:nvSpPr>
          <p:cNvPr id="31" name="TextBox 30"/>
          <p:cNvSpPr txBox="1"/>
          <p:nvPr/>
        </p:nvSpPr>
        <p:spPr>
          <a:xfrm>
            <a:off x="29094240" y="5238333"/>
            <a:ext cx="6061336" cy="6740307"/>
          </a:xfrm>
          <a:prstGeom prst="rect">
            <a:avLst/>
          </a:prstGeom>
          <a:solidFill>
            <a:schemeClr val="lt1"/>
          </a:solidFill>
        </p:spPr>
        <p:txBody>
          <a:bodyPr wrap="square" rtlCol="0">
            <a:spAutoFit/>
          </a:bodyPr>
          <a:lstStyle/>
          <a:p>
            <a:pPr algn="just"/>
            <a:r>
              <a:rPr lang="en-US" sz="3600" dirty="0" smtClean="0">
                <a:solidFill>
                  <a:schemeClr val="bg1"/>
                </a:solidFill>
                <a:latin typeface="Times New Roman" charset="0"/>
                <a:ea typeface="Times New Roman" charset="0"/>
                <a:cs typeface="Times New Roman" charset="0"/>
              </a:rPr>
              <a:t>In January 2019 members of the organization went on a trip to </a:t>
            </a:r>
            <a:r>
              <a:rPr lang="en-US" sz="3600" dirty="0" err="1" smtClean="0">
                <a:solidFill>
                  <a:schemeClr val="bg1"/>
                </a:solidFill>
                <a:latin typeface="Times New Roman" charset="0"/>
                <a:ea typeface="Times New Roman" charset="0"/>
                <a:cs typeface="Times New Roman" charset="0"/>
              </a:rPr>
              <a:t>Vieques</a:t>
            </a:r>
            <a:r>
              <a:rPr lang="en-US" sz="3600" dirty="0" smtClean="0">
                <a:solidFill>
                  <a:schemeClr val="bg1"/>
                </a:solidFill>
                <a:latin typeface="Times New Roman" charset="0"/>
                <a:ea typeface="Times New Roman" charset="0"/>
                <a:cs typeface="Times New Roman" charset="0"/>
              </a:rPr>
              <a:t>, PR to support and learn from </a:t>
            </a:r>
            <a:r>
              <a:rPr lang="en-US" sz="3600" dirty="0" smtClean="0">
                <a:solidFill>
                  <a:schemeClr val="bg1"/>
                </a:solidFill>
                <a:latin typeface="Times New Roman" charset="0"/>
                <a:ea typeface="Times New Roman" charset="0"/>
                <a:cs typeface="Times New Roman" charset="0"/>
              </a:rPr>
              <a:t>communities still </a:t>
            </a:r>
            <a:r>
              <a:rPr lang="en-US" sz="3600" dirty="0" smtClean="0">
                <a:solidFill>
                  <a:schemeClr val="bg1"/>
                </a:solidFill>
                <a:latin typeface="Times New Roman" charset="0"/>
                <a:ea typeface="Times New Roman" charset="0"/>
                <a:cs typeface="Times New Roman" charset="0"/>
              </a:rPr>
              <a:t>recovering from Maria.</a:t>
            </a:r>
          </a:p>
          <a:p>
            <a:pPr algn="just"/>
            <a:endParaRPr lang="en-US" sz="3600" dirty="0" smtClean="0">
              <a:solidFill>
                <a:schemeClr val="bg1"/>
              </a:solidFill>
              <a:latin typeface="Times New Roman" charset="0"/>
              <a:ea typeface="Times New Roman" charset="0"/>
              <a:cs typeface="Times New Roman" charset="0"/>
            </a:endParaRPr>
          </a:p>
          <a:p>
            <a:pPr algn="just"/>
            <a:r>
              <a:rPr lang="en-US" sz="3600" dirty="0" smtClean="0">
                <a:solidFill>
                  <a:schemeClr val="bg1"/>
                </a:solidFill>
                <a:latin typeface="Times New Roman" charset="0"/>
                <a:ea typeface="Times New Roman" charset="0"/>
                <a:cs typeface="Times New Roman" charset="0"/>
              </a:rPr>
              <a:t>A group of 18 students and ESF staff members assisted local </a:t>
            </a:r>
            <a:r>
              <a:rPr lang="en-US" sz="3600" dirty="0" err="1" smtClean="0">
                <a:solidFill>
                  <a:schemeClr val="bg1"/>
                </a:solidFill>
                <a:latin typeface="Times New Roman" charset="0"/>
                <a:ea typeface="Times New Roman" charset="0"/>
                <a:cs typeface="Times New Roman" charset="0"/>
              </a:rPr>
              <a:t>Viequenses</a:t>
            </a:r>
            <a:r>
              <a:rPr lang="en-US" sz="3600" dirty="0" smtClean="0">
                <a:solidFill>
                  <a:schemeClr val="bg1"/>
                </a:solidFill>
                <a:latin typeface="Times New Roman" charset="0"/>
                <a:ea typeface="Times New Roman" charset="0"/>
                <a:cs typeface="Times New Roman" charset="0"/>
              </a:rPr>
              <a:t> in restoring schools and farms, cleaning parks, improving trails, and painting </a:t>
            </a:r>
            <a:r>
              <a:rPr lang="en-US" sz="3600" dirty="0" err="1" smtClean="0">
                <a:solidFill>
                  <a:schemeClr val="bg1"/>
                </a:solidFill>
                <a:latin typeface="Times New Roman" charset="0"/>
                <a:ea typeface="Times New Roman" charset="0"/>
                <a:cs typeface="Times New Roman" charset="0"/>
              </a:rPr>
              <a:t>Vieques</a:t>
            </a:r>
            <a:r>
              <a:rPr lang="en-US" sz="3600" dirty="0" smtClean="0">
                <a:solidFill>
                  <a:schemeClr val="bg1"/>
                </a:solidFill>
                <a:latin typeface="Times New Roman" charset="0"/>
                <a:ea typeface="Times New Roman" charset="0"/>
                <a:cs typeface="Times New Roman" charset="0"/>
              </a:rPr>
              <a:t> </a:t>
            </a:r>
            <a:r>
              <a:rPr lang="en-US" sz="3600" dirty="0" err="1">
                <a:solidFill>
                  <a:schemeClr val="bg1"/>
                </a:solidFill>
                <a:latin typeface="Times New Roman" charset="0"/>
                <a:ea typeface="Times New Roman" charset="0"/>
                <a:cs typeface="Times New Roman" charset="0"/>
              </a:rPr>
              <a:t>M</a:t>
            </a:r>
            <a:r>
              <a:rPr lang="en-US" sz="3600" dirty="0" err="1" smtClean="0">
                <a:solidFill>
                  <a:schemeClr val="bg1"/>
                </a:solidFill>
                <a:latin typeface="Times New Roman" charset="0"/>
                <a:ea typeface="Times New Roman" charset="0"/>
                <a:cs typeface="Times New Roman" charset="0"/>
              </a:rPr>
              <a:t>alecon</a:t>
            </a:r>
            <a:r>
              <a:rPr lang="en-US" sz="3600" dirty="0" smtClean="0">
                <a:solidFill>
                  <a:schemeClr val="bg1"/>
                </a:solidFill>
                <a:latin typeface="Times New Roman" charset="0"/>
                <a:ea typeface="Times New Roman" charset="0"/>
                <a:cs typeface="Times New Roman" charset="0"/>
              </a:rPr>
              <a:t>.</a:t>
            </a:r>
          </a:p>
        </p:txBody>
      </p:sp>
      <p:sp>
        <p:nvSpPr>
          <p:cNvPr id="32" name="TextBox 31"/>
          <p:cNvSpPr txBox="1"/>
          <p:nvPr/>
        </p:nvSpPr>
        <p:spPr>
          <a:xfrm>
            <a:off x="29110730" y="20936647"/>
            <a:ext cx="8469027" cy="7294305"/>
          </a:xfrm>
          <a:prstGeom prst="rect">
            <a:avLst/>
          </a:prstGeom>
          <a:solidFill>
            <a:schemeClr val="tx1"/>
          </a:solidFill>
        </p:spPr>
        <p:txBody>
          <a:bodyPr wrap="square" rtlCol="0">
            <a:spAutoFit/>
          </a:bodyPr>
          <a:lstStyle/>
          <a:p>
            <a:pPr algn="just"/>
            <a:r>
              <a:rPr lang="en-US" sz="3600" dirty="0" smtClean="0">
                <a:solidFill>
                  <a:schemeClr val="bg1"/>
                </a:solidFill>
                <a:latin typeface="Times New Roman" charset="0"/>
                <a:ea typeface="Times New Roman" charset="0"/>
                <a:cs typeface="Times New Roman" charset="0"/>
              </a:rPr>
              <a:t>Not  only did our group had the opportunity to help and provide support, but we also learned about personal experiences that people had before, during, and after Maria. </a:t>
            </a:r>
          </a:p>
          <a:p>
            <a:pPr algn="just"/>
            <a:r>
              <a:rPr lang="en-US" sz="3600" dirty="0" smtClean="0">
                <a:solidFill>
                  <a:schemeClr val="bg1"/>
                </a:solidFill>
                <a:latin typeface="Times New Roman" charset="0"/>
                <a:ea typeface="Times New Roman" charset="0"/>
                <a:cs typeface="Times New Roman" charset="0"/>
              </a:rPr>
              <a:t>We were inspired by their strength and power of such a special community that held itself together during such a difficult time. </a:t>
            </a:r>
          </a:p>
          <a:p>
            <a:pPr algn="just"/>
            <a:endParaRPr lang="en-US" sz="3600" dirty="0">
              <a:solidFill>
                <a:schemeClr val="bg1"/>
              </a:solidFill>
              <a:latin typeface="Times New Roman" charset="0"/>
              <a:ea typeface="Times New Roman" charset="0"/>
              <a:cs typeface="Times New Roman" charset="0"/>
            </a:endParaRPr>
          </a:p>
          <a:p>
            <a:pPr algn="just"/>
            <a:r>
              <a:rPr lang="en-US" sz="3600" dirty="0" smtClean="0">
                <a:solidFill>
                  <a:schemeClr val="bg1"/>
                </a:solidFill>
                <a:latin typeface="Times New Roman" charset="0"/>
                <a:ea typeface="Times New Roman" charset="0"/>
                <a:cs typeface="Times New Roman" charset="0"/>
              </a:rPr>
              <a:t>During our service trip we learned the environmental justice issues that have been affecting </a:t>
            </a:r>
            <a:r>
              <a:rPr lang="en-US" sz="3600" dirty="0" err="1" smtClean="0">
                <a:solidFill>
                  <a:schemeClr val="bg1"/>
                </a:solidFill>
                <a:latin typeface="Times New Roman" charset="0"/>
                <a:ea typeface="Times New Roman" charset="0"/>
                <a:cs typeface="Times New Roman" charset="0"/>
              </a:rPr>
              <a:t>Vieques</a:t>
            </a:r>
            <a:r>
              <a:rPr lang="en-US" sz="3600" dirty="0" smtClean="0">
                <a:solidFill>
                  <a:schemeClr val="bg1"/>
                </a:solidFill>
                <a:latin typeface="Times New Roman" charset="0"/>
                <a:ea typeface="Times New Roman" charset="0"/>
                <a:cs typeface="Times New Roman" charset="0"/>
              </a:rPr>
              <a:t> for a long time and how climate change will impact islands like Puerto Rico. </a:t>
            </a:r>
            <a:endParaRPr lang="en-US" sz="3600" dirty="0">
              <a:solidFill>
                <a:schemeClr val="bg1"/>
              </a:solidFill>
              <a:latin typeface="Times New Roman" charset="0"/>
              <a:ea typeface="Times New Roman" charset="0"/>
              <a:cs typeface="Times New Roman" charset="0"/>
            </a:endParaRPr>
          </a:p>
        </p:txBody>
      </p:sp>
      <p:sp>
        <p:nvSpPr>
          <p:cNvPr id="33" name="TextBox 32"/>
          <p:cNvSpPr txBox="1"/>
          <p:nvPr/>
        </p:nvSpPr>
        <p:spPr>
          <a:xfrm>
            <a:off x="34871928" y="12923164"/>
            <a:ext cx="7794172" cy="6186309"/>
          </a:xfrm>
          <a:prstGeom prst="rect">
            <a:avLst/>
          </a:prstGeom>
          <a:solidFill>
            <a:schemeClr val="tx1"/>
          </a:solidFill>
        </p:spPr>
        <p:txBody>
          <a:bodyPr wrap="square" rtlCol="0">
            <a:spAutoFit/>
          </a:bodyPr>
          <a:lstStyle/>
          <a:p>
            <a:pPr algn="just"/>
            <a:r>
              <a:rPr lang="en-US" sz="3600" dirty="0" smtClean="0">
                <a:solidFill>
                  <a:schemeClr val="bg1"/>
                </a:solidFill>
                <a:latin typeface="Times New Roman" charset="0"/>
                <a:ea typeface="Times New Roman" charset="0"/>
                <a:cs typeface="Times New Roman" charset="0"/>
              </a:rPr>
              <a:t>We collaborated with local researchers, farmers, and organizations such as </a:t>
            </a:r>
            <a:r>
              <a:rPr lang="en-US" sz="3600" dirty="0" err="1" smtClean="0">
                <a:solidFill>
                  <a:schemeClr val="bg1"/>
                </a:solidFill>
                <a:latin typeface="Times New Roman" charset="0"/>
                <a:ea typeface="Times New Roman" charset="0"/>
                <a:cs typeface="Times New Roman" charset="0"/>
              </a:rPr>
              <a:t>Vieques</a:t>
            </a:r>
            <a:r>
              <a:rPr lang="en-US" sz="3600" dirty="0" smtClean="0">
                <a:solidFill>
                  <a:schemeClr val="bg1"/>
                </a:solidFill>
                <a:latin typeface="Times New Roman" charset="0"/>
                <a:ea typeface="Times New Roman" charset="0"/>
                <a:cs typeface="Times New Roman" charset="0"/>
              </a:rPr>
              <a:t> Love and </a:t>
            </a:r>
            <a:r>
              <a:rPr lang="en-US" sz="3600" dirty="0" err="1" smtClean="0">
                <a:solidFill>
                  <a:schemeClr val="bg1"/>
                </a:solidFill>
                <a:latin typeface="Times New Roman" charset="0"/>
                <a:ea typeface="Times New Roman" charset="0"/>
                <a:cs typeface="Times New Roman" charset="0"/>
              </a:rPr>
              <a:t>Vieques</a:t>
            </a:r>
            <a:r>
              <a:rPr lang="en-US" sz="3600" dirty="0" smtClean="0">
                <a:solidFill>
                  <a:schemeClr val="bg1"/>
                </a:solidFill>
                <a:latin typeface="Times New Roman" charset="0"/>
                <a:ea typeface="Times New Roman" charset="0"/>
                <a:cs typeface="Times New Roman" charset="0"/>
              </a:rPr>
              <a:t> Trust. The leaders of the town showed us how we could help support the island after the hurricane and we worked towards meeting their needs. Painting the </a:t>
            </a:r>
            <a:r>
              <a:rPr lang="en-US" sz="3600" dirty="0" err="1" smtClean="0">
                <a:solidFill>
                  <a:schemeClr val="bg1"/>
                </a:solidFill>
                <a:latin typeface="Times New Roman" charset="0"/>
                <a:ea typeface="Times New Roman" charset="0"/>
                <a:cs typeface="Times New Roman" charset="0"/>
              </a:rPr>
              <a:t>Malecon</a:t>
            </a:r>
            <a:r>
              <a:rPr lang="en-US" sz="3600" dirty="0">
                <a:solidFill>
                  <a:schemeClr val="bg1"/>
                </a:solidFill>
                <a:latin typeface="Times New Roman" charset="0"/>
                <a:ea typeface="Times New Roman" charset="0"/>
                <a:cs typeface="Times New Roman" charset="0"/>
              </a:rPr>
              <a:t> </a:t>
            </a:r>
            <a:r>
              <a:rPr lang="en-US" sz="3600" dirty="0" smtClean="0">
                <a:solidFill>
                  <a:schemeClr val="bg1"/>
                </a:solidFill>
                <a:latin typeface="Times New Roman" charset="0"/>
                <a:ea typeface="Times New Roman" charset="0"/>
                <a:cs typeface="Times New Roman" charset="0"/>
              </a:rPr>
              <a:t>(one </a:t>
            </a:r>
            <a:r>
              <a:rPr lang="en-US" sz="3600" dirty="0">
                <a:solidFill>
                  <a:schemeClr val="bg1"/>
                </a:solidFill>
                <a:latin typeface="Times New Roman" charset="0"/>
                <a:ea typeface="Times New Roman" charset="0"/>
                <a:cs typeface="Times New Roman" charset="0"/>
              </a:rPr>
              <a:t>of the main streets in the </a:t>
            </a:r>
            <a:r>
              <a:rPr lang="en-US" sz="3600" dirty="0" smtClean="0">
                <a:solidFill>
                  <a:schemeClr val="bg1"/>
                </a:solidFill>
                <a:latin typeface="Times New Roman" charset="0"/>
                <a:ea typeface="Times New Roman" charset="0"/>
                <a:cs typeface="Times New Roman" charset="0"/>
              </a:rPr>
              <a:t>island) was </a:t>
            </a:r>
            <a:r>
              <a:rPr lang="en-US" sz="3600" dirty="0" smtClean="0">
                <a:solidFill>
                  <a:schemeClr val="bg1"/>
                </a:solidFill>
                <a:latin typeface="Times New Roman" charset="0"/>
                <a:ea typeface="Times New Roman" charset="0"/>
                <a:cs typeface="Times New Roman" charset="0"/>
              </a:rPr>
              <a:t>one of the most meaningful experiences because of </a:t>
            </a:r>
            <a:r>
              <a:rPr lang="en-US" sz="3600" dirty="0" smtClean="0">
                <a:solidFill>
                  <a:schemeClr val="bg1"/>
                </a:solidFill>
                <a:latin typeface="Times New Roman" charset="0"/>
                <a:ea typeface="Times New Roman" charset="0"/>
                <a:cs typeface="Times New Roman" charset="0"/>
              </a:rPr>
              <a:t>the beautiful view and the historical importance </a:t>
            </a:r>
            <a:r>
              <a:rPr lang="en-US" sz="3600" dirty="0" smtClean="0">
                <a:solidFill>
                  <a:schemeClr val="bg1"/>
                </a:solidFill>
                <a:latin typeface="Times New Roman" charset="0"/>
                <a:ea typeface="Times New Roman" charset="0"/>
                <a:cs typeface="Times New Roman" charset="0"/>
              </a:rPr>
              <a:t>of </a:t>
            </a:r>
            <a:r>
              <a:rPr lang="en-US" sz="3600" dirty="0" smtClean="0">
                <a:solidFill>
                  <a:schemeClr val="bg1"/>
                </a:solidFill>
                <a:latin typeface="Times New Roman" charset="0"/>
                <a:ea typeface="Times New Roman" charset="0"/>
                <a:cs typeface="Times New Roman" charset="0"/>
              </a:rPr>
              <a:t>it.</a:t>
            </a:r>
            <a:endParaRPr lang="en-US" sz="3600" dirty="0">
              <a:solidFill>
                <a:schemeClr val="bg1"/>
              </a:solidFill>
              <a:latin typeface="Times New Roman" charset="0"/>
              <a:ea typeface="Times New Roman" charset="0"/>
              <a:cs typeface="Times New Roman" charset="0"/>
            </a:endParaRPr>
          </a:p>
        </p:txBody>
      </p:sp>
      <p:sp>
        <p:nvSpPr>
          <p:cNvPr id="35" name="TextBox 34"/>
          <p:cNvSpPr txBox="1"/>
          <p:nvPr/>
        </p:nvSpPr>
        <p:spPr>
          <a:xfrm>
            <a:off x="29094240" y="28936176"/>
            <a:ext cx="13465670" cy="2308324"/>
          </a:xfrm>
          <a:prstGeom prst="rect">
            <a:avLst/>
          </a:prstGeom>
          <a:solidFill>
            <a:schemeClr val="tx1"/>
          </a:solidFill>
        </p:spPr>
        <p:txBody>
          <a:bodyPr wrap="square" rtlCol="0">
            <a:spAutoFit/>
          </a:bodyPr>
          <a:lstStyle/>
          <a:p>
            <a:pPr algn="just"/>
            <a:r>
              <a:rPr lang="en-US" sz="3600" dirty="0" smtClean="0">
                <a:solidFill>
                  <a:schemeClr val="bg1"/>
                </a:solidFill>
                <a:latin typeface="Times New Roman" charset="0"/>
                <a:ea typeface="Times New Roman" charset="0"/>
                <a:cs typeface="Times New Roman" charset="0"/>
              </a:rPr>
              <a:t>Since the service trip A2A has been committed to continue supporting </a:t>
            </a:r>
            <a:r>
              <a:rPr lang="en-US" sz="3600" dirty="0" err="1" smtClean="0">
                <a:solidFill>
                  <a:schemeClr val="bg1"/>
                </a:solidFill>
                <a:latin typeface="Times New Roman" charset="0"/>
                <a:ea typeface="Times New Roman" charset="0"/>
                <a:cs typeface="Times New Roman" charset="0"/>
              </a:rPr>
              <a:t>Vieques</a:t>
            </a:r>
            <a:r>
              <a:rPr lang="en-US" sz="3600" dirty="0" smtClean="0">
                <a:solidFill>
                  <a:schemeClr val="bg1"/>
                </a:solidFill>
                <a:latin typeface="Times New Roman" charset="0"/>
                <a:ea typeface="Times New Roman" charset="0"/>
                <a:cs typeface="Times New Roman" charset="0"/>
              </a:rPr>
              <a:t> and other places in Puerto Rico. The connection we have with the island is special and we want to keep supporting them and learning from them.</a:t>
            </a:r>
            <a:endParaRPr lang="en-US" sz="3600" dirty="0">
              <a:solidFill>
                <a:schemeClr val="bg1"/>
              </a:solidFill>
              <a:latin typeface="Times New Roman" charset="0"/>
              <a:ea typeface="Times New Roman" charset="0"/>
              <a:cs typeface="Times New Roman" charset="0"/>
            </a:endParaRPr>
          </a:p>
        </p:txBody>
      </p:sp>
      <p:sp>
        <p:nvSpPr>
          <p:cNvPr id="36" name="TextBox 35"/>
          <p:cNvSpPr txBox="1"/>
          <p:nvPr/>
        </p:nvSpPr>
        <p:spPr>
          <a:xfrm>
            <a:off x="1173560" y="18341307"/>
            <a:ext cx="5804948" cy="892552"/>
          </a:xfrm>
          <a:prstGeom prst="rect">
            <a:avLst/>
          </a:prstGeom>
          <a:noFill/>
        </p:spPr>
        <p:txBody>
          <a:bodyPr wrap="square" rtlCol="0">
            <a:spAutoFit/>
          </a:bodyPr>
          <a:lstStyle/>
          <a:p>
            <a:r>
              <a:rPr lang="en-US" sz="3200" dirty="0" smtClean="0">
                <a:solidFill>
                  <a:schemeClr val="bg1"/>
                </a:solidFill>
                <a:latin typeface="Times New Roman" charset="0"/>
                <a:ea typeface="Times New Roman" charset="0"/>
                <a:cs typeface="Times New Roman" charset="0"/>
              </a:rPr>
              <a:t>Hurricane Maria Wind Speed </a:t>
            </a:r>
          </a:p>
          <a:p>
            <a:r>
              <a:rPr lang="en-US" sz="2000" dirty="0" smtClean="0">
                <a:solidFill>
                  <a:schemeClr val="bg1"/>
                </a:solidFill>
                <a:latin typeface="Times New Roman" charset="0"/>
                <a:ea typeface="Times New Roman" charset="0"/>
                <a:cs typeface="Times New Roman" charset="0"/>
              </a:rPr>
              <a:t>Source: NOAA 2017</a:t>
            </a:r>
            <a:endParaRPr lang="en-US" sz="2000" dirty="0">
              <a:solidFill>
                <a:schemeClr val="bg1"/>
              </a:solidFill>
              <a:latin typeface="Times New Roman" charset="0"/>
              <a:ea typeface="Times New Roman" charset="0"/>
              <a:cs typeface="Times New Roman" charset="0"/>
            </a:endParaRPr>
          </a:p>
        </p:txBody>
      </p:sp>
      <p:sp>
        <p:nvSpPr>
          <p:cNvPr id="2" name="TextBox 1"/>
          <p:cNvSpPr txBox="1"/>
          <p:nvPr/>
        </p:nvSpPr>
        <p:spPr>
          <a:xfrm>
            <a:off x="9033801" y="18367875"/>
            <a:ext cx="5510565" cy="892552"/>
          </a:xfrm>
          <a:prstGeom prst="rect">
            <a:avLst/>
          </a:prstGeom>
          <a:noFill/>
        </p:spPr>
        <p:txBody>
          <a:bodyPr wrap="square" rtlCol="0">
            <a:spAutoFit/>
          </a:bodyPr>
          <a:lstStyle/>
          <a:p>
            <a:r>
              <a:rPr lang="en-US" sz="3200" dirty="0" smtClean="0">
                <a:solidFill>
                  <a:schemeClr val="bg1"/>
                </a:solidFill>
                <a:latin typeface="Times New Roman" charset="0"/>
                <a:ea typeface="Times New Roman" charset="0"/>
                <a:cs typeface="Times New Roman" charset="0"/>
              </a:rPr>
              <a:t>19S Earthquake Epicenter </a:t>
            </a:r>
          </a:p>
          <a:p>
            <a:r>
              <a:rPr lang="en-US" sz="2000" dirty="0" smtClean="0">
                <a:solidFill>
                  <a:schemeClr val="bg1"/>
                </a:solidFill>
                <a:latin typeface="Times New Roman" charset="0"/>
                <a:ea typeface="Times New Roman" charset="0"/>
                <a:cs typeface="Times New Roman" charset="0"/>
              </a:rPr>
              <a:t>Source: USGS </a:t>
            </a:r>
            <a:endParaRPr lang="en-US" sz="2000" dirty="0">
              <a:solidFill>
                <a:schemeClr val="bg1"/>
              </a:solidFill>
              <a:latin typeface="Times New Roman" charset="0"/>
              <a:ea typeface="Times New Roman" charset="0"/>
              <a:cs typeface="Times New Roman" charset="0"/>
            </a:endParaRPr>
          </a:p>
        </p:txBody>
      </p:sp>
      <p:sp>
        <p:nvSpPr>
          <p:cNvPr id="3" name="TextBox 2"/>
          <p:cNvSpPr txBox="1"/>
          <p:nvPr/>
        </p:nvSpPr>
        <p:spPr>
          <a:xfrm>
            <a:off x="1524000" y="27995880"/>
            <a:ext cx="6535977" cy="892552"/>
          </a:xfrm>
          <a:prstGeom prst="rect">
            <a:avLst/>
          </a:prstGeom>
          <a:noFill/>
        </p:spPr>
        <p:txBody>
          <a:bodyPr wrap="square" rtlCol="0">
            <a:spAutoFit/>
          </a:bodyPr>
          <a:lstStyle/>
          <a:p>
            <a:r>
              <a:rPr lang="en-US" sz="3200" dirty="0" smtClean="0">
                <a:solidFill>
                  <a:schemeClr val="bg1"/>
                </a:solidFill>
                <a:latin typeface="Times New Roman" charset="0"/>
                <a:ea typeface="Times New Roman" charset="0"/>
                <a:cs typeface="Times New Roman" charset="0"/>
              </a:rPr>
              <a:t>Acorns to Action Volunteers in PR</a:t>
            </a:r>
          </a:p>
          <a:p>
            <a:r>
              <a:rPr lang="en-US" sz="2000" dirty="0" smtClean="0">
                <a:solidFill>
                  <a:schemeClr val="bg1"/>
                </a:solidFill>
                <a:latin typeface="Times New Roman" charset="0"/>
                <a:ea typeface="Times New Roman" charset="0"/>
                <a:cs typeface="Times New Roman" charset="0"/>
              </a:rPr>
              <a:t>Source: Acorns to Action Facebook page 2019</a:t>
            </a:r>
            <a:endParaRPr lang="en-US" sz="2000" dirty="0">
              <a:solidFill>
                <a:schemeClr val="bg1"/>
              </a:solidFill>
              <a:latin typeface="Times New Roman" charset="0"/>
              <a:ea typeface="Times New Roman" charset="0"/>
              <a:cs typeface="Times New Roman" charset="0"/>
            </a:endParaRPr>
          </a:p>
        </p:txBody>
      </p:sp>
      <p:sp>
        <p:nvSpPr>
          <p:cNvPr id="5" name="TextBox 4"/>
          <p:cNvSpPr txBox="1"/>
          <p:nvPr/>
        </p:nvSpPr>
        <p:spPr>
          <a:xfrm>
            <a:off x="8845067" y="27995880"/>
            <a:ext cx="5699299" cy="1508105"/>
          </a:xfrm>
          <a:prstGeom prst="rect">
            <a:avLst/>
          </a:prstGeom>
          <a:noFill/>
        </p:spPr>
        <p:txBody>
          <a:bodyPr wrap="square" rtlCol="0">
            <a:spAutoFit/>
          </a:bodyPr>
          <a:lstStyle/>
          <a:p>
            <a:r>
              <a:rPr lang="en-US" sz="3600" dirty="0" smtClean="0">
                <a:solidFill>
                  <a:schemeClr val="bg1"/>
                </a:solidFill>
                <a:latin typeface="Times New Roman" charset="0"/>
                <a:ea typeface="Times New Roman" charset="0"/>
                <a:cs typeface="Times New Roman" charset="0"/>
              </a:rPr>
              <a:t>Bake sale at SUNY ESF </a:t>
            </a:r>
          </a:p>
          <a:p>
            <a:r>
              <a:rPr lang="en-US" sz="2000" dirty="0">
                <a:solidFill>
                  <a:schemeClr val="bg1"/>
                </a:solidFill>
                <a:latin typeface="Times New Roman" charset="0"/>
                <a:ea typeface="Times New Roman" charset="0"/>
                <a:cs typeface="Times New Roman" charset="0"/>
              </a:rPr>
              <a:t>Source: Acorns to Action Facebook page </a:t>
            </a:r>
            <a:r>
              <a:rPr lang="en-US" sz="2000" dirty="0" smtClean="0">
                <a:solidFill>
                  <a:schemeClr val="bg1"/>
                </a:solidFill>
                <a:latin typeface="Times New Roman" charset="0"/>
                <a:ea typeface="Times New Roman" charset="0"/>
                <a:cs typeface="Times New Roman" charset="0"/>
              </a:rPr>
              <a:t>2018</a:t>
            </a:r>
            <a:endParaRPr lang="en-US" sz="2000" dirty="0">
              <a:solidFill>
                <a:schemeClr val="bg1"/>
              </a:solidFill>
              <a:latin typeface="Times New Roman" charset="0"/>
              <a:ea typeface="Times New Roman" charset="0"/>
              <a:cs typeface="Times New Roman" charset="0"/>
            </a:endParaRPr>
          </a:p>
          <a:p>
            <a:endParaRPr lang="en-US" sz="3600" dirty="0">
              <a:solidFill>
                <a:schemeClr val="bg1"/>
              </a:solidFill>
              <a:latin typeface="Times New Roman" charset="0"/>
              <a:ea typeface="Times New Roman" charset="0"/>
              <a:cs typeface="Times New Roman" charset="0"/>
            </a:endParaRPr>
          </a:p>
        </p:txBody>
      </p:sp>
      <p:sp>
        <p:nvSpPr>
          <p:cNvPr id="23" name="TextBox 22"/>
          <p:cNvSpPr txBox="1"/>
          <p:nvPr/>
        </p:nvSpPr>
        <p:spPr>
          <a:xfrm>
            <a:off x="15404929" y="29964380"/>
            <a:ext cx="5044442" cy="1200329"/>
          </a:xfrm>
          <a:prstGeom prst="rect">
            <a:avLst/>
          </a:prstGeom>
          <a:noFill/>
        </p:spPr>
        <p:txBody>
          <a:bodyPr wrap="square" rtlCol="0">
            <a:spAutoFit/>
          </a:bodyPr>
          <a:lstStyle/>
          <a:p>
            <a:r>
              <a:rPr lang="en-US" sz="3600" dirty="0" smtClean="0">
                <a:solidFill>
                  <a:schemeClr val="bg1"/>
                </a:solidFill>
                <a:latin typeface="Times New Roman" charset="0"/>
                <a:ea typeface="Times New Roman" charset="0"/>
                <a:cs typeface="Times New Roman" charset="0"/>
              </a:rPr>
              <a:t>Blackout Empower PR and Blue Tarp Party</a:t>
            </a:r>
            <a:endParaRPr lang="en-US" sz="3600" dirty="0">
              <a:solidFill>
                <a:schemeClr val="bg1"/>
              </a:solidFill>
              <a:latin typeface="Times New Roman" charset="0"/>
              <a:ea typeface="Times New Roman" charset="0"/>
              <a:cs typeface="Times New Roman" charset="0"/>
            </a:endParaRPr>
          </a:p>
        </p:txBody>
      </p:sp>
      <p:sp>
        <p:nvSpPr>
          <p:cNvPr id="34" name="TextBox 33"/>
          <p:cNvSpPr txBox="1"/>
          <p:nvPr/>
        </p:nvSpPr>
        <p:spPr>
          <a:xfrm>
            <a:off x="15412670" y="31225732"/>
            <a:ext cx="5391816" cy="400110"/>
          </a:xfrm>
          <a:prstGeom prst="rect">
            <a:avLst/>
          </a:prstGeom>
          <a:noFill/>
        </p:spPr>
        <p:txBody>
          <a:bodyPr wrap="square" rtlCol="0">
            <a:spAutoFit/>
          </a:bodyPr>
          <a:lstStyle/>
          <a:p>
            <a:r>
              <a:rPr lang="en-US" sz="2000" dirty="0" smtClean="0">
                <a:solidFill>
                  <a:schemeClr val="bg1"/>
                </a:solidFill>
                <a:latin typeface="Times New Roman" charset="0"/>
                <a:ea typeface="Times New Roman" charset="0"/>
                <a:cs typeface="Times New Roman" charset="0"/>
              </a:rPr>
              <a:t>Source</a:t>
            </a:r>
            <a:r>
              <a:rPr lang="en-US" sz="2000" dirty="0">
                <a:solidFill>
                  <a:schemeClr val="bg1"/>
                </a:solidFill>
                <a:latin typeface="Times New Roman" charset="0"/>
                <a:ea typeface="Times New Roman" charset="0"/>
                <a:cs typeface="Times New Roman" charset="0"/>
              </a:rPr>
              <a:t>: Acorns to Action Facebook page </a:t>
            </a:r>
            <a:endParaRPr lang="en-US" sz="2000" dirty="0"/>
          </a:p>
        </p:txBody>
      </p:sp>
      <p:sp>
        <p:nvSpPr>
          <p:cNvPr id="37" name="TextBox 36"/>
          <p:cNvSpPr txBox="1"/>
          <p:nvPr/>
        </p:nvSpPr>
        <p:spPr>
          <a:xfrm>
            <a:off x="22929232" y="13754577"/>
            <a:ext cx="4992125" cy="954107"/>
          </a:xfrm>
          <a:prstGeom prst="rect">
            <a:avLst/>
          </a:prstGeom>
          <a:noFill/>
        </p:spPr>
        <p:txBody>
          <a:bodyPr wrap="square" rtlCol="0">
            <a:spAutoFit/>
          </a:bodyPr>
          <a:lstStyle/>
          <a:p>
            <a:r>
              <a:rPr lang="en-US" sz="3600" dirty="0" smtClean="0">
                <a:solidFill>
                  <a:schemeClr val="bg1"/>
                </a:solidFill>
                <a:latin typeface="Times New Roman" charset="0"/>
                <a:ea typeface="Times New Roman" charset="0"/>
                <a:cs typeface="Times New Roman" charset="0"/>
              </a:rPr>
              <a:t>Salsa Night Fundraiser </a:t>
            </a:r>
          </a:p>
          <a:p>
            <a:r>
              <a:rPr lang="en-US" sz="2000" dirty="0" smtClean="0">
                <a:solidFill>
                  <a:schemeClr val="bg1"/>
                </a:solidFill>
                <a:latin typeface="Times New Roman" charset="0"/>
                <a:ea typeface="Times New Roman" charset="0"/>
                <a:cs typeface="Times New Roman" charset="0"/>
              </a:rPr>
              <a:t>Source</a:t>
            </a:r>
            <a:r>
              <a:rPr lang="en-US" sz="2000" dirty="0">
                <a:solidFill>
                  <a:schemeClr val="bg1"/>
                </a:solidFill>
                <a:latin typeface="Times New Roman" charset="0"/>
                <a:ea typeface="Times New Roman" charset="0"/>
                <a:cs typeface="Times New Roman" charset="0"/>
              </a:rPr>
              <a:t>: Acorns to Action Facebook page </a:t>
            </a:r>
            <a:r>
              <a:rPr lang="en-US" sz="2000" dirty="0" smtClean="0">
                <a:solidFill>
                  <a:schemeClr val="bg1"/>
                </a:solidFill>
                <a:latin typeface="Times New Roman" charset="0"/>
                <a:ea typeface="Times New Roman" charset="0"/>
                <a:cs typeface="Times New Roman" charset="0"/>
              </a:rPr>
              <a:t>2017</a:t>
            </a:r>
            <a:endParaRPr lang="en-US" sz="2000" dirty="0">
              <a:latin typeface="Times New Roman" charset="0"/>
              <a:ea typeface="Times New Roman" charset="0"/>
              <a:cs typeface="Times New Roman" charset="0"/>
            </a:endParaRPr>
          </a:p>
        </p:txBody>
      </p:sp>
      <p:sp>
        <p:nvSpPr>
          <p:cNvPr id="38" name="TextBox 37"/>
          <p:cNvSpPr txBox="1"/>
          <p:nvPr/>
        </p:nvSpPr>
        <p:spPr>
          <a:xfrm>
            <a:off x="15394702" y="20575613"/>
            <a:ext cx="5606273" cy="954107"/>
          </a:xfrm>
          <a:prstGeom prst="rect">
            <a:avLst/>
          </a:prstGeom>
          <a:noFill/>
        </p:spPr>
        <p:txBody>
          <a:bodyPr wrap="square" rtlCol="0">
            <a:spAutoFit/>
          </a:bodyPr>
          <a:lstStyle/>
          <a:p>
            <a:r>
              <a:rPr lang="en-US" sz="3600" dirty="0" smtClean="0">
                <a:solidFill>
                  <a:schemeClr val="bg1"/>
                </a:solidFill>
                <a:latin typeface="Times New Roman" charset="0"/>
                <a:ea typeface="Times New Roman" charset="0"/>
                <a:cs typeface="Times New Roman" charset="0"/>
              </a:rPr>
              <a:t>Donations for Dominica </a:t>
            </a:r>
          </a:p>
          <a:p>
            <a:r>
              <a:rPr lang="en-US" sz="2000" dirty="0" smtClean="0">
                <a:solidFill>
                  <a:schemeClr val="bg1"/>
                </a:solidFill>
                <a:latin typeface="Times New Roman" charset="0"/>
                <a:ea typeface="Times New Roman" charset="0"/>
                <a:cs typeface="Times New Roman" charset="0"/>
              </a:rPr>
              <a:t>Source: Isabella Kaplan 2018</a:t>
            </a:r>
            <a:endParaRPr lang="en-US" sz="2000" dirty="0">
              <a:solidFill>
                <a:schemeClr val="bg1"/>
              </a:solidFill>
              <a:latin typeface="Times New Roman" charset="0"/>
              <a:ea typeface="Times New Roman" charset="0"/>
              <a:cs typeface="Times New Roman" charset="0"/>
            </a:endParaRPr>
          </a:p>
        </p:txBody>
      </p:sp>
      <p:sp>
        <p:nvSpPr>
          <p:cNvPr id="39" name="TextBox 38"/>
          <p:cNvSpPr txBox="1"/>
          <p:nvPr/>
        </p:nvSpPr>
        <p:spPr>
          <a:xfrm>
            <a:off x="35750815" y="10479983"/>
            <a:ext cx="6809095" cy="646331"/>
          </a:xfrm>
          <a:prstGeom prst="rect">
            <a:avLst/>
          </a:prstGeom>
          <a:noFill/>
        </p:spPr>
        <p:txBody>
          <a:bodyPr wrap="square" rtlCol="0">
            <a:spAutoFit/>
          </a:bodyPr>
          <a:lstStyle/>
          <a:p>
            <a:r>
              <a:rPr lang="en-US" sz="3600" dirty="0" smtClean="0">
                <a:solidFill>
                  <a:schemeClr val="bg1"/>
                </a:solidFill>
                <a:latin typeface="Times New Roman" charset="0"/>
                <a:ea typeface="Times New Roman" charset="0"/>
                <a:cs typeface="Times New Roman" charset="0"/>
              </a:rPr>
              <a:t>Volunteers working in Ana’s farm </a:t>
            </a:r>
            <a:endParaRPr lang="en-US" sz="3600" dirty="0">
              <a:solidFill>
                <a:schemeClr val="bg1"/>
              </a:solidFill>
              <a:latin typeface="Times New Roman" charset="0"/>
              <a:ea typeface="Times New Roman" charset="0"/>
              <a:cs typeface="Times New Roman" charset="0"/>
            </a:endParaRPr>
          </a:p>
        </p:txBody>
      </p:sp>
      <p:sp>
        <p:nvSpPr>
          <p:cNvPr id="40" name="TextBox 39"/>
          <p:cNvSpPr txBox="1"/>
          <p:nvPr/>
        </p:nvSpPr>
        <p:spPr>
          <a:xfrm>
            <a:off x="29039951" y="19664946"/>
            <a:ext cx="6710864" cy="646331"/>
          </a:xfrm>
          <a:prstGeom prst="rect">
            <a:avLst/>
          </a:prstGeom>
          <a:noFill/>
        </p:spPr>
        <p:txBody>
          <a:bodyPr wrap="square" rtlCol="0">
            <a:spAutoFit/>
          </a:bodyPr>
          <a:lstStyle/>
          <a:p>
            <a:r>
              <a:rPr lang="en-US" sz="3600" dirty="0" smtClean="0">
                <a:solidFill>
                  <a:schemeClr val="bg1"/>
                </a:solidFill>
                <a:latin typeface="Times New Roman" charset="0"/>
                <a:ea typeface="Times New Roman" charset="0"/>
                <a:cs typeface="Times New Roman" charset="0"/>
              </a:rPr>
              <a:t>Matt Wynne painting </a:t>
            </a:r>
            <a:r>
              <a:rPr lang="en-US" sz="3600" dirty="0" smtClean="0">
                <a:solidFill>
                  <a:schemeClr val="bg1"/>
                </a:solidFill>
                <a:latin typeface="Times New Roman" charset="0"/>
                <a:ea typeface="Times New Roman" charset="0"/>
                <a:cs typeface="Times New Roman" charset="0"/>
              </a:rPr>
              <a:t>the</a:t>
            </a:r>
            <a:r>
              <a:rPr lang="en-US" sz="3600" dirty="0" smtClean="0">
                <a:solidFill>
                  <a:schemeClr val="bg1"/>
                </a:solidFill>
                <a:latin typeface="Times New Roman" charset="0"/>
                <a:ea typeface="Times New Roman" charset="0"/>
                <a:cs typeface="Times New Roman" charset="0"/>
              </a:rPr>
              <a:t> </a:t>
            </a:r>
            <a:r>
              <a:rPr lang="en-US" sz="3600" dirty="0" err="1">
                <a:solidFill>
                  <a:schemeClr val="bg1"/>
                </a:solidFill>
                <a:latin typeface="Times New Roman" charset="0"/>
                <a:ea typeface="Times New Roman" charset="0"/>
                <a:cs typeface="Times New Roman" charset="0"/>
              </a:rPr>
              <a:t>M</a:t>
            </a:r>
            <a:r>
              <a:rPr lang="en-US" sz="3600" dirty="0" err="1" smtClean="0">
                <a:solidFill>
                  <a:schemeClr val="bg1"/>
                </a:solidFill>
                <a:latin typeface="Times New Roman" charset="0"/>
                <a:ea typeface="Times New Roman" charset="0"/>
                <a:cs typeface="Times New Roman" charset="0"/>
              </a:rPr>
              <a:t>alecon</a:t>
            </a:r>
            <a:endParaRPr lang="en-US" sz="3600" dirty="0">
              <a:solidFill>
                <a:schemeClr val="bg1"/>
              </a:solidFill>
              <a:latin typeface="Times New Roman" charset="0"/>
              <a:ea typeface="Times New Roman" charset="0"/>
              <a:cs typeface="Times New Roman" charset="0"/>
            </a:endParaRPr>
          </a:p>
        </p:txBody>
      </p:sp>
      <p:sp>
        <p:nvSpPr>
          <p:cNvPr id="41" name="TextBox 40"/>
          <p:cNvSpPr txBox="1"/>
          <p:nvPr/>
        </p:nvSpPr>
        <p:spPr>
          <a:xfrm>
            <a:off x="37802336" y="27580863"/>
            <a:ext cx="5050238" cy="1200329"/>
          </a:xfrm>
          <a:prstGeom prst="rect">
            <a:avLst/>
          </a:prstGeom>
          <a:noFill/>
        </p:spPr>
        <p:txBody>
          <a:bodyPr wrap="square" rtlCol="0">
            <a:spAutoFit/>
          </a:bodyPr>
          <a:lstStyle/>
          <a:p>
            <a:r>
              <a:rPr lang="en-US" sz="3600" dirty="0" smtClean="0">
                <a:solidFill>
                  <a:schemeClr val="bg1"/>
                </a:solidFill>
                <a:latin typeface="Times New Roman" charset="0"/>
                <a:ea typeface="Times New Roman" charset="0"/>
                <a:cs typeface="Times New Roman" charset="0"/>
              </a:rPr>
              <a:t>Devon, Mallory and Emily painting the school</a:t>
            </a:r>
          </a:p>
        </p:txBody>
      </p:sp>
      <p:sp>
        <p:nvSpPr>
          <p:cNvPr id="42" name="TextBox 41"/>
          <p:cNvSpPr txBox="1"/>
          <p:nvPr/>
        </p:nvSpPr>
        <p:spPr>
          <a:xfrm>
            <a:off x="1066042" y="31801270"/>
            <a:ext cx="38160960" cy="523220"/>
          </a:xfrm>
          <a:prstGeom prst="rect">
            <a:avLst/>
          </a:prstGeom>
          <a:noFill/>
        </p:spPr>
        <p:txBody>
          <a:bodyPr wrap="square" rtlCol="0">
            <a:spAutoFit/>
          </a:bodyPr>
          <a:lstStyle/>
          <a:p>
            <a:r>
              <a:rPr lang="en-US" sz="2800" dirty="0" smtClean="0">
                <a:solidFill>
                  <a:schemeClr val="bg1"/>
                </a:solidFill>
              </a:rPr>
              <a:t>I would like to thank the ESF faculty, staff, and students who have made these relief efforts possible. I would also like to acknowledge the work of the current A2A members and disaster relief organizations – you are changing the world.</a:t>
            </a:r>
            <a:endParaRPr lang="en-US" sz="2800" dirty="0">
              <a:solidFill>
                <a:schemeClr val="bg1"/>
              </a:solidFill>
            </a:endParaRPr>
          </a:p>
        </p:txBody>
      </p:sp>
    </p:spTree>
    <p:extLst>
      <p:ext uri="{BB962C8B-B14F-4D97-AF65-F5344CB8AC3E}">
        <p14:creationId xmlns:p14="http://schemas.microsoft.com/office/powerpoint/2010/main" val="1542746028"/>
      </p:ext>
    </p:extLst>
  </p:cSld>
  <p:clrMapOvr>
    <a:masterClrMapping/>
  </p:clrMapOvr>
</p:sld>
</file>

<file path=ppt/theme/theme1.xml><?xml version="1.0" encoding="utf-8"?>
<a:theme xmlns:a="http://schemas.openxmlformats.org/drawingml/2006/main" name="Depth">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F3B27FD3E23F46A2833988C6C1CC05" ma:contentTypeVersion="9" ma:contentTypeDescription="Create a new document." ma:contentTypeScope="" ma:versionID="b306ba4329cdf04c2bf226a191f32456">
  <xsd:schema xmlns:xsd="http://www.w3.org/2001/XMLSchema" xmlns:xs="http://www.w3.org/2001/XMLSchema" xmlns:p="http://schemas.microsoft.com/office/2006/metadata/properties" xmlns:ns2="20c30dde-31e7-480d-b1dd-7373eee4a6c2" xmlns:ns3="7aef31f0-4568-4676-8d14-d955c17f2274" xmlns:ns4="AA6E2D72-4232-4817-A998-C5CF3D80238D" xmlns:ns5="http://schemas.microsoft.com/sharepoint/v4" xmlns:ns6="aa6e2d72-4232-4817-a998-c5cf3d80238d" targetNamespace="http://schemas.microsoft.com/office/2006/metadata/properties" ma:root="true" ma:fieldsID="5fd71ae1003bd2c69b1f1656c63896fd" ns2:_="" ns3:_="" ns4:_="" ns5:_="" ns6:_="">
    <xsd:import namespace="20c30dde-31e7-480d-b1dd-7373eee4a6c2"/>
    <xsd:import namespace="7aef31f0-4568-4676-8d14-d955c17f2274"/>
    <xsd:import namespace="AA6E2D72-4232-4817-A998-C5CF3D80238D"/>
    <xsd:import namespace="http://schemas.microsoft.com/sharepoint/v4"/>
    <xsd:import namespace="aa6e2d72-4232-4817-a998-c5cf3d80238d"/>
    <xsd:element name="properties">
      <xsd:complexType>
        <xsd:sequence>
          <xsd:element name="documentManagement">
            <xsd:complexType>
              <xsd:all>
                <xsd:element ref="ns2:SharedWithUsers" minOccurs="0"/>
                <xsd:element ref="ns3:SharedWithDetails" minOccurs="0"/>
                <xsd:element ref="ns3:LastSharedByUser" minOccurs="0"/>
                <xsd:element ref="ns3:LastSharedByTime" minOccurs="0"/>
                <xsd:element ref="ns4:MediaServiceMetadata" minOccurs="0"/>
                <xsd:element ref="ns4:MediaServiceFastMetadata" minOccurs="0"/>
                <xsd:element ref="ns5:IconOverlay" minOccurs="0"/>
                <xsd:element ref="ns6:MediaServiceAutoKeyPoints" minOccurs="0"/>
                <xsd:element ref="ns6:MediaServiceKeyPoints" minOccurs="0"/>
                <xsd:element ref="ns6:MediaServiceDateTaken" minOccurs="0"/>
                <xsd:element ref="ns6:MediaServiceAutoTags" minOccurs="0"/>
                <xsd:element ref="ns6:MediaServiceGenerationTime" minOccurs="0"/>
                <xsd:element ref="ns6:MediaServiceEventHashCode" minOccurs="0"/>
                <xsd:element ref="ns6:MediaServiceOCR" minOccurs="0"/>
                <xsd:element ref="ns6: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c30dde-31e7-480d-b1dd-7373eee4a6c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aef31f0-4568-4676-8d14-d955c17f2274" elementFormDefault="qualified">
    <xsd:import namespace="http://schemas.microsoft.com/office/2006/documentManagement/types"/>
    <xsd:import namespace="http://schemas.microsoft.com/office/infopath/2007/PartnerControls"/>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A6E2D72-4232-4817-A998-C5CF3D80238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4"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6e2d72-4232-4817-a998-c5cf3d80238d" elementFormDefault="qualified">
    <xsd:import namespace="http://schemas.microsoft.com/office/2006/documentManagement/types"/>
    <xsd:import namespace="http://schemas.microsoft.com/office/infopath/2007/PartnerControls"/>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Props1.xml><?xml version="1.0" encoding="utf-8"?>
<ds:datastoreItem xmlns:ds="http://schemas.openxmlformats.org/officeDocument/2006/customXml" ds:itemID="{CE52C223-DCEA-4F47-AEF5-96D1CDBBD8F8}"/>
</file>

<file path=customXml/itemProps2.xml><?xml version="1.0" encoding="utf-8"?>
<ds:datastoreItem xmlns:ds="http://schemas.openxmlformats.org/officeDocument/2006/customXml" ds:itemID="{3A379E01-7E36-48AC-A658-DD701A184358}"/>
</file>

<file path=customXml/itemProps3.xml><?xml version="1.0" encoding="utf-8"?>
<ds:datastoreItem xmlns:ds="http://schemas.openxmlformats.org/officeDocument/2006/customXml" ds:itemID="{4DE4D61F-8F25-48CA-ABAB-3683B16B7A19}"/>
</file>

<file path=docProps/app.xml><?xml version="1.0" encoding="utf-8"?>
<Properties xmlns="http://schemas.openxmlformats.org/officeDocument/2006/extended-properties" xmlns:vt="http://schemas.openxmlformats.org/officeDocument/2006/docPropsVTypes">
  <Template>Depth</Template>
  <TotalTime>1703</TotalTime>
  <Words>926</Words>
  <Application>Microsoft Macintosh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Corbel</vt:lpstr>
      <vt:lpstr>Times New Roman</vt:lpstr>
      <vt:lpstr>Arial</vt:lpstr>
      <vt:lpstr>Depth</vt:lpstr>
      <vt:lpstr>PowerPoint Presentation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Microsoft Office User</dc:creator>
  <cp:lastModifiedBy>Microsoft Office User</cp:lastModifiedBy>
  <cp:revision>29</cp:revision>
  <dcterms:created xsi:type="dcterms:W3CDTF">2019-11-02T21:41:38Z</dcterms:created>
  <dcterms:modified xsi:type="dcterms:W3CDTF">2019-11-04T04:21:50Z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0x0101003CF3B27FD3E23F46A2833988C6C1CC05</vt:lpwstr>
  </property>
</Properties>
</file>