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74" r:id="rId4"/>
    <p:sldId id="257" r:id="rId5"/>
    <p:sldId id="258" r:id="rId6"/>
    <p:sldId id="275" r:id="rId7"/>
    <p:sldId id="259" r:id="rId8"/>
    <p:sldId id="279" r:id="rId9"/>
    <p:sldId id="281" r:id="rId10"/>
    <p:sldId id="282" r:id="rId11"/>
    <p:sldId id="283" r:id="rId12"/>
    <p:sldId id="278" r:id="rId13"/>
    <p:sldId id="284" r:id="rId14"/>
    <p:sldId id="261" r:id="rId15"/>
    <p:sldId id="262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9F7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04" y="-282"/>
      </p:cViewPr>
      <p:guideLst>
        <p:guide orient="horz" pos="1678"/>
        <p:guide pos="28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46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  <a:pPr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1347614"/>
            <a:ext cx="4327429" cy="343091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  <a:pPr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  <a:pPr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46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  <a:pPr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10"/>
            <a:ext cx="9144000" cy="9435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0211"/>
            <a:ext cx="1391709" cy="11033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3473"/>
            <a:ext cx="8229600" cy="692093"/>
          </a:xfrm>
        </p:spPr>
        <p:txBody>
          <a:bodyPr>
            <a:normAutofit/>
          </a:bodyPr>
          <a:lstStyle>
            <a:lvl1pPr algn="r">
              <a:defRPr sz="2800">
                <a:latin typeface="方正粗宋简体" pitchFamily="65" charset="-122"/>
                <a:ea typeface="方正粗宋简体" pitchFamily="65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520" y="4371950"/>
            <a:ext cx="1772480" cy="7715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  <a:pPr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  <a:pPr/>
              <a:t>2017/9/24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  <a:pPr/>
              <a:t>2017/9/24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  <a:pPr/>
              <a:t>2017/9/24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  <a:pPr/>
              <a:t>2017/9/24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  <a:pPr/>
              <a:t>2017/9/24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0E0C-59F0-4625-87C7-965FFA0C4C4C}" type="datetimeFigureOut">
              <a:rPr lang="zh-CN" altLang="en-US" smtClean="0"/>
              <a:pPr/>
              <a:t>2017/9/24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690-9E34-4145-A6EF-AEA7683DC8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E0C-59F0-4625-87C7-965FFA0C4C4C}" type="datetimeFigureOut">
              <a:rPr lang="zh-CN" altLang="en-US" smtClean="0"/>
              <a:pPr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8B690-9E34-4145-A6EF-AEA7683DC8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563638"/>
            <a:ext cx="7776864" cy="792088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方正粗活意简体" pitchFamily="65" charset="-122"/>
                <a:ea typeface="方正粗活意简体" pitchFamily="65" charset="-122"/>
              </a:rPr>
              <a:t>中医养生治未病</a:t>
            </a:r>
            <a:endParaRPr lang="zh-CN" alt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方正粗活意简体" pitchFamily="65" charset="-122"/>
              <a:ea typeface="方正粗活意简体" pitchFamily="65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1760" y="4155926"/>
            <a:ext cx="6400800" cy="449188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algn="r"/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玉田中医医院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合理膳食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347614"/>
            <a:ext cx="61206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医药学家李时珍说：“饮食者，人之命脉也。”合理膳食是健康的重要基石。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sp>
        <p:nvSpPr>
          <p:cNvPr id="21" name="燕尾形 20"/>
          <p:cNvSpPr/>
          <p:nvPr/>
        </p:nvSpPr>
        <p:spPr>
          <a:xfrm rot="10800000" flipH="1" flipV="1">
            <a:off x="611560" y="1275606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燕尾形 21"/>
          <p:cNvSpPr/>
          <p:nvPr/>
        </p:nvSpPr>
        <p:spPr>
          <a:xfrm rot="10800000" flipH="1" flipV="1">
            <a:off x="611560" y="2139702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燕尾形 22"/>
          <p:cNvSpPr/>
          <p:nvPr/>
        </p:nvSpPr>
        <p:spPr>
          <a:xfrm rot="10800000" flipH="1" flipV="1">
            <a:off x="611560" y="3003798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31640" y="2139702"/>
            <a:ext cx="64087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我国传统的饮食结构：“五谷为养，五果为助，五畜为益，五菜为充”。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1640" y="3020348"/>
            <a:ext cx="56166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食量与体力活动要平衡，保持适宜体重。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sp>
        <p:nvSpPr>
          <p:cNvPr id="10" name="燕尾形 9"/>
          <p:cNvSpPr/>
          <p:nvPr/>
        </p:nvSpPr>
        <p:spPr>
          <a:xfrm rot="10800000" flipH="1" flipV="1">
            <a:off x="683568" y="3867894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3648" y="3939902"/>
            <a:ext cx="56166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清淡少盐、戒烟限酒。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pic>
        <p:nvPicPr>
          <p:cNvPr id="12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25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体质调护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347614"/>
            <a:ext cx="6120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中医学认为体质现象即时一样、气血、津液盛衰变化的反应状态。分有：</a:t>
            </a:r>
            <a:endParaRPr lang="en-US" altLang="zh-CN" sz="1400" b="0" dirty="0" smtClean="0">
              <a:latin typeface="+mn-ea"/>
              <a:ea typeface="+mn-ea"/>
            </a:endParaRPr>
          </a:p>
          <a:p>
            <a:r>
              <a:rPr lang="zh-CN" altLang="en-US" sz="1400" b="0" dirty="0" smtClean="0">
                <a:latin typeface="+mn-ea"/>
                <a:ea typeface="+mn-ea"/>
              </a:rPr>
              <a:t>平和、气虚、阳虚、阴虚、血瘀、痰湿、湿热、气郁九种体质。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sp>
        <p:nvSpPr>
          <p:cNvPr id="21" name="燕尾形 20"/>
          <p:cNvSpPr/>
          <p:nvPr/>
        </p:nvSpPr>
        <p:spPr>
          <a:xfrm rot="10800000" flipH="1" flipV="1">
            <a:off x="611560" y="1275606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燕尾形 21"/>
          <p:cNvSpPr/>
          <p:nvPr/>
        </p:nvSpPr>
        <p:spPr>
          <a:xfrm rot="10800000" flipH="1" flipV="1">
            <a:off x="611560" y="2859846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31640" y="2571750"/>
            <a:ext cx="640871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人们在治疗疾病时，往往是被疾病“牵着鼻子走”。中医一直都讲究辨证论证，然而我们每个人的体质也是不一样的，因此就需要不同的方法进行调养。抓住了体质就抓住了根本，为疾病预防和治疗指明了方向。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pic>
        <p:nvPicPr>
          <p:cNvPr id="8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体质调护的例子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1275606"/>
            <a:ext cx="70567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/>
              <a:t>☆  体质特征：全身怕冷、手脚怕凉、不喜冷食。</a:t>
            </a:r>
          </a:p>
          <a:p>
            <a:r>
              <a:rPr lang="zh-CN" altLang="en-US" sz="1400" b="0" dirty="0" smtClean="0"/>
              <a:t>☆  养生法：温阳补气。</a:t>
            </a:r>
          </a:p>
          <a:p>
            <a:r>
              <a:rPr lang="zh-CN" altLang="en-US" sz="1400" b="0" dirty="0" smtClean="0"/>
              <a:t>☆ 注意事项：</a:t>
            </a:r>
            <a:endParaRPr lang="en-US" altLang="zh-CN" sz="1400" b="0" dirty="0" smtClean="0"/>
          </a:p>
          <a:p>
            <a:r>
              <a:rPr lang="zh-CN" altLang="en-US" sz="1400" b="0" dirty="0" smtClean="0"/>
              <a:t>　　</a:t>
            </a:r>
            <a:r>
              <a:rPr lang="en-US" altLang="zh-CN" sz="1400" b="0" dirty="0" smtClean="0"/>
              <a:t>1</a:t>
            </a:r>
            <a:r>
              <a:rPr lang="zh-CN" altLang="en-US" sz="1400" b="0" dirty="0" smtClean="0"/>
              <a:t>，不要熬夜</a:t>
            </a:r>
            <a:r>
              <a:rPr lang="en-US" altLang="zh-CN" sz="1400" b="0" dirty="0" smtClean="0"/>
              <a:t>;</a:t>
            </a:r>
            <a:r>
              <a:rPr lang="zh-CN" altLang="en-US" sz="1400" b="0" dirty="0" smtClean="0"/>
              <a:t>熬夜伤阳。</a:t>
            </a:r>
          </a:p>
          <a:p>
            <a:r>
              <a:rPr lang="zh-CN" altLang="en-US" sz="1400" b="0" dirty="0" smtClean="0"/>
              <a:t>　　</a:t>
            </a:r>
            <a:r>
              <a:rPr lang="en-US" altLang="zh-CN" sz="1400" b="0" dirty="0" smtClean="0"/>
              <a:t>2</a:t>
            </a:r>
            <a:r>
              <a:rPr lang="zh-CN" altLang="en-US" sz="1400" b="0" dirty="0" smtClean="0"/>
              <a:t>，不要滥用抗生素。</a:t>
            </a:r>
          </a:p>
          <a:p>
            <a:r>
              <a:rPr lang="zh-CN" altLang="en-US" sz="1400" b="0" dirty="0" smtClean="0"/>
              <a:t>　　</a:t>
            </a:r>
            <a:r>
              <a:rPr lang="en-US" altLang="zh-CN" sz="1400" b="0" dirty="0" smtClean="0"/>
              <a:t>3</a:t>
            </a:r>
            <a:r>
              <a:rPr lang="zh-CN" altLang="en-US" sz="1400" b="0" dirty="0" smtClean="0"/>
              <a:t>，可以经常用桃木棍敲打自己的督脉，这有助于，生发、补充阳气。</a:t>
            </a:r>
          </a:p>
          <a:p>
            <a:r>
              <a:rPr lang="zh-CN" altLang="en-US" sz="1400" b="0" dirty="0" smtClean="0"/>
              <a:t>☆  食疗：适宜多吃</a:t>
            </a:r>
            <a:r>
              <a:rPr lang="en-US" altLang="zh-CN" sz="1400" b="0" dirty="0" smtClean="0"/>
              <a:t>----</a:t>
            </a:r>
            <a:r>
              <a:rPr lang="zh-CN" altLang="en-US" sz="1400" b="0" dirty="0" smtClean="0"/>
              <a:t>生姜、韭菜</a:t>
            </a:r>
            <a:r>
              <a:rPr lang="en-US" altLang="zh-CN" sz="1400" b="0" dirty="0" smtClean="0"/>
              <a:t>(</a:t>
            </a:r>
            <a:r>
              <a:rPr lang="zh-CN" altLang="en-US" sz="1400" b="0" dirty="0" smtClean="0"/>
              <a:t>如韭菜炒核桃</a:t>
            </a:r>
            <a:r>
              <a:rPr lang="en-US" altLang="zh-CN" sz="1400" b="0" dirty="0" smtClean="0"/>
              <a:t>)</a:t>
            </a:r>
            <a:r>
              <a:rPr lang="zh-CN" altLang="en-US" sz="1400" b="0" dirty="0" smtClean="0"/>
              <a:t>。可温阳补气。</a:t>
            </a:r>
          </a:p>
          <a:p>
            <a:r>
              <a:rPr lang="zh-CN" altLang="en-US" sz="1400" b="0" dirty="0" smtClean="0"/>
              <a:t>☆  药疗：金匮肾气丸。</a:t>
            </a:r>
            <a:r>
              <a:rPr lang="en-US" altLang="zh-CN" sz="1400" b="0" dirty="0" smtClean="0"/>
              <a:t>(</a:t>
            </a:r>
            <a:r>
              <a:rPr lang="zh-CN" altLang="en-US" sz="1400" b="0" dirty="0" smtClean="0"/>
              <a:t>补充阳气的经典名方</a:t>
            </a:r>
            <a:r>
              <a:rPr lang="en-US" altLang="zh-CN" sz="1400" b="0" dirty="0" smtClean="0"/>
              <a:t>)</a:t>
            </a:r>
            <a:r>
              <a:rPr lang="zh-CN" altLang="en-US" sz="1400" b="0" dirty="0" smtClean="0"/>
              <a:t>。</a:t>
            </a:r>
          </a:p>
          <a:p>
            <a:r>
              <a:rPr lang="zh-CN" altLang="en-US" sz="1400" b="0" dirty="0" smtClean="0"/>
              <a:t>　　阳虚体质的人应该舒展心胸，激发活力</a:t>
            </a:r>
            <a:r>
              <a:rPr lang="en-US" altLang="zh-CN" sz="1400" b="0" dirty="0" smtClean="0"/>
              <a:t>;</a:t>
            </a:r>
            <a:r>
              <a:rPr lang="zh-CN" altLang="en-US" sz="1400" b="0" dirty="0" smtClean="0"/>
              <a:t>多晒太阳，多泡热水脚。</a:t>
            </a:r>
          </a:p>
          <a:p>
            <a:r>
              <a:rPr lang="zh-CN" altLang="en-US" sz="1400" b="0" dirty="0" smtClean="0"/>
              <a:t>　</a:t>
            </a:r>
            <a:endParaRPr lang="zh-CN" altLang="en-US" sz="1400" b="0" dirty="0">
              <a:latin typeface="+mn-ea"/>
              <a:ea typeface="+mn-ea"/>
            </a:endParaRPr>
          </a:p>
        </p:txBody>
      </p:sp>
      <p:grpSp>
        <p:nvGrpSpPr>
          <p:cNvPr id="5" name="组合 8"/>
          <p:cNvGrpSpPr/>
          <p:nvPr/>
        </p:nvGrpSpPr>
        <p:grpSpPr>
          <a:xfrm>
            <a:off x="107504" y="2139702"/>
            <a:ext cx="1692716" cy="923925"/>
            <a:chOff x="1159104" y="3204557"/>
            <a:chExt cx="1692716" cy="92392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104" y="3204557"/>
              <a:ext cx="1692716" cy="923925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1519144" y="3425205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阳虚体质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8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体质调护的例子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1275607"/>
            <a:ext cx="7056784" cy="2664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/>
              <a:t>☆  体质特征：身体极易疲劳、气短无力。</a:t>
            </a:r>
          </a:p>
          <a:p>
            <a:r>
              <a:rPr lang="zh-CN" altLang="en-US" sz="1400" b="0" dirty="0" smtClean="0"/>
              <a:t>☆  养生法：补中益气。</a:t>
            </a:r>
          </a:p>
          <a:p>
            <a:r>
              <a:rPr lang="zh-CN" altLang="en-US" sz="1400" b="0" dirty="0" smtClean="0"/>
              <a:t>☆  注意事项：</a:t>
            </a:r>
            <a:r>
              <a:rPr lang="en-US" altLang="zh-CN" sz="1400" b="0" dirty="0" smtClean="0"/>
              <a:t> </a:t>
            </a:r>
            <a:r>
              <a:rPr lang="zh-CN" altLang="en-US" sz="1400" b="0" dirty="0" smtClean="0"/>
              <a:t>避免过劳、过累</a:t>
            </a:r>
            <a:endParaRPr lang="en-US" altLang="zh-CN" sz="1400" b="0" dirty="0" smtClean="0"/>
          </a:p>
          <a:p>
            <a:r>
              <a:rPr lang="zh-CN" altLang="en-US" sz="1400" b="0" dirty="0" smtClean="0"/>
              <a:t>☆  穴位治疗：按摩、艾灸足三里。</a:t>
            </a:r>
          </a:p>
          <a:p>
            <a:r>
              <a:rPr lang="zh-CN" altLang="en-US" sz="1400" b="0" dirty="0" smtClean="0"/>
              <a:t>☆  食疗：适宜多吃</a:t>
            </a:r>
            <a:r>
              <a:rPr lang="en-US" altLang="zh-CN" sz="1400" b="0" dirty="0" smtClean="0"/>
              <a:t>---</a:t>
            </a:r>
            <a:r>
              <a:rPr lang="zh-CN" altLang="en-US" sz="1400" b="0" dirty="0" smtClean="0"/>
              <a:t>大枣、山药。可健脾补气</a:t>
            </a:r>
            <a:r>
              <a:rPr lang="en-US" altLang="zh-CN" sz="1400" b="0" dirty="0" smtClean="0"/>
              <a:t>(</a:t>
            </a:r>
            <a:r>
              <a:rPr lang="zh-CN" altLang="en-US" sz="1400" b="0" dirty="0" smtClean="0"/>
              <a:t>阴虚的人少吃大枣</a:t>
            </a:r>
            <a:r>
              <a:rPr lang="en-US" altLang="zh-CN" sz="1400" b="0" dirty="0" smtClean="0"/>
              <a:t>)</a:t>
            </a:r>
            <a:r>
              <a:rPr lang="zh-CN" altLang="en-US" sz="1400" b="0" dirty="0" smtClean="0"/>
              <a:t>。</a:t>
            </a:r>
          </a:p>
          <a:p>
            <a:r>
              <a:rPr lang="zh-CN" altLang="en-US" sz="1400" b="0" dirty="0" smtClean="0"/>
              <a:t>☆  药疗：补中益气丸。</a:t>
            </a:r>
          </a:p>
          <a:p>
            <a:r>
              <a:rPr lang="zh-CN" altLang="en-US" sz="1400" b="0" dirty="0" smtClean="0"/>
              <a:t>　　气虚体质的人要树立自信心，充满信念，要有一个良好的精神状态</a:t>
            </a:r>
          </a:p>
          <a:p>
            <a:r>
              <a:rPr lang="zh-CN" altLang="en-US" sz="1400" b="0" dirty="0" smtClean="0"/>
              <a:t>　</a:t>
            </a:r>
            <a:endParaRPr lang="zh-CN" altLang="en-US" sz="1400" b="0" dirty="0">
              <a:latin typeface="+mn-ea"/>
              <a:ea typeface="+mn-ea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107504" y="2139702"/>
            <a:ext cx="1692716" cy="923925"/>
            <a:chOff x="1159104" y="3204557"/>
            <a:chExt cx="1692716" cy="92392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104" y="3204557"/>
              <a:ext cx="1692716" cy="923925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1519144" y="3425205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气虚体质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8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95736" y="1347614"/>
            <a:ext cx="4248472" cy="692093"/>
          </a:xfrm>
        </p:spPr>
        <p:txBody>
          <a:bodyPr/>
          <a:lstStyle/>
          <a:p>
            <a:pPr algn="ctr"/>
            <a:r>
              <a:rPr lang="zh-CN" altLang="en-US" dirty="0" smtClean="0"/>
              <a:t>结束语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331640" y="2283718"/>
            <a:ext cx="66247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  治未病是中医预防医学的高度概括，在疾病的预防、诊治方面都有重要意义。将“治未病”的思想贯穿于临床，对疾病发生、发展的各个环节提前干预，促进患者早日康复，具有重要的指导意义。</a:t>
            </a:r>
            <a:endParaRPr lang="zh-CN" altLang="en-US" dirty="0"/>
          </a:p>
        </p:txBody>
      </p:sp>
      <p:pic>
        <p:nvPicPr>
          <p:cNvPr id="7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 noChangeShapeType="1" noTextEdit="1"/>
          </p:cNvSpPr>
          <p:nvPr/>
        </p:nvSpPr>
        <p:spPr bwMode="auto">
          <a:xfrm rot="6349249">
            <a:off x="2132770" y="1805538"/>
            <a:ext cx="4232275" cy="973138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zh-CN" altLang="en-US" sz="6600" i="1" kern="10" dirty="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CCCFF"/>
                    </a:gs>
                    <a:gs pos="9000">
                      <a:srgbClr val="99CCFF"/>
                    </a:gs>
                    <a:gs pos="18000">
                      <a:srgbClr val="9966FF"/>
                    </a:gs>
                    <a:gs pos="30500">
                      <a:srgbClr val="CC99FF"/>
                    </a:gs>
                    <a:gs pos="41001">
                      <a:srgbClr val="99CCFF"/>
                    </a:gs>
                    <a:gs pos="50000">
                      <a:srgbClr val="CCCCFF"/>
                    </a:gs>
                    <a:gs pos="59000">
                      <a:srgbClr val="99CCFF"/>
                    </a:gs>
                    <a:gs pos="69500">
                      <a:srgbClr val="CC99FF"/>
                    </a:gs>
                    <a:gs pos="82000">
                      <a:srgbClr val="9966FF"/>
                    </a:gs>
                    <a:gs pos="91001">
                      <a:srgbClr val="99CCFF"/>
                    </a:gs>
                    <a:gs pos="100000">
                      <a:srgbClr val="CCCCFF"/>
                    </a:gs>
                  </a:gsLst>
                  <a:lin ang="18900000" scaled="1"/>
                </a:gradFill>
                <a:effectLst>
                  <a:outerShdw dist="35921" dir="2700000" algn="ctr" rotWithShape="0">
                    <a:srgbClr val="B2B2B2">
                      <a:alpha val="80000"/>
                    </a:srgbClr>
                  </a:outerShdw>
                </a:effectLst>
                <a:latin typeface="华文行楷"/>
              </a:rPr>
              <a:t>谢谢 大家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364 -0.5607 L 0.52969 -0.26266 C 0.5033 -0.19977 0.45434 -0.12671 0.39462 -0.06174 C 0.32899 0.00971 0.26927 0.05711 0.21944 0.0756 L -0.01285 0.16786 " pathEditMode="relative" rAng="8577513" ptsTypes="FffFF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300" y="4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目录</a:t>
            </a:r>
            <a:endParaRPr lang="zh-CN" altLang="en-US" sz="28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203848" y="1205116"/>
            <a:ext cx="3219880" cy="720080"/>
            <a:chOff x="3296336" y="1840758"/>
            <a:chExt cx="3219880" cy="72008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6336" y="1840758"/>
              <a:ext cx="1092728" cy="72008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139952" y="2107066"/>
              <a:ext cx="237626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导读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03848" y="3594399"/>
            <a:ext cx="3219880" cy="720080"/>
            <a:chOff x="3296336" y="1840758"/>
            <a:chExt cx="3219880" cy="72008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6336" y="1840758"/>
              <a:ext cx="1092728" cy="72008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139952" y="2107066"/>
              <a:ext cx="237626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结语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203848" y="2787774"/>
            <a:ext cx="3219880" cy="720080"/>
            <a:chOff x="3296336" y="1840758"/>
            <a:chExt cx="3219880" cy="72008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6336" y="1840758"/>
              <a:ext cx="1092728" cy="72008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139952" y="2107066"/>
              <a:ext cx="237626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中医治疗未病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03848" y="1923678"/>
            <a:ext cx="3219880" cy="720080"/>
            <a:chOff x="3296336" y="1840758"/>
            <a:chExt cx="3219880" cy="72008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6336" y="1840758"/>
              <a:ext cx="1092728" cy="72008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139952" y="2107066"/>
              <a:ext cx="237626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中医治未病渊源</a:t>
              </a:r>
            </a:p>
          </p:txBody>
        </p:sp>
      </p:grpSp>
      <p:pic>
        <p:nvPicPr>
          <p:cNvPr id="16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导读</a:t>
            </a:r>
            <a:endParaRPr lang="zh-CN" altLang="en-US" dirty="0"/>
          </a:p>
        </p:txBody>
      </p:sp>
      <p:pic>
        <p:nvPicPr>
          <p:cNvPr id="2050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iliandong\Pictures\01300000432220137767579300438_s.jpg01300000432220137767579300438_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" y="1644650"/>
            <a:ext cx="2401570" cy="24015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3349888" y="1749662"/>
            <a:ext cx="0" cy="2191715"/>
          </a:xfrm>
          <a:prstGeom prst="line">
            <a:avLst/>
          </a:prstGeom>
          <a:ln>
            <a:solidFill>
              <a:srgbClr val="B69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13785" y="1047750"/>
            <a:ext cx="5073015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ym typeface="+mn-ea"/>
              </a:rPr>
              <a:t>治未病，是中医学的核心理念之一</a:t>
            </a:r>
            <a:endParaRPr lang="zh-CN" altLang="en-US" dirty="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ym typeface="+mn-ea"/>
              </a:rPr>
              <a:t>通过饮食起居、情志调理、运动疗法及中草药等多种措施，调养体质，调理身体阴阳气血等平衡，增强人体抗病能力，让人体少生病、不生病，纵使得病也能尽快痊愈，痊愈后少复发。中医治未病是中医预防保健的重要理论基础和准则，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ym typeface="+mn-ea"/>
              </a:rPr>
              <a:t>并成为现代卫生保健的重要组成部分。</a:t>
            </a:r>
            <a:endParaRPr lang="zh-CN" altLang="en-US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sz="1400" b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endParaRPr lang="zh-CN" altLang="en-US" sz="1400" b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中医治未病的渊源</a:t>
            </a:r>
            <a:r>
              <a:rPr lang="en-US" altLang="zh-CN" sz="2800" dirty="0"/>
              <a:t>--</a:t>
            </a:r>
            <a:r>
              <a:rPr lang="zh-CN" altLang="en-US" sz="2800" baseline="-25000" dirty="0"/>
              <a:t>奠基于战国时期</a:t>
            </a:r>
          </a:p>
        </p:txBody>
      </p:sp>
      <p:pic>
        <p:nvPicPr>
          <p:cNvPr id="16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764545" y="3333480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234" name="文本框 308233"/>
          <p:cNvSpPr txBox="1"/>
          <p:nvPr/>
        </p:nvSpPr>
        <p:spPr>
          <a:xfrm>
            <a:off x="1254125" y="2092008"/>
            <a:ext cx="2233613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hlink"/>
                </a:solidFill>
              </a:rPr>
              <a:t>《</a:t>
            </a:r>
            <a:r>
              <a:rPr lang="zh-CN" altLang="en-US" b="1" dirty="0">
                <a:solidFill>
                  <a:schemeClr val="hlink"/>
                </a:solidFill>
              </a:rPr>
              <a:t>黄帝内经</a:t>
            </a:r>
            <a:r>
              <a:rPr lang="en-US" altLang="zh-CN" b="1">
                <a:solidFill>
                  <a:schemeClr val="hlink"/>
                </a:solidFill>
                <a:latin typeface="Arial" panose="020B0604020202020204" pitchFamily="34" charset="0"/>
              </a:rPr>
              <a:t>·</a:t>
            </a:r>
            <a:r>
              <a:rPr lang="zh-CN" altLang="en-US" b="1" dirty="0">
                <a:solidFill>
                  <a:schemeClr val="hlink"/>
                </a:solidFill>
              </a:rPr>
              <a:t>素问</a:t>
            </a:r>
            <a:r>
              <a:rPr lang="en-US" altLang="zh-CN" b="1">
                <a:solidFill>
                  <a:schemeClr val="hlink"/>
                </a:solidFill>
              </a:rPr>
              <a:t>》</a:t>
            </a:r>
            <a:endParaRPr lang="en-US" altLang="zh-CN" b="1"/>
          </a:p>
          <a:p>
            <a:r>
              <a:rPr lang="en-US" altLang="zh-CN" b="1" dirty="0"/>
              <a:t>“</a:t>
            </a:r>
            <a:r>
              <a:rPr lang="zh-CN" altLang="en-US" b="1" dirty="0"/>
              <a:t>圣人不治已病治未病，不治已乱治未乱</a:t>
            </a:r>
            <a:r>
              <a:rPr lang="en-US" altLang="zh-CN" b="1" dirty="0"/>
              <a:t>⋯⋯</a:t>
            </a:r>
            <a:r>
              <a:rPr lang="zh-CN" altLang="en-US" b="1" dirty="0"/>
              <a:t>夫病已成而后药之，乱已成而后治之，譬犹渴而穿井，斗而铸锥，不亦晚乎”。</a:t>
            </a:r>
            <a:endParaRPr lang="zh-CN" altLang="en-US" b="1"/>
          </a:p>
        </p:txBody>
      </p:sp>
      <p:sp>
        <p:nvSpPr>
          <p:cNvPr id="308235" name="任意多边形 308234"/>
          <p:cNvSpPr/>
          <p:nvPr/>
        </p:nvSpPr>
        <p:spPr>
          <a:xfrm>
            <a:off x="3487738" y="1877060"/>
            <a:ext cx="903287" cy="1241425"/>
          </a:xfrm>
          <a:custGeom>
            <a:avLst/>
            <a:gdLst/>
            <a:ahLst/>
            <a:cxnLst/>
            <a:rect l="0" t="0" r="0" b="0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gamma/>
                  <a:tint val="63529"/>
                  <a:invGamma/>
                  <a:alpha val="100000"/>
                </a:schemeClr>
              </a:gs>
            </a:gsLst>
            <a:lin ang="0" scaled="1"/>
            <a:tileRect/>
          </a:gradFill>
          <a:ln w="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36" name="矩形 308235"/>
          <p:cNvSpPr>
            <a:spLocks noChangeAspect="1" noTextEdit="1"/>
          </p:cNvSpPr>
          <p:nvPr/>
        </p:nvSpPr>
        <p:spPr>
          <a:xfrm flipH="1">
            <a:off x="5133975" y="1873885"/>
            <a:ext cx="909638" cy="1244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37" name="任意多边形 308236"/>
          <p:cNvSpPr/>
          <p:nvPr/>
        </p:nvSpPr>
        <p:spPr>
          <a:xfrm flipH="1">
            <a:off x="5140325" y="1877060"/>
            <a:ext cx="903288" cy="1241425"/>
          </a:xfrm>
          <a:custGeom>
            <a:avLst/>
            <a:gdLst/>
            <a:ahLst/>
            <a:cxnLst/>
            <a:rect l="0" t="0" r="0" b="0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alpha val="100000"/>
                </a:schemeClr>
              </a:gs>
              <a:gs pos="100000">
                <a:schemeClr val="hlink">
                  <a:gamma/>
                  <a:tint val="31765"/>
                  <a:invGamma/>
                  <a:alpha val="100000"/>
                </a:schemeClr>
              </a:gs>
            </a:gsLst>
            <a:lin ang="0" scaled="1"/>
            <a:tileRect/>
          </a:gradFill>
          <a:ln w="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46" name="文本框 308245"/>
          <p:cNvSpPr txBox="1"/>
          <p:nvPr/>
        </p:nvSpPr>
        <p:spPr>
          <a:xfrm>
            <a:off x="4072255" y="1054418"/>
            <a:ext cx="1409700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66FF"/>
                </a:solidFill>
              </a:rPr>
              <a:t>理论提出</a:t>
            </a:r>
          </a:p>
          <a:p>
            <a:pPr algn="ctr"/>
            <a:r>
              <a:rPr lang="zh-CN" altLang="en-US" sz="2400" b="1" dirty="0">
                <a:solidFill>
                  <a:srgbClr val="FF66FF"/>
                </a:solidFill>
              </a:rPr>
              <a:t>实践应用</a:t>
            </a:r>
          </a:p>
        </p:txBody>
      </p:sp>
      <p:sp>
        <p:nvSpPr>
          <p:cNvPr id="308247" name="文本框 308246"/>
          <p:cNvSpPr txBox="1"/>
          <p:nvPr/>
        </p:nvSpPr>
        <p:spPr>
          <a:xfrm>
            <a:off x="6043613" y="2038033"/>
            <a:ext cx="2038350" cy="2563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hlink"/>
                </a:solidFill>
              </a:rPr>
              <a:t>《</a:t>
            </a:r>
            <a:r>
              <a:rPr lang="zh-CN" altLang="en-US" b="1" dirty="0">
                <a:solidFill>
                  <a:schemeClr val="hlink"/>
                </a:solidFill>
              </a:rPr>
              <a:t>素问</a:t>
            </a:r>
            <a:r>
              <a:rPr lang="en-US" altLang="zh-CN" b="1">
                <a:solidFill>
                  <a:schemeClr val="hlink"/>
                </a:solidFill>
                <a:latin typeface="Arial" panose="020B0604020202020204" pitchFamily="34" charset="0"/>
              </a:rPr>
              <a:t>·</a:t>
            </a:r>
            <a:r>
              <a:rPr lang="zh-CN" altLang="en-US" b="1" dirty="0">
                <a:solidFill>
                  <a:schemeClr val="hlink"/>
                </a:solidFill>
              </a:rPr>
              <a:t>刺热篇</a:t>
            </a:r>
            <a:r>
              <a:rPr lang="en-US" altLang="zh-CN" b="1">
                <a:solidFill>
                  <a:schemeClr val="hlink"/>
                </a:solidFill>
              </a:rPr>
              <a:t>》</a:t>
            </a:r>
          </a:p>
          <a:p>
            <a:r>
              <a:rPr lang="en-US" altLang="zh-CN" b="1" dirty="0"/>
              <a:t>“</a:t>
            </a:r>
            <a:r>
              <a:rPr lang="zh-CN" altLang="en-US" b="1" dirty="0"/>
              <a:t>肝热病者</a:t>
            </a:r>
            <a:r>
              <a:rPr lang="en-US" altLang="zh-CN" b="1" dirty="0"/>
              <a:t>,</a:t>
            </a:r>
            <a:r>
              <a:rPr lang="zh-CN" altLang="en-US" b="1" dirty="0"/>
              <a:t>左颊先赤</a:t>
            </a:r>
            <a:r>
              <a:rPr lang="en-US" altLang="zh-CN" b="1" dirty="0"/>
              <a:t>;</a:t>
            </a:r>
            <a:r>
              <a:rPr lang="zh-CN" altLang="en-US" b="1" dirty="0"/>
              <a:t>心热病者</a:t>
            </a:r>
            <a:r>
              <a:rPr lang="en-US" altLang="zh-CN" b="1" dirty="0"/>
              <a:t>,</a:t>
            </a:r>
            <a:r>
              <a:rPr lang="zh-CN" altLang="en-US" b="1" dirty="0"/>
              <a:t>颜先赤</a:t>
            </a:r>
            <a:r>
              <a:rPr lang="en-US" altLang="zh-CN" b="1" dirty="0"/>
              <a:t>;</a:t>
            </a:r>
            <a:r>
              <a:rPr lang="zh-CN" altLang="en-US" b="1" dirty="0"/>
              <a:t>脾热病者</a:t>
            </a:r>
            <a:r>
              <a:rPr lang="en-US" altLang="zh-CN" b="1" dirty="0"/>
              <a:t>,</a:t>
            </a:r>
            <a:r>
              <a:rPr lang="zh-CN" altLang="en-US" b="1" dirty="0"/>
              <a:t>鼻先赤</a:t>
            </a:r>
            <a:r>
              <a:rPr lang="en-US" altLang="zh-CN" b="1" dirty="0"/>
              <a:t>;</a:t>
            </a:r>
            <a:r>
              <a:rPr lang="zh-CN" altLang="en-US" b="1" dirty="0"/>
              <a:t>肺热病者</a:t>
            </a:r>
            <a:r>
              <a:rPr lang="en-US" altLang="zh-CN" b="1" dirty="0"/>
              <a:t>,</a:t>
            </a:r>
            <a:r>
              <a:rPr lang="zh-CN" altLang="en-US" b="1" dirty="0"/>
              <a:t>右颊先赤</a:t>
            </a:r>
            <a:r>
              <a:rPr lang="en-US" altLang="zh-CN" b="1" dirty="0"/>
              <a:t>;</a:t>
            </a:r>
            <a:r>
              <a:rPr lang="zh-CN" altLang="en-US" b="1" dirty="0"/>
              <a:t>肾热病者</a:t>
            </a:r>
            <a:r>
              <a:rPr lang="en-US" altLang="zh-CN" b="1" dirty="0"/>
              <a:t>,</a:t>
            </a:r>
            <a:r>
              <a:rPr lang="zh-CN" altLang="en-US" b="1" dirty="0"/>
              <a:t>颐先赤</a:t>
            </a:r>
            <a:r>
              <a:rPr lang="en-US" altLang="zh-CN" b="1" dirty="0"/>
              <a:t>;</a:t>
            </a:r>
            <a:r>
              <a:rPr lang="zh-CN" altLang="en-US" b="1" dirty="0"/>
              <a:t>病虽未发</a:t>
            </a:r>
            <a:r>
              <a:rPr lang="en-US" altLang="zh-CN" b="1" dirty="0"/>
              <a:t>,</a:t>
            </a:r>
            <a:r>
              <a:rPr lang="zh-CN" altLang="en-US" b="1" dirty="0"/>
              <a:t>见赤色者刺之</a:t>
            </a:r>
            <a:r>
              <a:rPr lang="en-US" altLang="zh-CN" b="1" dirty="0"/>
              <a:t>,</a:t>
            </a:r>
            <a:r>
              <a:rPr lang="zh-CN" altLang="en-US" b="1" dirty="0"/>
              <a:t>名曰治未病也。”</a:t>
            </a:r>
            <a:r>
              <a:rPr lang="zh-CN" altLang="en-US" dirty="0"/>
              <a:t>      </a:t>
            </a:r>
          </a:p>
        </p:txBody>
      </p:sp>
      <p:sp>
        <p:nvSpPr>
          <p:cNvPr id="308233" name="圆角矩形 308232"/>
          <p:cNvSpPr/>
          <p:nvPr/>
        </p:nvSpPr>
        <p:spPr>
          <a:xfrm>
            <a:off x="958850" y="2092008"/>
            <a:ext cx="2528888" cy="2667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dirty="0">
              <a:latin typeface="Verdana" panose="020B060403050404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942965" y="2038350"/>
            <a:ext cx="2253615" cy="2667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92093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中医治未病的渊源</a:t>
            </a:r>
            <a:r>
              <a:rPr lang="en-US" altLang="zh-CN" dirty="0">
                <a:sym typeface="+mn-ea"/>
              </a:rPr>
              <a:t>--</a:t>
            </a:r>
            <a:r>
              <a:rPr lang="zh-CN" altLang="en-US" baseline="-25000" dirty="0">
                <a:sym typeface="+mn-ea"/>
              </a:rPr>
              <a:t>发展于汉唐时期</a:t>
            </a:r>
            <a:endParaRPr lang="zh-CN" altLang="en-US" dirty="0"/>
          </a:p>
        </p:txBody>
      </p:sp>
      <p:pic>
        <p:nvPicPr>
          <p:cNvPr id="10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3371" name="组合 313370"/>
          <p:cNvGrpSpPr/>
          <p:nvPr/>
        </p:nvGrpSpPr>
        <p:grpSpPr>
          <a:xfrm>
            <a:off x="1331640" y="915566"/>
            <a:ext cx="5895975" cy="936625"/>
            <a:chOff x="624" y="1152"/>
            <a:chExt cx="4080" cy="720"/>
          </a:xfrm>
        </p:grpSpPr>
        <p:sp>
          <p:nvSpPr>
            <p:cNvPr id="313372" name="矩形 313371"/>
            <p:cNvSpPr/>
            <p:nvPr/>
          </p:nvSpPr>
          <p:spPr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3373" name="组合 313372"/>
            <p:cNvGrpSpPr/>
            <p:nvPr/>
          </p:nvGrpSpPr>
          <p:grpSpPr>
            <a:xfrm>
              <a:off x="1296" y="1296"/>
              <a:ext cx="624" cy="96"/>
              <a:chOff x="2003" y="3439"/>
              <a:chExt cx="468" cy="244"/>
            </a:xfrm>
          </p:grpSpPr>
          <p:sp>
            <p:nvSpPr>
              <p:cNvPr id="313374" name="椭圆 313373"/>
              <p:cNvSpPr/>
              <p:nvPr/>
            </p:nvSpPr>
            <p:spPr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375" name="矩形 313374"/>
              <p:cNvSpPr/>
              <p:nvPr/>
            </p:nvSpPr>
            <p:spPr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376" name="椭圆 313375"/>
              <p:cNvSpPr/>
              <p:nvPr/>
            </p:nvSpPr>
            <p:spPr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  <a:tileRect/>
              </a:gradFill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377" name="椭圆 313376"/>
              <p:cNvSpPr/>
              <p:nvPr/>
            </p:nvSpPr>
            <p:spPr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3378" name="矩形 313377"/>
            <p:cNvSpPr/>
            <p:nvPr/>
          </p:nvSpPr>
          <p:spPr>
            <a:xfrm rot="3419336">
              <a:off x="1776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3379" name="组合 313378"/>
            <p:cNvGrpSpPr/>
            <p:nvPr/>
          </p:nvGrpSpPr>
          <p:grpSpPr>
            <a:xfrm>
              <a:off x="2448" y="1296"/>
              <a:ext cx="624" cy="96"/>
              <a:chOff x="2003" y="3439"/>
              <a:chExt cx="468" cy="244"/>
            </a:xfrm>
          </p:grpSpPr>
          <p:sp>
            <p:nvSpPr>
              <p:cNvPr id="313380" name="椭圆 313379"/>
              <p:cNvSpPr/>
              <p:nvPr/>
            </p:nvSpPr>
            <p:spPr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381" name="矩形 313380"/>
              <p:cNvSpPr/>
              <p:nvPr/>
            </p:nvSpPr>
            <p:spPr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382" name="椭圆 313381"/>
              <p:cNvSpPr/>
              <p:nvPr/>
            </p:nvSpPr>
            <p:spPr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  <a:tileRect/>
              </a:gradFill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383" name="椭圆 313382"/>
              <p:cNvSpPr/>
              <p:nvPr/>
            </p:nvSpPr>
            <p:spPr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3384" name="矩形 313383"/>
            <p:cNvSpPr/>
            <p:nvPr/>
          </p:nvSpPr>
          <p:spPr>
            <a:xfrm rot="3419336">
              <a:off x="2880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3385" name="组合 313384"/>
            <p:cNvGrpSpPr/>
            <p:nvPr/>
          </p:nvGrpSpPr>
          <p:grpSpPr>
            <a:xfrm>
              <a:off x="3600" y="1296"/>
              <a:ext cx="816" cy="96"/>
              <a:chOff x="2003" y="3439"/>
              <a:chExt cx="468" cy="244"/>
            </a:xfrm>
          </p:grpSpPr>
          <p:sp>
            <p:nvSpPr>
              <p:cNvPr id="313386" name="椭圆 313385"/>
              <p:cNvSpPr/>
              <p:nvPr/>
            </p:nvSpPr>
            <p:spPr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387" name="矩形 313386"/>
              <p:cNvSpPr/>
              <p:nvPr/>
            </p:nvSpPr>
            <p:spPr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388" name="椭圆 313387"/>
              <p:cNvSpPr/>
              <p:nvPr/>
            </p:nvSpPr>
            <p:spPr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  <a:tileRect/>
              </a:gradFill>
              <a:ln w="127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389" name="椭圆 313388"/>
              <p:cNvSpPr/>
              <p:nvPr/>
            </p:nvSpPr>
            <p:spPr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3390" name="矩形 313389"/>
            <p:cNvSpPr/>
            <p:nvPr/>
          </p:nvSpPr>
          <p:spPr>
            <a:xfrm rot="3419336">
              <a:off x="4032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3391" name="矩形 313390"/>
          <p:cNvSpPr/>
          <p:nvPr/>
        </p:nvSpPr>
        <p:spPr>
          <a:xfrm>
            <a:off x="1475656" y="1059582"/>
            <a:ext cx="874713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</a:rPr>
              <a:t>西汉</a:t>
            </a:r>
          </a:p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</a:rPr>
              <a:t>张仲景</a:t>
            </a:r>
          </a:p>
        </p:txBody>
      </p:sp>
      <p:sp>
        <p:nvSpPr>
          <p:cNvPr id="29" name="矩形 28"/>
          <p:cNvSpPr/>
          <p:nvPr/>
        </p:nvSpPr>
        <p:spPr>
          <a:xfrm>
            <a:off x="3131840" y="1059582"/>
            <a:ext cx="874713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</a:rPr>
              <a:t>唐代</a:t>
            </a:r>
          </a:p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</a:rPr>
              <a:t>孙思邈</a:t>
            </a:r>
          </a:p>
        </p:txBody>
      </p:sp>
      <p:sp>
        <p:nvSpPr>
          <p:cNvPr id="30" name="矩形 29"/>
          <p:cNvSpPr/>
          <p:nvPr/>
        </p:nvSpPr>
        <p:spPr>
          <a:xfrm>
            <a:off x="4860032" y="1059582"/>
            <a:ext cx="874713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</a:rPr>
              <a:t>东汉</a:t>
            </a:r>
          </a:p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</a:rPr>
              <a:t>华佗</a:t>
            </a:r>
          </a:p>
        </p:txBody>
      </p:sp>
      <p:sp>
        <p:nvSpPr>
          <p:cNvPr id="313370" name="圆角矩形 313369"/>
          <p:cNvSpPr/>
          <p:nvPr/>
        </p:nvSpPr>
        <p:spPr>
          <a:xfrm>
            <a:off x="941070" y="2247900"/>
            <a:ext cx="1716405" cy="2399030"/>
          </a:xfrm>
          <a:prstGeom prst="roundRect">
            <a:avLst>
              <a:gd name="adj" fmla="val 1374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300192" y="1059582"/>
            <a:ext cx="874713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</a:rPr>
              <a:t>晋代</a:t>
            </a:r>
          </a:p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</a:rPr>
              <a:t>葛洪</a:t>
            </a:r>
          </a:p>
        </p:txBody>
      </p:sp>
      <p:sp>
        <p:nvSpPr>
          <p:cNvPr id="313369" name="圆角矩形 313368"/>
          <p:cNvSpPr/>
          <p:nvPr/>
        </p:nvSpPr>
        <p:spPr>
          <a:xfrm>
            <a:off x="2756535" y="2210435"/>
            <a:ext cx="1879600" cy="2375535"/>
          </a:xfrm>
          <a:prstGeom prst="roundRect">
            <a:avLst>
              <a:gd name="adj" fmla="val 1374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13395" name="矩形 313394"/>
          <p:cNvSpPr/>
          <p:nvPr/>
        </p:nvSpPr>
        <p:spPr>
          <a:xfrm>
            <a:off x="1001395" y="2367280"/>
            <a:ext cx="1728788" cy="20612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</a:rPr>
              <a:t>指出伤寒新愈</a:t>
            </a:r>
            <a:r>
              <a:rPr lang="en-US" altLang="zh-CN" sz="1600" b="1" dirty="0">
                <a:solidFill>
                  <a:srgbClr val="7030A0"/>
                </a:solidFill>
              </a:rPr>
              <a:t>,</a:t>
            </a:r>
            <a:r>
              <a:rPr lang="zh-CN" altLang="en-US" sz="1600" b="1" dirty="0">
                <a:solidFill>
                  <a:srgbClr val="7030A0"/>
                </a:solidFill>
              </a:rPr>
              <a:t>若起居作劳</a:t>
            </a:r>
            <a:r>
              <a:rPr lang="en-US" altLang="zh-CN" sz="1600" b="1" dirty="0">
                <a:solidFill>
                  <a:srgbClr val="7030A0"/>
                </a:solidFill>
              </a:rPr>
              <a:t>,</a:t>
            </a:r>
            <a:r>
              <a:rPr lang="zh-CN" altLang="en-US" sz="1600" b="1" dirty="0">
                <a:solidFill>
                  <a:srgbClr val="7030A0"/>
                </a:solidFill>
              </a:rPr>
              <a:t>或饮食不节</a:t>
            </a:r>
            <a:r>
              <a:rPr lang="en-US" altLang="zh-CN" sz="1600" b="1" dirty="0">
                <a:solidFill>
                  <a:srgbClr val="7030A0"/>
                </a:solidFill>
              </a:rPr>
              <a:t>,</a:t>
            </a:r>
            <a:r>
              <a:rPr lang="zh-CN" altLang="en-US" sz="1600" b="1" dirty="0">
                <a:solidFill>
                  <a:srgbClr val="7030A0"/>
                </a:solidFill>
              </a:rPr>
              <a:t>就会发生劳复、食复之变。从而将病后调摄</a:t>
            </a:r>
            <a:r>
              <a:rPr lang="en-US" altLang="zh-CN" sz="1600" b="1" dirty="0">
                <a:solidFill>
                  <a:srgbClr val="7030A0"/>
                </a:solidFill>
              </a:rPr>
              <a:t>,</a:t>
            </a:r>
            <a:r>
              <a:rPr lang="zh-CN" altLang="en-US" sz="1600" b="1" dirty="0">
                <a:solidFill>
                  <a:srgbClr val="7030A0"/>
                </a:solidFill>
              </a:rPr>
              <a:t>以防复发</a:t>
            </a:r>
            <a:r>
              <a:rPr lang="en-US" altLang="zh-CN" sz="1600" b="1" dirty="0">
                <a:solidFill>
                  <a:srgbClr val="7030A0"/>
                </a:solidFill>
              </a:rPr>
              <a:t>,</a:t>
            </a:r>
            <a:r>
              <a:rPr lang="zh-CN" altLang="en-US" sz="1600" b="1" dirty="0">
                <a:solidFill>
                  <a:srgbClr val="7030A0"/>
                </a:solidFill>
              </a:rPr>
              <a:t>补充为治未病内容的重要延伸。</a:t>
            </a:r>
          </a:p>
        </p:txBody>
      </p:sp>
      <p:sp>
        <p:nvSpPr>
          <p:cNvPr id="313396" name="矩形 313395"/>
          <p:cNvSpPr/>
          <p:nvPr/>
        </p:nvSpPr>
        <p:spPr>
          <a:xfrm>
            <a:off x="2755265" y="2367280"/>
            <a:ext cx="188087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7030A0"/>
                </a:solidFill>
              </a:rPr>
              <a:t>将疾病分为“未病”“欲病”“已病”三个层次, 他对治未病主要从养生保健和欲病早治的角度着眼,“喜养性者,治未病之病”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807200" y="2244090"/>
            <a:ext cx="1879600" cy="2375535"/>
          </a:xfrm>
          <a:prstGeom prst="roundRect">
            <a:avLst>
              <a:gd name="adj" fmla="val 1374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850765" y="2210435"/>
            <a:ext cx="1879600" cy="2445385"/>
          </a:xfrm>
          <a:prstGeom prst="roundRect">
            <a:avLst>
              <a:gd name="adj" fmla="val 1374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13397" name="矩形 313396"/>
          <p:cNvSpPr/>
          <p:nvPr/>
        </p:nvSpPr>
        <p:spPr>
          <a:xfrm>
            <a:off x="5136833" y="2280285"/>
            <a:ext cx="9956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 eaLnBrk="1" hangingPunct="1"/>
            <a:r>
              <a:rPr lang="zh-CN" altLang="en-US" sz="1600" b="1" dirty="0">
                <a:solidFill>
                  <a:srgbClr val="7030A0"/>
                </a:solidFill>
              </a:rPr>
              <a:t>创五禽戏</a:t>
            </a:r>
          </a:p>
          <a:p>
            <a:pPr algn="l" eaLnBrk="1" hangingPunct="1"/>
            <a:r>
              <a:rPr lang="zh-CN" altLang="en-US" sz="1600" b="1" dirty="0">
                <a:solidFill>
                  <a:srgbClr val="7030A0"/>
                </a:solidFill>
              </a:rPr>
              <a:t>健身法</a:t>
            </a:r>
          </a:p>
        </p:txBody>
      </p:sp>
      <p:pic>
        <p:nvPicPr>
          <p:cNvPr id="313400" name="图片 313399" descr="clip_image00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3650" y="2827655"/>
            <a:ext cx="1539875" cy="1819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3398" name="矩形 313397"/>
          <p:cNvSpPr/>
          <p:nvPr/>
        </p:nvSpPr>
        <p:spPr>
          <a:xfrm>
            <a:off x="6796405" y="2247900"/>
            <a:ext cx="1678305" cy="2338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buNone/>
            </a:pPr>
            <a:r>
              <a:rPr lang="zh-CN" altLang="en-US" sz="1600" b="1" dirty="0">
                <a:solidFill>
                  <a:srgbClr val="7030A0"/>
                </a:solidFill>
              </a:rPr>
              <a:t>“内修”“外养”理论</a:t>
            </a:r>
          </a:p>
          <a:p>
            <a:pPr algn="l">
              <a:buNone/>
            </a:pPr>
            <a:endParaRPr lang="zh-CN" altLang="en-US" sz="1600" b="1" dirty="0">
              <a:solidFill>
                <a:srgbClr val="7030A0"/>
              </a:solidFill>
            </a:endParaRPr>
          </a:p>
          <a:p>
            <a:pPr algn="l">
              <a:buNone/>
            </a:pPr>
            <a:r>
              <a:rPr lang="zh-CN" altLang="en-US" sz="1600" b="1" dirty="0">
                <a:solidFill>
                  <a:srgbClr val="7030A0"/>
                </a:solidFill>
              </a:rPr>
              <a:t>方法可分：  </a:t>
            </a:r>
          </a:p>
          <a:p>
            <a:pPr algn="l">
              <a:buNone/>
            </a:pPr>
            <a:r>
              <a:rPr lang="zh-CN" altLang="en-US" sz="1600" b="1" dirty="0">
                <a:solidFill>
                  <a:srgbClr val="7030A0"/>
                </a:solidFill>
              </a:rPr>
              <a:t> “行气”</a:t>
            </a:r>
          </a:p>
          <a:p>
            <a:pPr algn="l">
              <a:buNone/>
            </a:pPr>
            <a:r>
              <a:rPr lang="zh-CN" altLang="en-US" sz="1600" b="1" dirty="0">
                <a:solidFill>
                  <a:srgbClr val="7030A0"/>
                </a:solidFill>
              </a:rPr>
              <a:t>“导引”</a:t>
            </a:r>
          </a:p>
          <a:p>
            <a:pPr algn="l">
              <a:buNone/>
            </a:pPr>
            <a:r>
              <a:rPr lang="zh-CN" altLang="en-US" sz="1600" b="1" dirty="0">
                <a:solidFill>
                  <a:srgbClr val="7030A0"/>
                </a:solidFill>
              </a:rPr>
              <a:t>“服食”</a:t>
            </a:r>
          </a:p>
          <a:p>
            <a:pPr algn="l">
              <a:buNone/>
            </a:pPr>
            <a:r>
              <a:rPr lang="zh-CN" altLang="en-US" sz="1600" b="1" dirty="0">
                <a:solidFill>
                  <a:srgbClr val="7030A0"/>
                </a:solidFill>
              </a:rPr>
              <a:t>“卫生”</a:t>
            </a:r>
            <a:endParaRPr lang="zh-CN" altLang="en-US" b="1" dirty="0"/>
          </a:p>
          <a:p>
            <a:endParaRPr lang="zh-CN" altLang="en-US" b="1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中医治未病的渊源</a:t>
            </a:r>
            <a:r>
              <a:rPr lang="en-US" altLang="zh-CN" sz="2800" dirty="0"/>
              <a:t>--</a:t>
            </a:r>
            <a:r>
              <a:rPr lang="zh-CN" altLang="en-US" sz="2800" baseline="-25000" dirty="0"/>
              <a:t>成熟于明清时期</a:t>
            </a:r>
          </a:p>
        </p:txBody>
      </p:sp>
      <p:pic>
        <p:nvPicPr>
          <p:cNvPr id="16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4408" name="组合 314407"/>
          <p:cNvGrpSpPr/>
          <p:nvPr/>
        </p:nvGrpSpPr>
        <p:grpSpPr>
          <a:xfrm>
            <a:off x="2056130" y="1170940"/>
            <a:ext cx="4896485" cy="3987165"/>
            <a:chOff x="1177" y="1296"/>
            <a:chExt cx="3335" cy="2715"/>
          </a:xfrm>
        </p:grpSpPr>
        <p:sp>
          <p:nvSpPr>
            <p:cNvPr id="314409" name="任意多边形 314408"/>
            <p:cNvSpPr/>
            <p:nvPr/>
          </p:nvSpPr>
          <p:spPr>
            <a:xfrm rot="-794496">
              <a:off x="2989" y="1859"/>
              <a:ext cx="725" cy="2089"/>
            </a:xfrm>
            <a:custGeom>
              <a:avLst/>
              <a:gdLst/>
              <a:ahLst/>
              <a:cxnLst/>
              <a:rect l="0" t="0" r="0" b="0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447EC4">
                    <a:gamma/>
                    <a:tint val="0"/>
                    <a:invGamma/>
                    <a:alpha val="100000"/>
                  </a:srgbClr>
                </a:gs>
                <a:gs pos="100000">
                  <a:srgbClr val="447EC4">
                    <a:alpha val="100000"/>
                  </a:srgbClr>
                </a:gs>
              </a:gsLst>
              <a:lin ang="0" scaled="1"/>
              <a:tileRect/>
            </a:gradFill>
            <a:ln w="635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10" name="任意多边形 314409"/>
            <p:cNvSpPr/>
            <p:nvPr/>
          </p:nvSpPr>
          <p:spPr>
            <a:xfrm rot="5461794">
              <a:off x="1859" y="1577"/>
              <a:ext cx="725" cy="2089"/>
            </a:xfrm>
            <a:custGeom>
              <a:avLst/>
              <a:gdLst/>
              <a:ahLst/>
              <a:cxnLst/>
              <a:rect l="0" t="0" r="0" b="0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2A684C">
                    <a:gamma/>
                    <a:tint val="0"/>
                    <a:invGamma/>
                    <a:alpha val="100000"/>
                  </a:srgbClr>
                </a:gs>
                <a:gs pos="100000">
                  <a:srgbClr val="2A684C">
                    <a:alpha val="100000"/>
                  </a:srgbClr>
                </a:gs>
              </a:gsLst>
              <a:lin ang="0" scaled="1"/>
              <a:tileRect/>
            </a:gradFill>
            <a:ln w="635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11" name="任意多边形 314410"/>
            <p:cNvSpPr/>
            <p:nvPr/>
          </p:nvSpPr>
          <p:spPr>
            <a:xfrm rot="-7471624">
              <a:off x="3024" y="613"/>
              <a:ext cx="725" cy="2090"/>
            </a:xfrm>
            <a:custGeom>
              <a:avLst/>
              <a:gdLst/>
              <a:ahLst/>
              <a:cxnLst/>
              <a:rect l="0" t="0" r="0" b="0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0"/>
                    <a:invGamma/>
                    <a:alpha val="100000"/>
                  </a:schemeClr>
                </a:gs>
                <a:gs pos="100000">
                  <a:schemeClr val="folHlink">
                    <a:alpha val="100000"/>
                  </a:schemeClr>
                </a:gs>
              </a:gsLst>
              <a:lin ang="0" scaled="1"/>
              <a:tileRect/>
            </a:gradFill>
            <a:ln w="635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4412" name="组合 314411"/>
            <p:cNvGrpSpPr/>
            <p:nvPr/>
          </p:nvGrpSpPr>
          <p:grpSpPr>
            <a:xfrm>
              <a:off x="1177" y="1440"/>
              <a:ext cx="3335" cy="2571"/>
              <a:chOff x="768" y="1104"/>
              <a:chExt cx="3984" cy="3072"/>
            </a:xfrm>
          </p:grpSpPr>
          <p:sp>
            <p:nvSpPr>
              <p:cNvPr id="314413" name="任意多边形 314412"/>
              <p:cNvSpPr/>
              <p:nvPr/>
            </p:nvSpPr>
            <p:spPr>
              <a:xfrm>
                <a:off x="2784" y="1680"/>
                <a:ext cx="866" cy="2496"/>
              </a:xfrm>
              <a:custGeom>
                <a:avLst/>
                <a:gdLst/>
                <a:ahLst/>
                <a:cxnLst/>
                <a:rect l="0" t="0" r="0" b="0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CFDBDF">
                      <a:alpha val="100000"/>
                    </a:srgbClr>
                  </a:gs>
                </a:gsLst>
                <a:lin ang="0" scaled="1"/>
                <a:tileRect/>
              </a:gradFill>
              <a:ln w="635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414" name="任意多边形 314413"/>
              <p:cNvSpPr/>
              <p:nvPr/>
            </p:nvSpPr>
            <p:spPr>
              <a:xfrm rot="6256290">
                <a:off x="1583" y="1153"/>
                <a:ext cx="866" cy="2496"/>
              </a:xfrm>
              <a:custGeom>
                <a:avLst/>
                <a:gdLst/>
                <a:ahLst/>
                <a:cxnLst/>
                <a:rect l="0" t="0" r="0" b="0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CFDBDF">
                      <a:alpha val="100000"/>
                    </a:srgbClr>
                  </a:gs>
                </a:gsLst>
                <a:lin ang="0" scaled="1"/>
                <a:tileRect/>
              </a:gradFill>
              <a:ln w="635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415" name="任意多边形 314414"/>
              <p:cNvSpPr/>
              <p:nvPr/>
            </p:nvSpPr>
            <p:spPr>
              <a:xfrm rot="-6677128">
                <a:off x="3071" y="289"/>
                <a:ext cx="866" cy="2496"/>
              </a:xfrm>
              <a:custGeom>
                <a:avLst/>
                <a:gdLst/>
                <a:ahLst/>
                <a:cxnLst/>
                <a:rect l="0" t="0" r="0" b="0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CFDBDF">
                      <a:alpha val="100000"/>
                    </a:srgbClr>
                  </a:gs>
                </a:gsLst>
                <a:lin ang="0" scaled="1"/>
                <a:tileRect/>
              </a:gradFill>
              <a:ln w="635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4416" name="组合 314415"/>
            <p:cNvGrpSpPr/>
            <p:nvPr/>
          </p:nvGrpSpPr>
          <p:grpSpPr>
            <a:xfrm>
              <a:off x="2543" y="1899"/>
              <a:ext cx="844" cy="843"/>
              <a:chOff x="2016" y="1920"/>
              <a:chExt cx="1680" cy="1680"/>
            </a:xfrm>
          </p:grpSpPr>
          <p:sp>
            <p:nvSpPr>
              <p:cNvPr id="314417" name="椭圆 314416"/>
              <p:cNvSpPr/>
              <p:nvPr/>
            </p:nvSpPr>
            <p:spPr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14343"/>
                  </a:gs>
                  <a:gs pos="100000">
                    <a:srgbClr val="F14343">
                      <a:gamma/>
                      <a:shade val="60784"/>
                      <a:invGamma/>
                    </a:srgbClr>
                  </a:gs>
                </a:gsLst>
                <a:lin ang="5400000" scaled="1"/>
                <a:tileRect/>
              </a:gradFill>
              <a:ln w="254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418" name="任意多边形 314417"/>
              <p:cNvSpPr/>
              <p:nvPr/>
            </p:nvSpPr>
            <p:spPr>
              <a:xfrm>
                <a:off x="2208" y="1948"/>
                <a:ext cx="1296" cy="634"/>
              </a:xfrm>
              <a:custGeom>
                <a:avLst/>
                <a:gdLst/>
                <a:ahLst/>
                <a:cxnLst/>
                <a:rect l="0" t="0" r="0" b="0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FF3300">
                      <a:alpha val="100000"/>
                    </a:srgbClr>
                  </a:gs>
                </a:gsLst>
                <a:lin ang="5400000" scaled="1"/>
                <a:tileRect/>
              </a:gra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4419" name="文本框 314418"/>
            <p:cNvSpPr txBox="1"/>
            <p:nvPr/>
          </p:nvSpPr>
          <p:spPr>
            <a:xfrm>
              <a:off x="2617" y="2177"/>
              <a:ext cx="695" cy="5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</a:rPr>
                <a:t>叶天士</a:t>
              </a:r>
              <a:endParaRPr lang="zh-CN" altLang="en-US" sz="2400" b="1">
                <a:solidFill>
                  <a:schemeClr val="bg1"/>
                </a:solidFill>
              </a:endParaRPr>
            </a:p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314420" name="文本框 314419"/>
            <p:cNvSpPr txBox="1"/>
            <p:nvPr/>
          </p:nvSpPr>
          <p:spPr>
            <a:xfrm>
              <a:off x="1776" y="1977"/>
              <a:ext cx="888" cy="3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/>
                <a:t>逐邪务早</a:t>
              </a:r>
            </a:p>
          </p:txBody>
        </p:sp>
        <p:sp>
          <p:nvSpPr>
            <p:cNvPr id="314421" name="文本框 314420"/>
            <p:cNvSpPr txBox="1"/>
            <p:nvPr/>
          </p:nvSpPr>
          <p:spPr>
            <a:xfrm>
              <a:off x="3347" y="1455"/>
              <a:ext cx="888" cy="3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/>
                <a:t>先证用药</a:t>
              </a:r>
              <a:endParaRPr lang="zh-CN" altLang="en-US" sz="2400" b="1"/>
            </a:p>
          </p:txBody>
        </p:sp>
        <p:sp>
          <p:nvSpPr>
            <p:cNvPr id="314422" name="文本框 314421"/>
            <p:cNvSpPr txBox="1"/>
            <p:nvPr/>
          </p:nvSpPr>
          <p:spPr>
            <a:xfrm>
              <a:off x="2548" y="3062"/>
              <a:ext cx="888" cy="3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r"/>
              <a:r>
                <a:rPr lang="zh-CN" altLang="en-US" sz="2400" b="1" dirty="0"/>
                <a:t>先安防变</a:t>
              </a:r>
              <a:endParaRPr lang="zh-CN" altLang="en-US" sz="2400" b="1"/>
            </a:p>
          </p:txBody>
        </p:sp>
      </p:grpSp>
      <p:sp>
        <p:nvSpPr>
          <p:cNvPr id="314424" name="文本框 314423"/>
          <p:cNvSpPr txBox="1"/>
          <p:nvPr/>
        </p:nvSpPr>
        <p:spPr>
          <a:xfrm>
            <a:off x="772160" y="4059238"/>
            <a:ext cx="30241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6600"/>
                </a:solidFill>
              </a:rPr>
              <a:t>务在先安未受邪之地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中</a:t>
            </a:r>
            <a:r>
              <a:rPr lang="zh-CN" altLang="en-US" dirty="0" smtClean="0">
                <a:sym typeface="+mn-ea"/>
              </a:rPr>
              <a:t>医治未病方法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5856" y="1491630"/>
            <a:ext cx="282508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b="0" dirty="0" smtClean="0">
                <a:latin typeface="+mn-ea"/>
                <a:ea typeface="+mn-ea"/>
              </a:rPr>
              <a:t>调养精神</a:t>
            </a:r>
            <a:endParaRPr lang="zh-CN" altLang="en-US" b="0" dirty="0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07704" y="2283718"/>
            <a:ext cx="1295400" cy="923925"/>
            <a:chOff x="1556420" y="3204557"/>
            <a:chExt cx="1295400" cy="92392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420" y="3204557"/>
              <a:ext cx="1295400" cy="923925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1998732" y="342520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2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47864" y="3507854"/>
            <a:ext cx="279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体质调护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907704" y="1275606"/>
            <a:ext cx="1295400" cy="923925"/>
            <a:chOff x="1556420" y="3204557"/>
            <a:chExt cx="1295400" cy="92392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420" y="3204557"/>
              <a:ext cx="1295400" cy="923925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1998732" y="342520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1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275856" y="2499742"/>
            <a:ext cx="282508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b="0" dirty="0" smtClean="0">
                <a:latin typeface="+mn-ea"/>
                <a:ea typeface="+mn-ea"/>
              </a:rPr>
              <a:t>合理膳食</a:t>
            </a:r>
            <a:endParaRPr lang="zh-CN" altLang="en-US" b="0" dirty="0">
              <a:latin typeface="+mn-ea"/>
              <a:ea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3291830"/>
            <a:ext cx="1295400" cy="923925"/>
            <a:chOff x="1556420" y="3204557"/>
            <a:chExt cx="1295400" cy="923925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420" y="3204557"/>
              <a:ext cx="1295400" cy="923925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19" name="TextBox 18"/>
            <p:cNvSpPr txBox="1"/>
            <p:nvPr/>
          </p:nvSpPr>
          <p:spPr>
            <a:xfrm>
              <a:off x="1998732" y="342520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3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16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调养精神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347614"/>
            <a:ext cx="5616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古人称：天有三宝“日、月、星”，地有三宝“水、火、风”，</a:t>
            </a:r>
            <a:endParaRPr lang="en-US" altLang="zh-CN" sz="1400" b="0" dirty="0" smtClean="0">
              <a:latin typeface="+mn-ea"/>
              <a:ea typeface="+mn-ea"/>
            </a:endParaRPr>
          </a:p>
          <a:p>
            <a:r>
              <a:rPr lang="zh-CN" altLang="en-US" sz="1400" b="0" dirty="0" smtClean="0">
                <a:latin typeface="+mn-ea"/>
                <a:ea typeface="+mn-ea"/>
              </a:rPr>
              <a:t>人有三宝“精、气、神”。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sp>
        <p:nvSpPr>
          <p:cNvPr id="21" name="燕尾形 20"/>
          <p:cNvSpPr/>
          <p:nvPr/>
        </p:nvSpPr>
        <p:spPr>
          <a:xfrm rot="10800000" flipH="1" flipV="1">
            <a:off x="611560" y="1491630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燕尾形 21"/>
          <p:cNvSpPr/>
          <p:nvPr/>
        </p:nvSpPr>
        <p:spPr>
          <a:xfrm rot="10800000" flipH="1" flipV="1">
            <a:off x="683568" y="2499806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燕尾形 22"/>
          <p:cNvSpPr/>
          <p:nvPr/>
        </p:nvSpPr>
        <p:spPr>
          <a:xfrm rot="10800000" flipH="1" flipV="1">
            <a:off x="683568" y="3651870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75656" y="2588300"/>
            <a:ext cx="56166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安心养身：形神合一，胸怀宽广，对待生活。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6" y="3579862"/>
            <a:ext cx="5616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四时调神：春季活泼、夏季畅达、秋季恬静、入冬则藏而不泄，适应季节特点外界变化，保持精神情志稳定。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pic>
        <p:nvPicPr>
          <p:cNvPr id="10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调养精神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347614"/>
            <a:ext cx="5616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动行怡神：</a:t>
            </a:r>
            <a:r>
              <a:rPr lang="zh-CN" altLang="en-US" sz="1400" b="0" dirty="0" smtClean="0">
                <a:latin typeface="+mn-ea"/>
              </a:rPr>
              <a:t>动行包括散步，锻炼健身等，促进气血流畅、筋络舒活、脏腑功能协调，精神焕发</a:t>
            </a:r>
            <a:r>
              <a:rPr lang="zh-CN" altLang="en-US" sz="1400" b="0" dirty="0" smtClean="0">
                <a:latin typeface="+mn-ea"/>
                <a:ea typeface="+mn-ea"/>
              </a:rPr>
              <a:t>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sp>
        <p:nvSpPr>
          <p:cNvPr id="21" name="燕尾形 20"/>
          <p:cNvSpPr/>
          <p:nvPr/>
        </p:nvSpPr>
        <p:spPr>
          <a:xfrm rot="10800000" flipH="1" flipV="1">
            <a:off x="611560" y="1491630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燕尾形 21"/>
          <p:cNvSpPr/>
          <p:nvPr/>
        </p:nvSpPr>
        <p:spPr>
          <a:xfrm rot="10800000" flipH="1" flipV="1">
            <a:off x="683568" y="2499806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燕尾形 22"/>
          <p:cNvSpPr/>
          <p:nvPr/>
        </p:nvSpPr>
        <p:spPr>
          <a:xfrm rot="10800000" flipH="1" flipV="1">
            <a:off x="683568" y="3651870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defRPr/>
            </a:pP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31640" y="2588300"/>
            <a:ext cx="56166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节制情感：忍怒宽容、</a:t>
            </a:r>
            <a:r>
              <a:rPr lang="zh-CN" altLang="en-US" sz="1400" b="0" dirty="0" smtClean="0">
                <a:latin typeface="+mn-ea"/>
              </a:rPr>
              <a:t>节制情感、平常心</a:t>
            </a:r>
            <a:r>
              <a:rPr lang="zh-CN" altLang="en-US" sz="1400" b="0" dirty="0" smtClean="0">
                <a:latin typeface="+mn-ea"/>
                <a:ea typeface="+mn-ea"/>
              </a:rPr>
              <a:t>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3648" y="3668420"/>
            <a:ext cx="56166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sz="1400" b="0" dirty="0" smtClean="0">
                <a:latin typeface="+mn-ea"/>
                <a:ea typeface="+mn-ea"/>
              </a:rPr>
              <a:t>移情易性：自我解脱。</a:t>
            </a:r>
            <a:endParaRPr lang="zh-CN" altLang="en-US" sz="1400" b="0" dirty="0">
              <a:latin typeface="+mn-ea"/>
              <a:ea typeface="+mn-ea"/>
            </a:endParaRPr>
          </a:p>
        </p:txBody>
      </p:sp>
      <p:pic>
        <p:nvPicPr>
          <p:cNvPr id="10" name="Picture 2" descr="E:\我的作品\4比3标准\中国风\传统风格类型模板\PSD2766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4188">
            <a:off x="7404505" y="3299173"/>
            <a:ext cx="1700064" cy="15256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8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1263</Words>
  <Application>Microsoft Office PowerPoint</Application>
  <PresentationFormat>全屏显示(16:9)</PresentationFormat>
  <Paragraphs>94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中医养生治未病</vt:lpstr>
      <vt:lpstr>目录</vt:lpstr>
      <vt:lpstr>导读</vt:lpstr>
      <vt:lpstr>中医治未病的渊源--奠基于战国时期</vt:lpstr>
      <vt:lpstr>中医治未病的渊源--发展于汉唐时期</vt:lpstr>
      <vt:lpstr>中医治未病的渊源--成熟于明清时期</vt:lpstr>
      <vt:lpstr>中医治未病方法</vt:lpstr>
      <vt:lpstr>调养精神</vt:lpstr>
      <vt:lpstr>调养精神</vt:lpstr>
      <vt:lpstr>合理膳食</vt:lpstr>
      <vt:lpstr>体质调护</vt:lpstr>
      <vt:lpstr>体质调护的例子1</vt:lpstr>
      <vt:lpstr>体质调护的例子2</vt:lpstr>
      <vt:lpstr>结束语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POWERPOINT模板</dc:title>
  <dc:creator>王琳</dc:creator>
  <cp:lastModifiedBy>Administrator</cp:lastModifiedBy>
  <cp:revision>51</cp:revision>
  <dcterms:created xsi:type="dcterms:W3CDTF">2012-12-02T05:44:00Z</dcterms:created>
  <dcterms:modified xsi:type="dcterms:W3CDTF">2017-09-24T14:09:06Z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