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74" r:id="rId6"/>
    <p:sldId id="257" r:id="rId7"/>
    <p:sldId id="258" r:id="rId8"/>
    <p:sldId id="275" r:id="rId9"/>
    <p:sldId id="259" r:id="rId10"/>
    <p:sldId id="279" r:id="rId11"/>
    <p:sldId id="281" r:id="rId12"/>
    <p:sldId id="282" r:id="rId13"/>
    <p:sldId id="283" r:id="rId14"/>
    <p:sldId id="292" r:id="rId15"/>
    <p:sldId id="290" r:id="rId16"/>
    <p:sldId id="291" r:id="rId17"/>
    <p:sldId id="278" r:id="rId18"/>
    <p:sldId id="284" r:id="rId19"/>
    <p:sldId id="285" r:id="rId20"/>
    <p:sldId id="261" r:id="rId21"/>
    <p:sldId id="262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-282"/>
      </p:cViewPr>
      <p:guideLst>
        <p:guide orient="horz" pos="1705"/>
        <p:guide pos="2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7614"/>
            <a:ext cx="4327429" cy="343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0"/>
            <a:ext cx="9144000" cy="943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0211"/>
            <a:ext cx="1391709" cy="1103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3473"/>
            <a:ext cx="8229600" cy="692093"/>
          </a:xfrm>
        </p:spPr>
        <p:txBody>
          <a:bodyPr>
            <a:normAutofit/>
          </a:bodyPr>
          <a:lstStyle>
            <a:lvl1pPr algn="r">
              <a:defRPr sz="2800">
                <a:latin typeface="方正粗宋简体" pitchFamily="65" charset="-122"/>
                <a:ea typeface="方正粗宋简体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20" y="4371950"/>
            <a:ext cx="1772480" cy="771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198" y="867524"/>
            <a:ext cx="7776864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活意简体" pitchFamily="65" charset="-122"/>
                <a:ea typeface="方正粗活意简体" pitchFamily="65" charset="-122"/>
              </a:rPr>
              <a:t>中医养生治未病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55926"/>
            <a:ext cx="6400800" cy="44918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玉田中医医院：赵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娣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:\Users\Administrator\Desktop\PNG图片48个\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80" y="195486"/>
            <a:ext cx="69313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2" name="燕尾形 21"/>
          <p:cNvSpPr/>
          <p:nvPr/>
        </p:nvSpPr>
        <p:spPr>
          <a:xfrm rot="10800000" flipH="1" flipV="1">
            <a:off x="1042343" y="192576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1042343" y="30778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0415" y="2014260"/>
            <a:ext cx="561662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节制情感：忍怒宽容、节制情感、平常心。</a:t>
            </a:r>
            <a:endParaRPr lang="zh-CN" altLang="en-US" sz="1400" b="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2423" y="309438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移情易性：自我解脱。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合理膳食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医药学家李时珍说：“饮食者，人之命脉也。”合理膳食是健康的重要基石。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139702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11560" y="3003798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139702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我国传统的饮食结构：“五谷为养，五果为助，五畜为益，五菜为充”。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3020348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食量与体力活动要平衡，保持适宜体重。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10" name="燕尾形 9"/>
          <p:cNvSpPr/>
          <p:nvPr/>
        </p:nvSpPr>
        <p:spPr>
          <a:xfrm rot="10800000" flipH="1" flipV="1">
            <a:off x="683568" y="3867894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939902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清淡少盐、戒烟限酒。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运动保健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2720" y="2039620"/>
            <a:ext cx="6297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动行怡神：动行包括散步，锻炼健身等，促进气血流畅、筋络舒活、脏腑功能协调，精神焕发。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燕尾形 4"/>
          <p:cNvSpPr/>
          <p:nvPr/>
        </p:nvSpPr>
        <p:spPr>
          <a:xfrm rot="10800000" flipH="1" flipV="1">
            <a:off x="611560" y="203942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体质保健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中医学认为体质现象即时一样、气血、津液盛衰变化的反应状态。分有：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平和、气虚、阳虚、阴虚、血瘀、痰湿、湿热、气郁九种体质。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28641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85984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71750"/>
            <a:ext cx="6408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人们在治疗疾病时，往往是被疾病“牵着鼻子走”。中医一直都讲究辨证论证，然而我们每个人的体质也是不一样的，因此就需要不同的方法进行调养。抓住了体质就抓住了根本，为疾病预防和治疗指明了方向。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4039870"/>
            <a:ext cx="6297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动行怡神：动行包括散步，锻炼健身等，促进气血流畅、筋络舒活、脏腑功能协调，精神焕发。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燕尾形 4"/>
          <p:cNvSpPr/>
          <p:nvPr/>
        </p:nvSpPr>
        <p:spPr>
          <a:xfrm rot="10800000" flipH="1" flipV="1">
            <a:off x="611560" y="390505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八段锦</a:t>
            </a:r>
            <a:endParaRPr lang="zh-CN" altLang="en-US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8" name="图片 7" descr="C:\Users\liliandong\Desktop\S61GFLBZOGEXL%L@T}@DR_9.pngS61GFLBZOGEXL%L@T}@DR_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545" y="1737154"/>
            <a:ext cx="1939010" cy="1713865"/>
          </a:xfrm>
          <a:prstGeom prst="rect">
            <a:avLst/>
          </a:prstGeom>
        </p:spPr>
      </p:pic>
      <p:pic>
        <p:nvPicPr>
          <p:cNvPr id="2" name="图片 1" descr="C:\Users\liliandong\Desktop\[OQXS6T2SB5A]BW@USK~Q0U.png[OQXS6T2SB5A]BW@USK~Q0U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10815" y="1737154"/>
            <a:ext cx="1939010" cy="1678305"/>
          </a:xfrm>
          <a:prstGeom prst="rect">
            <a:avLst/>
          </a:prstGeom>
        </p:spPr>
      </p:pic>
      <p:pic>
        <p:nvPicPr>
          <p:cNvPr id="5" name="图片 4" descr="C:\Users\liliandong\Desktop\CUXDQO5RN7`)41ZAVW_`LXU.pngCUXDQO5RN7`)41ZAVW_`LXU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12445" y="1737471"/>
            <a:ext cx="1939010" cy="1614170"/>
          </a:xfrm>
          <a:prstGeom prst="rect">
            <a:avLst/>
          </a:prstGeom>
        </p:spPr>
      </p:pic>
      <p:pic>
        <p:nvPicPr>
          <p:cNvPr id="6" name="图片 5" descr="C:\Users\liliandong\Desktop\PO50GUT_2~DGMF]`9D4$E$N.pngPO50GUT_2~DGMF]`9D4$E$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08550" y="1737154"/>
            <a:ext cx="1939010" cy="1547495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489585" y="387350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两手托天理三焦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737485" y="387350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左右开弓似射雕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7132955" y="3940175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五劳七伤往后瞧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935855" y="3940175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调理脾胃须单举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八段锦</a:t>
            </a:r>
            <a:endParaRPr lang="zh-CN" altLang="en-US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8" name="图片 7" descr="C:\Users\liliandong\Desktop\9}H@WZZBM@XONSP3I{@TWBS.png9}H@WZZBM@XONSP3I{@TWB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545" y="2140062"/>
            <a:ext cx="1939010" cy="1530350"/>
          </a:xfrm>
          <a:prstGeom prst="rect">
            <a:avLst/>
          </a:prstGeom>
        </p:spPr>
      </p:pic>
      <p:pic>
        <p:nvPicPr>
          <p:cNvPr id="2" name="图片 1" descr="C:\Users\liliandong\Desktop\8FWUM8WH[H5[YC8(D0L7963.png8FWUM8WH[H5[YC8(D0L79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06370" y="2076244"/>
            <a:ext cx="1939010" cy="1657985"/>
          </a:xfrm>
          <a:prstGeom prst="rect">
            <a:avLst/>
          </a:prstGeom>
        </p:spPr>
      </p:pic>
      <p:pic>
        <p:nvPicPr>
          <p:cNvPr id="5" name="图片 4" descr="C:\Users\liliandong\Desktop\}AU%5GGJVNXJAY3~Z%_0AR6.png}AU%5GGJVNXJAY3~Z%_0AR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13080" y="2122916"/>
            <a:ext cx="1939010" cy="1564640"/>
          </a:xfrm>
          <a:prstGeom prst="rect">
            <a:avLst/>
          </a:prstGeom>
        </p:spPr>
      </p:pic>
      <p:pic>
        <p:nvPicPr>
          <p:cNvPr id="6" name="图片 5" descr="C:\Users\liliandong\Desktop\UAW}BV(@F4BTCZ@)BH1X9FG.pngUAW}BV(@F4BTCZ@)BH1X9F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13173" y="2131489"/>
            <a:ext cx="1929765" cy="1547495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64490" y="407797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摇头摆尾去心火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737485" y="407797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两手攀足固肾腰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120640" y="407797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攒拳怒目增气力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2955" y="4077970"/>
            <a:ext cx="168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200" b="0" dirty="0" smtClean="0">
                <a:latin typeface="+mn-ea"/>
                <a:ea typeface="+mn-ea"/>
              </a:rPr>
              <a:t>背后七颠百病消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运动保健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体质特征：全身怕冷、手脚怕凉、不喜冷食。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注意事项：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1</a:t>
            </a:r>
            <a:r>
              <a:rPr lang="zh-CN" altLang="en-US" sz="1400" b="0" dirty="0" smtClean="0"/>
              <a:t>，不要熬夜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熬夜伤阳。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，不要滥用抗生素。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，可以经常用桃木棍敲打自己的督脉，这有助于，生发、补充阳气。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----</a:t>
            </a:r>
            <a:r>
              <a:rPr lang="zh-CN" altLang="en-US" sz="1400" b="0" dirty="0" smtClean="0"/>
              <a:t>生姜、韭菜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如韭菜炒核桃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。可温阳补气。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药疗：金匮肾气丸。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补充阳气的经典名方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阳虚体质的人应该舒展心胸，激发活力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多晒太阳，多泡热水脚。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阳虚体质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运动保健</a:t>
            </a:r>
            <a:endParaRPr 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7"/>
            <a:ext cx="7056784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体质特征：身体极易疲劳、气短无力。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养生法：补中益气。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避免过劳、过累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☆  穴位治疗：按摩、艾灸足三里。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</a:t>
            </a:r>
            <a:r>
              <a:rPr lang="zh-CN" altLang="en-US" sz="1400" b="0" dirty="0" smtClean="0"/>
              <a:t>大枣、山药。可健脾补气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阴虚的人少吃大枣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药疗：补中益气丸。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气虚体质的人要树立自信心，充满信念，要有一个良好的精神状态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气虚体质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药物养生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91630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具有防衰抗老作用的药物，称为延年益寿药物。运用这类药物来达到延缓衰老、健体强身的目的，即是药物养生。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    从中医药学理论讲，人的体质分为虚证和实证两大类，实证体质的人就不宜服用补益品，也就是说补益品主要是用于体质较虚弱的人。而不同的虚证又要选择不同的补益品，这就是中医所讲的“辨证施治”。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8" name="图片 7" descr="78310a55b319ebc4cc8dc2978226cffc1f1716c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35646"/>
            <a:ext cx="1939010" cy="253918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131840" y="1634171"/>
            <a:ext cx="2024" cy="2593763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4248472" cy="692093"/>
          </a:xfrm>
        </p:spPr>
        <p:txBody>
          <a:bodyPr/>
          <a:lstStyle/>
          <a:p>
            <a:pPr algn="ctr"/>
            <a:r>
              <a:rPr lang="zh-CN" altLang="en-US" dirty="0" smtClean="0"/>
              <a:t>结束语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331640" y="228371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治未病是中医预防医学的高度概括，在疾病的预防、诊治方面都有重要意义。将“治未病”的思想贯穿于临床，对疾病发生、发展的各个环节提前干预，促进患者早日康复，具有重要的指导意义。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03848" y="1205116"/>
            <a:ext cx="3219880" cy="720080"/>
            <a:chOff x="3296336" y="1840758"/>
            <a:chExt cx="3219880" cy="720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导读</a:t>
              </a:r>
              <a:endParaRPr lang="zh-CN" altLang="en-US" sz="1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3848" y="3594399"/>
            <a:ext cx="3219880" cy="720080"/>
            <a:chOff x="3296336" y="1840758"/>
            <a:chExt cx="3219880" cy="720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结语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03848" y="2787774"/>
            <a:ext cx="3219880" cy="720080"/>
            <a:chOff x="3296336" y="1840758"/>
            <a:chExt cx="3219880" cy="7200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中医治疗未病</a:t>
              </a:r>
              <a:endParaRPr lang="zh-CN" altLang="en-US" sz="16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3848" y="1923678"/>
            <a:ext cx="3219880" cy="720080"/>
            <a:chOff x="3296336" y="1840758"/>
            <a:chExt cx="3219880" cy="72008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中医治未病渊源</a:t>
              </a:r>
              <a:endParaRPr lang="zh-CN" altLang="en-US" sz="1600" dirty="0"/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 noChangeShapeType="1" noTextEdit="1"/>
          </p:cNvSpPr>
          <p:nvPr/>
        </p:nvSpPr>
        <p:spPr bwMode="auto">
          <a:xfrm rot="6349249">
            <a:off x="3716946" y="1877546"/>
            <a:ext cx="4232275" cy="9731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6600" i="1" kern="10" dirty="0">
                <a:ln w="9525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CCCCFF"/>
                    </a:gs>
                    <a:gs pos="9000">
                      <a:srgbClr val="99CCFF"/>
                    </a:gs>
                    <a:gs pos="18000">
                      <a:srgbClr val="9966FF"/>
                    </a:gs>
                    <a:gs pos="30500">
                      <a:srgbClr val="CC99FF"/>
                    </a:gs>
                    <a:gs pos="41001">
                      <a:srgbClr val="99CCFF"/>
                    </a:gs>
                    <a:gs pos="50000">
                      <a:srgbClr val="CCCCFF"/>
                    </a:gs>
                    <a:gs pos="59000">
                      <a:srgbClr val="99CCFF"/>
                    </a:gs>
                    <a:gs pos="69500">
                      <a:srgbClr val="CC99FF"/>
                    </a:gs>
                    <a:gs pos="82000">
                      <a:srgbClr val="9966FF"/>
                    </a:gs>
                    <a:gs pos="91001">
                      <a:srgbClr val="99CCFF"/>
                    </a:gs>
                    <a:gs pos="100000">
                      <a:srgbClr val="CCCCFF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华文行楷" panose="02010800040101010101" charset="-122"/>
              </a:rPr>
              <a:t>谢谢 大家</a:t>
            </a:r>
            <a:endParaRPr lang="zh-CN" altLang="en-US" sz="6600" i="1" kern="10" dirty="0">
              <a:ln w="9525">
                <a:solidFill>
                  <a:srgbClr val="800000"/>
                </a:solidFill>
                <a:round/>
              </a:ln>
              <a:gradFill rotWithShape="1">
                <a:gsLst>
                  <a:gs pos="0">
                    <a:srgbClr val="CCCCFF"/>
                  </a:gs>
                  <a:gs pos="9000">
                    <a:srgbClr val="99CCFF"/>
                  </a:gs>
                  <a:gs pos="18000">
                    <a:srgbClr val="9966FF"/>
                  </a:gs>
                  <a:gs pos="30500">
                    <a:srgbClr val="CC99FF"/>
                  </a:gs>
                  <a:gs pos="41001">
                    <a:srgbClr val="99CCFF"/>
                  </a:gs>
                  <a:gs pos="50000">
                    <a:srgbClr val="CCCCFF"/>
                  </a:gs>
                  <a:gs pos="59000">
                    <a:srgbClr val="99CCFF"/>
                  </a:gs>
                  <a:gs pos="69500">
                    <a:srgbClr val="CC99FF"/>
                  </a:gs>
                  <a:gs pos="82000">
                    <a:srgbClr val="9966FF"/>
                  </a:gs>
                  <a:gs pos="91001">
                    <a:srgbClr val="99CCFF"/>
                  </a:gs>
                  <a:gs pos="100000">
                    <a:srgbClr val="CCCCFF"/>
                  </a:gs>
                </a:gsLst>
                <a:lin ang="18900000" scaled="1"/>
              </a:gradFill>
              <a:effectLst>
                <a:outerShdw dist="35921" dir="2700000" algn="ctr" rotWithShape="0">
                  <a:srgbClr val="B2B2B2">
                    <a:alpha val="80000"/>
                  </a:srgbClr>
                </a:outerShdw>
              </a:effectLst>
              <a:latin typeface="华文行楷" panose="020108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-0.5607 L 0.52969 -0.26266 C 0.5033 -0.19977 0.45434 -0.12671 0.39462 -0.06174 C 0.32899 0.00971 0.26927 0.05711 0.21944 0.0756 L -0.01285 0.16786 " pathEditMode="relative" rAng="8577480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C:\Users\liliandong\Desktop\f603918fa0ec08fa3a94e3fd59ee3d6d54fbdad0.jpgf603918fa0ec08fa3a94e3fd59ee3d6d54fbdad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435" y="1550670"/>
            <a:ext cx="2618740" cy="2807970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635896" y="1491630"/>
            <a:ext cx="39604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梅艳芳，著名歌星和 影视明星 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2003年12月30日，梅艳芳因宫颈癌病逝，年仅40岁。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    类似的还有王均瑶，他们的病情发展到今天也有一个慢性的、亚健康的过程，可是即使有钱如他们，有名如他们，也没有办法挽救他们年轻的生命，但是靠中医养生可以避免这种悲剧的发生。</a:t>
            </a:r>
            <a:endParaRPr lang="zh-CN" altLang="en-US" sz="1400" b="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pic>
        <p:nvPicPr>
          <p:cNvPr id="205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1483786"/>
            <a:ext cx="69127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    治</a:t>
            </a:r>
            <a:r>
              <a:rPr lang="zh-CN" altLang="en-US" dirty="0">
                <a:sym typeface="+mn-ea"/>
              </a:rPr>
              <a:t>未病，是中医学的核心理念之</a:t>
            </a:r>
            <a:r>
              <a:rPr lang="zh-CN" altLang="en-US" dirty="0" smtClean="0">
                <a:sym typeface="+mn-ea"/>
              </a:rPr>
              <a:t>一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通</a:t>
            </a:r>
            <a:r>
              <a:rPr lang="zh-CN" altLang="en-US" dirty="0">
                <a:sym typeface="+mn-ea"/>
              </a:rPr>
              <a:t>过饮食起居、情志调理、运动疗法及中草药等多种措施，调养体质，调理身体阴阳气血等平衡，增强人体抗病能力，让人体少生病、不生病，纵使得病也能尽快痊愈，痊愈后少复发。中医治未病是中医预防保健的重要理论基础和准则</a:t>
            </a:r>
            <a:r>
              <a:rPr lang="zh-CN" altLang="en-US" dirty="0" smtClean="0">
                <a:sym typeface="+mn-ea"/>
              </a:rPr>
              <a:t>，并</a:t>
            </a:r>
            <a:r>
              <a:rPr lang="zh-CN" altLang="en-US" dirty="0">
                <a:sym typeface="+mn-ea"/>
              </a:rPr>
              <a:t>成为现代卫生保健的重要组成部分。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奠基于战国时期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491630"/>
            <a:ext cx="7560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理论提出实践应用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黄帝内经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圣人不治已病治未病，不治已乱治未乱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⋯⋯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夫病已成而后药之，乱已成而后治之，譬犹渴而穿井，斗而铸锥，不亦晚乎”。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刺热篇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肝热病者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左颊先赤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心热病者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颜先赤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鼻先赤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肺热病者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右颊先赤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颐先赤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病虽未发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见赤色者刺之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名曰治未病也。”      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中医治未病的渊源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baseline="-25000" dirty="0">
                <a:sym typeface="+mn-ea"/>
              </a:rPr>
              <a:t>发展于汉唐时期</a:t>
            </a:r>
            <a:endParaRPr lang="zh-CN" altLang="en-US" dirty="0"/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7544" y="1275606"/>
            <a:ext cx="8280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）西汉张仲景指出伤寒新愈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若起居作劳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或饮食不节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就会发生劳复、食复之变。从而将病后调摄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以防复发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补充为治未病内容的重要延伸。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东汉华佗根据中华传统文化所说的“流水不腐，户枢不蠹”的理论，创造“五禽戏”健身法。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晋代葛洪“内修”“外养”理论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方法可分： “行气”“导引”“服食”“卫生”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唐代孙思邈将疾病分为“未病”“欲病”“已病”三个层次, 他对治未病主要从养生保健和欲病早治的角度着眼,“喜养性者,治未病之病。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成熟于明清时期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424" name="文本框 314423"/>
          <p:cNvSpPr txBox="1"/>
          <p:nvPr/>
        </p:nvSpPr>
        <p:spPr>
          <a:xfrm>
            <a:off x="2411760" y="2030526"/>
            <a:ext cx="381642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叶天士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“务在先安未受邪之地” 观点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）先证用药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）逐邪务早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）先安防变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医治未病方法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491630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调养精神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55976" y="1419622"/>
            <a:ext cx="1295400" cy="923925"/>
            <a:chOff x="1556420" y="3204557"/>
            <a:chExt cx="1295400" cy="923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22145" y="3169920"/>
            <a:ext cx="21005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药物养生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347614"/>
            <a:ext cx="1295400" cy="923925"/>
            <a:chOff x="1556420" y="3204557"/>
            <a:chExt cx="1295400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3344" y="1536778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合理膳食起居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4312" y="3075806"/>
            <a:ext cx="1295400" cy="923925"/>
            <a:chOff x="1556420" y="3204557"/>
            <a:chExt cx="1295400" cy="9239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356720" y="3147814"/>
            <a:ext cx="1295400" cy="923925"/>
            <a:chOff x="1556420" y="3204557"/>
            <a:chExt cx="1295400" cy="92392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63344" y="3291830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运动保健</a:t>
            </a:r>
            <a:endParaRPr lang="zh-CN" altLang="en-US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古人称：天有三宝“日、月、星”，地有三宝“水、火、风”，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人有三宝“精、气、神”。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6601" y="2500035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安心养身：形神合一，胸怀宽广，对待生活。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601" y="3570337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四时调神：春季活泼、夏季畅达、秋季恬静、入冬则藏而不泄，适应季节特点外界变化，保持精神情志稳定。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1977</Words>
  <Application>WPS 演示</Application>
  <PresentationFormat>全屏显示(16:9)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方正粗宋简体</vt:lpstr>
      <vt:lpstr>方正粗活意简体</vt:lpstr>
      <vt:lpstr>隶书</vt:lpstr>
      <vt:lpstr>微软雅黑</vt:lpstr>
      <vt:lpstr>华文行楷</vt:lpstr>
      <vt:lpstr>Calibri</vt:lpstr>
      <vt:lpstr>Arial Unicode MS</vt:lpstr>
      <vt:lpstr>Office 主题​​</vt:lpstr>
      <vt:lpstr>中医养生治未病</vt:lpstr>
      <vt:lpstr>目录</vt:lpstr>
      <vt:lpstr>目录</vt:lpstr>
      <vt:lpstr>导读</vt:lpstr>
      <vt:lpstr>中医治未病的渊源--奠基于战国时期</vt:lpstr>
      <vt:lpstr>中医治未病的渊源--发展于汉唐时期</vt:lpstr>
      <vt:lpstr>中医治未病的渊源--成熟于明清时期</vt:lpstr>
      <vt:lpstr>中医治未病方法</vt:lpstr>
      <vt:lpstr>调养精神</vt:lpstr>
      <vt:lpstr>调养精神</vt:lpstr>
      <vt:lpstr>合理膳食</vt:lpstr>
      <vt:lpstr>体质调护</vt:lpstr>
      <vt:lpstr>运动保健</vt:lpstr>
      <vt:lpstr>体质调护</vt:lpstr>
      <vt:lpstr>八段锦</vt:lpstr>
      <vt:lpstr>体质调护的例子1</vt:lpstr>
      <vt:lpstr>体质调护的例子2</vt:lpstr>
      <vt:lpstr>药物养生</vt:lpstr>
      <vt:lpstr>结束语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POWERPOINT模板</dc:title>
  <dc:creator>王琳</dc:creator>
  <cp:lastModifiedBy>liliandong</cp:lastModifiedBy>
  <cp:revision>81</cp:revision>
  <dcterms:created xsi:type="dcterms:W3CDTF">2012-12-02T05:44:00Z</dcterms:created>
  <dcterms:modified xsi:type="dcterms:W3CDTF">2017-10-06T14:57:03Z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