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89" r:id="rId5"/>
    <p:sldId id="274" r:id="rId6"/>
    <p:sldId id="257" r:id="rId7"/>
    <p:sldId id="258" r:id="rId8"/>
    <p:sldId id="275" r:id="rId9"/>
    <p:sldId id="259" r:id="rId10"/>
    <p:sldId id="279" r:id="rId11"/>
    <p:sldId id="281" r:id="rId12"/>
    <p:sldId id="282" r:id="rId13"/>
    <p:sldId id="312" r:id="rId14"/>
    <p:sldId id="313" r:id="rId15"/>
    <p:sldId id="283" r:id="rId16"/>
    <p:sldId id="311" r:id="rId17"/>
    <p:sldId id="315" r:id="rId18"/>
    <p:sldId id="326" r:id="rId19"/>
    <p:sldId id="316" r:id="rId20"/>
    <p:sldId id="285" r:id="rId21"/>
    <p:sldId id="336" r:id="rId22"/>
    <p:sldId id="337" r:id="rId23"/>
    <p:sldId id="338" r:id="rId24"/>
    <p:sldId id="339" r:id="rId25"/>
    <p:sldId id="340" r:id="rId26"/>
    <p:sldId id="341" r:id="rId27"/>
    <p:sldId id="342" r:id="rId28"/>
    <p:sldId id="343" r:id="rId29"/>
    <p:sldId id="304" r:id="rId30"/>
    <p:sldId id="305" r:id="rId31"/>
    <p:sldId id="306" r:id="rId32"/>
    <p:sldId id="307" r:id="rId33"/>
    <p:sldId id="308" r:id="rId34"/>
    <p:sldId id="261" r:id="rId35"/>
    <p:sldId id="262"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100" d="100"/>
          <a:sy n="100" d="100"/>
        </p:scale>
        <p:origin x="-504" y="-282"/>
      </p:cViewPr>
      <p:guideLst>
        <p:guide orient="horz" pos="1654"/>
        <p:guide pos="2788"/>
      </p:guideLst>
    </p:cSldViewPr>
  </p:slideViewPr>
  <p:notesTextViewPr>
    <p:cViewPr>
      <p:scale>
        <a:sx n="1" d="1"/>
        <a:sy n="1" d="1"/>
      </p:scale>
      <p:origin x="0" y="0"/>
    </p:cViewPr>
  </p:notesTextViewPr>
  <p:sorterViewPr>
    <p:cViewPr>
      <p:scale>
        <a:sx n="170" d="100"/>
        <a:sy n="1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62"/>
          <a:stretch>
            <a:fillRect/>
          </a:stretch>
        </p:blipFill>
        <p:spPr>
          <a:xfrm>
            <a:off x="0" y="0"/>
            <a:ext cx="9144000" cy="5143500"/>
          </a:xfrm>
          <a:prstGeom prst="rect">
            <a:avLst/>
          </a:prstGeom>
        </p:spPr>
      </p:pic>
      <p:sp>
        <p:nvSpPr>
          <p:cNvPr id="2" name="标题 1"/>
          <p:cNvSpPr>
            <a:spLocks noGrp="1"/>
          </p:cNvSpPr>
          <p:nvPr>
            <p:ph type="ctrTitle"/>
          </p:nvPr>
        </p:nvSpPr>
        <p:spPr>
          <a:xfrm>
            <a:off x="685800" y="1597819"/>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511" y="1347614"/>
            <a:ext cx="4327429" cy="3430910"/>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62"/>
          <a:stretch>
            <a:fillRect/>
          </a:stretch>
        </p:blipFill>
        <p:spPr>
          <a:xfrm>
            <a:off x="0" y="0"/>
            <a:ext cx="9144000" cy="5143500"/>
          </a:xfrm>
          <a:prstGeom prst="rect">
            <a:avLst/>
          </a:prstGeom>
        </p:spPr>
      </p:pic>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70510"/>
            <a:ext cx="9144000" cy="943506"/>
          </a:xfrm>
          <a:prstGeom prst="rect">
            <a:avLst/>
          </a:prstGeom>
        </p:spPr>
      </p:pic>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1520" y="100211"/>
            <a:ext cx="1391709" cy="1103387"/>
          </a:xfrm>
          <a:prstGeom prst="rect">
            <a:avLst/>
          </a:prstGeom>
        </p:spPr>
      </p:pic>
      <p:sp>
        <p:nvSpPr>
          <p:cNvPr id="2" name="标题 1"/>
          <p:cNvSpPr>
            <a:spLocks noGrp="1"/>
          </p:cNvSpPr>
          <p:nvPr>
            <p:ph type="title"/>
          </p:nvPr>
        </p:nvSpPr>
        <p:spPr>
          <a:xfrm>
            <a:off x="457200" y="223473"/>
            <a:ext cx="8229600" cy="692093"/>
          </a:xfrm>
        </p:spPr>
        <p:txBody>
          <a:bodyPr>
            <a:normAutofit/>
          </a:bodyPr>
          <a:lstStyle>
            <a:lvl1pPr algn="r">
              <a:defRPr sz="2800">
                <a:latin typeface="方正粗宋简体" pitchFamily="65" charset="-122"/>
                <a:ea typeface="方正粗宋简体" pitchFamily="65" charset="-122"/>
              </a:defRPr>
            </a:lvl1pPr>
          </a:lstStyle>
          <a:p>
            <a:r>
              <a:rPr lang="zh-CN" altLang="en-US" dirty="0" smtClean="0"/>
              <a:t>单击此处编辑母版标题样式</a:t>
            </a:r>
            <a:endParaRPr lang="zh-CN" altLang="en-US" dirty="0"/>
          </a:p>
        </p:txBody>
      </p:sp>
      <p:pic>
        <p:nvPicPr>
          <p:cNvPr id="10" name="图片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71520" y="4371950"/>
            <a:ext cx="1772480" cy="771550"/>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2D0E0C-59F0-4625-87C7-965FFA0C4C4C}"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088B690-9E34-4145-A6EF-AEA7683DC88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media" Target="file:///C:\Users\liliandong\Desktop\&#20859;&#29983;(1).m4a" TargetMode="External"/><Relationship Id="rId3" Type="http://schemas.openxmlformats.org/officeDocument/2006/relationships/audio" Target="file:///C:\Users\liliandong\Desktop\&#20859;&#29983;(1).m4a" TargetMode="External"/><Relationship Id="rId2" Type="http://schemas.openxmlformats.org/officeDocument/2006/relationships/image" Target="../media/image10.jpeg"/><Relationship Id="rId1" Type="http://schemas.openxmlformats.org/officeDocument/2006/relationships/image" Target="../media/image9.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jpeg"/><Relationship Id="rId2" Type="http://schemas.openxmlformats.org/officeDocument/2006/relationships/image" Target="../media/image8.png"/><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4198" y="867524"/>
            <a:ext cx="7776864" cy="792088"/>
          </a:xfrm>
        </p:spPr>
        <p:txBody>
          <a:bodyPr>
            <a:noAutofit/>
          </a:bodyPr>
          <a:lstStyle/>
          <a:p>
            <a:pPr algn="ctr"/>
            <a:r>
              <a:rPr lang="zh-CN" altLang="en-US" sz="6000" b="1" dirty="0">
                <a:ln w="22225">
                  <a:solidFill>
                    <a:schemeClr val="accent2"/>
                  </a:solidFill>
                  <a:prstDash val="solid"/>
                </a:ln>
                <a:solidFill>
                  <a:schemeClr val="accent2">
                    <a:lumMod val="40000"/>
                    <a:lumOff val="60000"/>
                  </a:schemeClr>
                </a:solidFill>
                <a:effectLst/>
                <a:latin typeface="方正粗活意简体" pitchFamily="65" charset="-122"/>
                <a:ea typeface="方正粗活意简体" pitchFamily="65" charset="-122"/>
              </a:rPr>
              <a:t>中医养生治未病</a:t>
            </a:r>
            <a:endParaRPr lang="zh-CN" altLang="en-US" sz="6000" b="1" dirty="0">
              <a:ln w="22225">
                <a:solidFill>
                  <a:schemeClr val="accent2"/>
                </a:solidFill>
                <a:prstDash val="solid"/>
              </a:ln>
              <a:solidFill>
                <a:schemeClr val="accent2">
                  <a:lumMod val="40000"/>
                  <a:lumOff val="60000"/>
                </a:schemeClr>
              </a:solidFill>
              <a:effectLst/>
              <a:latin typeface="方正粗活意简体" pitchFamily="65" charset="-122"/>
              <a:ea typeface="方正粗活意简体" pitchFamily="65" charset="-122"/>
            </a:endParaRPr>
          </a:p>
        </p:txBody>
      </p:sp>
      <p:sp>
        <p:nvSpPr>
          <p:cNvPr id="3" name="副标题 2"/>
          <p:cNvSpPr>
            <a:spLocks noGrp="1"/>
          </p:cNvSpPr>
          <p:nvPr>
            <p:ph type="subTitle" idx="1"/>
          </p:nvPr>
        </p:nvSpPr>
        <p:spPr>
          <a:xfrm>
            <a:off x="2411760" y="4155926"/>
            <a:ext cx="6400800" cy="449188"/>
          </a:xfrm>
        </p:spPr>
        <p:txBody>
          <a:bodyPr>
            <a:normAutofit/>
            <a:scene3d>
              <a:camera prst="orthographicFront"/>
              <a:lightRig rig="threePt" dir="t"/>
            </a:scene3d>
          </a:bodyPr>
          <a:lstStyle/>
          <a:p>
            <a:pPr algn="r"/>
            <a:r>
              <a:rPr lang="zh-CN" altLang="en-US" sz="2000" dirty="0" smtClean="0">
                <a:solidFill>
                  <a:schemeClr val="tx1"/>
                </a:solidFill>
                <a:effectLst>
                  <a:outerShdw blurRad="38100" dist="19050" dir="2700000" algn="tl" rotWithShape="0">
                    <a:schemeClr val="dk1">
                      <a:alpha val="40000"/>
                    </a:schemeClr>
                  </a:outerShdw>
                </a:effectLst>
              </a:rPr>
              <a:t>玉田中医医院：赵</a:t>
            </a:r>
            <a:r>
              <a:rPr lang="zh-CN" altLang="en-US" sz="2000" dirty="0">
                <a:solidFill>
                  <a:schemeClr val="tx1"/>
                </a:solidFill>
                <a:effectLst>
                  <a:outerShdw blurRad="38100" dist="19050" dir="2700000" algn="tl" rotWithShape="0">
                    <a:schemeClr val="dk1">
                      <a:alpha val="40000"/>
                    </a:schemeClr>
                  </a:outerShdw>
                </a:effectLst>
              </a:rPr>
              <a:t>娣</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1026" name="Picture 2" descr="C:\Users\Administrator\Desktop\PNG图片48个\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6980" y="195486"/>
            <a:ext cx="693135" cy="864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调养精神</a:t>
            </a:r>
            <a:endParaRPr lang="zh-CN" altLang="en-US" dirty="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
        <p:nvSpPr>
          <p:cNvPr id="22" name="燕尾形 21"/>
          <p:cNvSpPr/>
          <p:nvPr/>
        </p:nvSpPr>
        <p:spPr>
          <a:xfrm rot="10800000" flipH="1" flipV="1">
            <a:off x="1042343" y="1925766"/>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3" name="燕尾形 22"/>
          <p:cNvSpPr/>
          <p:nvPr/>
        </p:nvSpPr>
        <p:spPr>
          <a:xfrm rot="10800000" flipH="1" flipV="1">
            <a:off x="1042343" y="3077830"/>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1690415" y="2014260"/>
            <a:ext cx="5616624" cy="414020"/>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latin typeface="+mn-ea"/>
                <a:ea typeface="+mn-ea"/>
              </a:rPr>
              <a:t>节制情感：忍怒宽容、节制情感、平常心。</a:t>
            </a:r>
            <a:endParaRPr lang="zh-CN" altLang="en-US" sz="1400" b="0" dirty="0" smtClean="0">
              <a:latin typeface="+mn-ea"/>
              <a:ea typeface="+mn-ea"/>
            </a:endParaRPr>
          </a:p>
        </p:txBody>
      </p:sp>
      <p:sp>
        <p:nvSpPr>
          <p:cNvPr id="25" name="TextBox 24"/>
          <p:cNvSpPr txBox="1"/>
          <p:nvPr/>
        </p:nvSpPr>
        <p:spPr>
          <a:xfrm>
            <a:off x="1762423" y="3094380"/>
            <a:ext cx="5616624" cy="415498"/>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latin typeface="+mn-ea"/>
                <a:ea typeface="+mn-ea"/>
              </a:rPr>
              <a:t>移情易性：自我解脱。</a:t>
            </a:r>
            <a:endParaRPr lang="zh-CN" altLang="en-US" sz="1400" b="0" dirty="0">
              <a:latin typeface="+mn-ea"/>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par>
                                <p:cTn id="8" presetID="58" presetClass="entr" presetSubtype="0" accel="10000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p:cTn id="10" dur="1000" fill="hold"/>
                                        <p:tgtEl>
                                          <p:spTgt spid="22"/>
                                        </p:tgtEl>
                                        <p:attrNameLst>
                                          <p:attrName>ppt_w</p:attrName>
                                        </p:attrNameLst>
                                      </p:cBhvr>
                                      <p:tavLst>
                                        <p:tav tm="0">
                                          <p:val>
                                            <p:strVal val="#ppt_w*2.5"/>
                                          </p:val>
                                        </p:tav>
                                        <p:tav tm="100000">
                                          <p:val>
                                            <p:strVal val="#ppt_w"/>
                                          </p:val>
                                        </p:tav>
                                      </p:tavLst>
                                    </p:anim>
                                    <p:anim calcmode="lin" valueType="num">
                                      <p:cBhvr>
                                        <p:cTn id="11" dur="1000" fill="hold"/>
                                        <p:tgtEl>
                                          <p:spTgt spid="22"/>
                                        </p:tgtEl>
                                        <p:attrNameLst>
                                          <p:attrName>ppt_h</p:attrName>
                                        </p:attrNameLst>
                                      </p:cBhvr>
                                      <p:tavLst>
                                        <p:tav tm="0">
                                          <p:val>
                                            <p:strVal val="#ppt_h*0.01"/>
                                          </p:val>
                                        </p:tav>
                                        <p:tav tm="100000">
                                          <p:val>
                                            <p:strVal val="#ppt_h"/>
                                          </p:val>
                                        </p:tav>
                                      </p:tavLst>
                                    </p:anim>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h+1"/>
                                          </p:val>
                                        </p:tav>
                                        <p:tav tm="100000">
                                          <p:val>
                                            <p:strVal val="#ppt_y"/>
                                          </p:val>
                                        </p:tav>
                                      </p:tavLst>
                                    </p:anim>
                                    <p:animEffect transition="in" filter="fade">
                                      <p:cBhvr>
                                        <p:cTn id="14" dur="10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linds(horizontal)">
                                      <p:cBhvr>
                                        <p:cTn id="19" dur="500"/>
                                        <p:tgtEl>
                                          <p:spTgt spid="25"/>
                                        </p:tgtEl>
                                      </p:cBhvr>
                                    </p:animEffect>
                                  </p:childTnLst>
                                </p:cTn>
                              </p:par>
                              <p:par>
                                <p:cTn id="20" presetID="58" presetClass="entr" presetSubtype="0" accel="10000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1000" fill="hold"/>
                                        <p:tgtEl>
                                          <p:spTgt spid="23"/>
                                        </p:tgtEl>
                                        <p:attrNameLst>
                                          <p:attrName>ppt_w</p:attrName>
                                        </p:attrNameLst>
                                      </p:cBhvr>
                                      <p:tavLst>
                                        <p:tav tm="0">
                                          <p:val>
                                            <p:strVal val="#ppt_w*2.5"/>
                                          </p:val>
                                        </p:tav>
                                        <p:tav tm="100000">
                                          <p:val>
                                            <p:strVal val="#ppt_w"/>
                                          </p:val>
                                        </p:tav>
                                      </p:tavLst>
                                    </p:anim>
                                    <p:anim calcmode="lin" valueType="num">
                                      <p:cBhvr>
                                        <p:cTn id="23" dur="1000" fill="hold"/>
                                        <p:tgtEl>
                                          <p:spTgt spid="23"/>
                                        </p:tgtEl>
                                        <p:attrNameLst>
                                          <p:attrName>ppt_h</p:attrName>
                                        </p:attrNameLst>
                                      </p:cBhvr>
                                      <p:tavLst>
                                        <p:tav tm="0">
                                          <p:val>
                                            <p:strVal val="#ppt_h*0.01"/>
                                          </p:val>
                                        </p:tav>
                                        <p:tav tm="100000">
                                          <p:val>
                                            <p:strVal val="#ppt_h"/>
                                          </p:val>
                                        </p:tav>
                                      </p:tavLst>
                                    </p:anim>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h+1"/>
                                          </p:val>
                                        </p:tav>
                                        <p:tav tm="100000">
                                          <p:val>
                                            <p:strVal val="#ppt_y"/>
                                          </p:val>
                                        </p:tav>
                                      </p:tavLst>
                                    </p:anim>
                                    <p:animEffect transition="in" filter="fade">
                                      <p:cBhvr>
                                        <p:cTn id="2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合理膳食起居</a:t>
            </a:r>
            <a:endParaRPr lang="zh-CN" altLang="en-US" dirty="0"/>
          </a:p>
        </p:txBody>
      </p:sp>
      <p:sp>
        <p:nvSpPr>
          <p:cNvPr id="4" name="TextBox 3"/>
          <p:cNvSpPr txBox="1"/>
          <p:nvPr/>
        </p:nvSpPr>
        <p:spPr>
          <a:xfrm>
            <a:off x="1331640" y="1347614"/>
            <a:ext cx="6120680" cy="415498"/>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latin typeface="+mn-ea"/>
                <a:ea typeface="+mn-ea"/>
              </a:rPr>
              <a:t>医药学家李时珍说：“饮食者，人之命脉也。”合理膳食是健康的重要基石。</a:t>
            </a:r>
            <a:endParaRPr lang="zh-CN" altLang="en-US" sz="1400" b="0" dirty="0">
              <a:latin typeface="+mn-ea"/>
              <a:ea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
        <p:nvSpPr>
          <p:cNvPr id="21" name="燕尾形 20"/>
          <p:cNvSpPr/>
          <p:nvPr/>
        </p:nvSpPr>
        <p:spPr>
          <a:xfrm rot="10800000" flipH="1" flipV="1">
            <a:off x="611560" y="1275606"/>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2" name="燕尾形 21"/>
          <p:cNvSpPr/>
          <p:nvPr/>
        </p:nvSpPr>
        <p:spPr>
          <a:xfrm rot="10800000" flipH="1" flipV="1">
            <a:off x="611560" y="2139702"/>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3" name="燕尾形 22"/>
          <p:cNvSpPr/>
          <p:nvPr/>
        </p:nvSpPr>
        <p:spPr>
          <a:xfrm rot="10800000" flipH="1" flipV="1">
            <a:off x="611560" y="3003798"/>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1331640" y="2139702"/>
            <a:ext cx="6408712" cy="415498"/>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latin typeface="+mn-ea"/>
                <a:ea typeface="+mn-ea"/>
              </a:rPr>
              <a:t>我国传统的饮食结构：“五谷为养，五果为助，五畜为益，五菜为充”。</a:t>
            </a:r>
            <a:endParaRPr lang="zh-CN" altLang="en-US" sz="1400" b="0" dirty="0">
              <a:latin typeface="+mn-ea"/>
              <a:ea typeface="+mn-ea"/>
            </a:endParaRPr>
          </a:p>
        </p:txBody>
      </p:sp>
      <p:sp>
        <p:nvSpPr>
          <p:cNvPr id="25" name="TextBox 24"/>
          <p:cNvSpPr txBox="1"/>
          <p:nvPr/>
        </p:nvSpPr>
        <p:spPr>
          <a:xfrm>
            <a:off x="1331640" y="3020348"/>
            <a:ext cx="5616624" cy="415498"/>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latin typeface="+mn-ea"/>
                <a:ea typeface="+mn-ea"/>
              </a:rPr>
              <a:t>食量与体力活动要平衡，保持适宜体重。</a:t>
            </a:r>
            <a:endParaRPr lang="zh-CN" altLang="en-US" sz="1400" b="0" dirty="0">
              <a:latin typeface="+mn-ea"/>
              <a:ea typeface="+mn-ea"/>
            </a:endParaRPr>
          </a:p>
        </p:txBody>
      </p:sp>
      <p:sp>
        <p:nvSpPr>
          <p:cNvPr id="10" name="燕尾形 9"/>
          <p:cNvSpPr/>
          <p:nvPr/>
        </p:nvSpPr>
        <p:spPr>
          <a:xfrm rot="10800000" flipH="1" flipV="1">
            <a:off x="683568" y="3867894"/>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1403648" y="3939902"/>
            <a:ext cx="5616624" cy="415498"/>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latin typeface="+mn-ea"/>
                <a:ea typeface="+mn-ea"/>
              </a:rPr>
              <a:t>清淡少盐、戒烟限酒。</a:t>
            </a:r>
            <a:endParaRPr lang="zh-CN" altLang="en-US" sz="1400" b="0" dirty="0">
              <a:latin typeface="+mn-ea"/>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58" presetClass="entr" presetSubtype="0" accel="10000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1000" fill="hold"/>
                                        <p:tgtEl>
                                          <p:spTgt spid="21"/>
                                        </p:tgtEl>
                                        <p:attrNameLst>
                                          <p:attrName>ppt_w</p:attrName>
                                        </p:attrNameLst>
                                      </p:cBhvr>
                                      <p:tavLst>
                                        <p:tav tm="0">
                                          <p:val>
                                            <p:strVal val="#ppt_w*2.5"/>
                                          </p:val>
                                        </p:tav>
                                        <p:tav tm="100000">
                                          <p:val>
                                            <p:strVal val="#ppt_w"/>
                                          </p:val>
                                        </p:tav>
                                      </p:tavLst>
                                    </p:anim>
                                    <p:anim calcmode="lin" valueType="num">
                                      <p:cBhvr>
                                        <p:cTn id="11" dur="1000" fill="hold"/>
                                        <p:tgtEl>
                                          <p:spTgt spid="21"/>
                                        </p:tgtEl>
                                        <p:attrNameLst>
                                          <p:attrName>ppt_h</p:attrName>
                                        </p:attrNameLst>
                                      </p:cBhvr>
                                      <p:tavLst>
                                        <p:tav tm="0">
                                          <p:val>
                                            <p:strVal val="#ppt_h*0.01"/>
                                          </p:val>
                                        </p:tav>
                                        <p:tav tm="100000">
                                          <p:val>
                                            <p:strVal val="#ppt_h"/>
                                          </p:val>
                                        </p:tav>
                                      </p:tavLst>
                                    </p:anim>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h+1"/>
                                          </p:val>
                                        </p:tav>
                                        <p:tav tm="100000">
                                          <p:val>
                                            <p:strVal val="#ppt_y"/>
                                          </p:val>
                                        </p:tav>
                                      </p:tavLst>
                                    </p:anim>
                                    <p:animEffect transition="in" filter="fade">
                                      <p:cBhvr>
                                        <p:cTn id="14" dur="10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linds(horizontal)">
                                      <p:cBhvr>
                                        <p:cTn id="19" dur="500"/>
                                        <p:tgtEl>
                                          <p:spTgt spid="24"/>
                                        </p:tgtEl>
                                      </p:cBhvr>
                                    </p:animEffect>
                                  </p:childTnLst>
                                </p:cTn>
                              </p:par>
                              <p:par>
                                <p:cTn id="20" presetID="58" presetClass="entr" presetSubtype="0" accel="10000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1000" fill="hold"/>
                                        <p:tgtEl>
                                          <p:spTgt spid="22"/>
                                        </p:tgtEl>
                                        <p:attrNameLst>
                                          <p:attrName>ppt_w</p:attrName>
                                        </p:attrNameLst>
                                      </p:cBhvr>
                                      <p:tavLst>
                                        <p:tav tm="0">
                                          <p:val>
                                            <p:strVal val="#ppt_w*2.5"/>
                                          </p:val>
                                        </p:tav>
                                        <p:tav tm="100000">
                                          <p:val>
                                            <p:strVal val="#ppt_w"/>
                                          </p:val>
                                        </p:tav>
                                      </p:tavLst>
                                    </p:anim>
                                    <p:anim calcmode="lin" valueType="num">
                                      <p:cBhvr>
                                        <p:cTn id="23" dur="1000" fill="hold"/>
                                        <p:tgtEl>
                                          <p:spTgt spid="22"/>
                                        </p:tgtEl>
                                        <p:attrNameLst>
                                          <p:attrName>ppt_h</p:attrName>
                                        </p:attrNameLst>
                                      </p:cBhvr>
                                      <p:tavLst>
                                        <p:tav tm="0">
                                          <p:val>
                                            <p:strVal val="#ppt_h*0.01"/>
                                          </p:val>
                                        </p:tav>
                                        <p:tav tm="100000">
                                          <p:val>
                                            <p:strVal val="#ppt_h"/>
                                          </p:val>
                                        </p:tav>
                                      </p:tavLst>
                                    </p:anim>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h+1"/>
                                          </p:val>
                                        </p:tav>
                                        <p:tav tm="100000">
                                          <p:val>
                                            <p:strVal val="#ppt_y"/>
                                          </p:val>
                                        </p:tav>
                                      </p:tavLst>
                                    </p:anim>
                                    <p:animEffect transition="in" filter="fade">
                                      <p:cBhvr>
                                        <p:cTn id="26" dur="1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par>
                                <p:cTn id="32" presetID="58" presetClass="entr" presetSubtype="0" accel="10000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1000" fill="hold"/>
                                        <p:tgtEl>
                                          <p:spTgt spid="23"/>
                                        </p:tgtEl>
                                        <p:attrNameLst>
                                          <p:attrName>ppt_w</p:attrName>
                                        </p:attrNameLst>
                                      </p:cBhvr>
                                      <p:tavLst>
                                        <p:tav tm="0">
                                          <p:val>
                                            <p:strVal val="#ppt_w*2.5"/>
                                          </p:val>
                                        </p:tav>
                                        <p:tav tm="100000">
                                          <p:val>
                                            <p:strVal val="#ppt_w"/>
                                          </p:val>
                                        </p:tav>
                                      </p:tavLst>
                                    </p:anim>
                                    <p:anim calcmode="lin" valueType="num">
                                      <p:cBhvr>
                                        <p:cTn id="35" dur="1000" fill="hold"/>
                                        <p:tgtEl>
                                          <p:spTgt spid="23"/>
                                        </p:tgtEl>
                                        <p:attrNameLst>
                                          <p:attrName>ppt_h</p:attrName>
                                        </p:attrNameLst>
                                      </p:cBhvr>
                                      <p:tavLst>
                                        <p:tav tm="0">
                                          <p:val>
                                            <p:strVal val="#ppt_h*0.01"/>
                                          </p:val>
                                        </p:tav>
                                        <p:tav tm="100000">
                                          <p:val>
                                            <p:strVal val="#ppt_h"/>
                                          </p:val>
                                        </p:tav>
                                      </p:tavLst>
                                    </p:anim>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h+1"/>
                                          </p:val>
                                        </p:tav>
                                        <p:tav tm="100000">
                                          <p:val>
                                            <p:strVal val="#ppt_y"/>
                                          </p:val>
                                        </p:tav>
                                      </p:tavLst>
                                    </p:anim>
                                    <p:animEffect transition="in" filter="fade">
                                      <p:cBhvr>
                                        <p:cTn id="38" dur="10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par>
                                <p:cTn id="44" presetID="58" presetClass="entr" presetSubtype="0" accel="10000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ppt_w</p:attrName>
                                        </p:attrNameLst>
                                      </p:cBhvr>
                                      <p:tavLst>
                                        <p:tav tm="0">
                                          <p:val>
                                            <p:strVal val="#ppt_w*2.5"/>
                                          </p:val>
                                        </p:tav>
                                        <p:tav tm="100000">
                                          <p:val>
                                            <p:strVal val="#ppt_w"/>
                                          </p:val>
                                        </p:tav>
                                      </p:tavLst>
                                    </p:anim>
                                    <p:anim calcmode="lin" valueType="num">
                                      <p:cBhvr>
                                        <p:cTn id="47" dur="1000" fill="hold"/>
                                        <p:tgtEl>
                                          <p:spTgt spid="10"/>
                                        </p:tgtEl>
                                        <p:attrNameLst>
                                          <p:attrName>ppt_h</p:attrName>
                                        </p:attrNameLst>
                                      </p:cBhvr>
                                      <p:tavLst>
                                        <p:tav tm="0">
                                          <p:val>
                                            <p:strVal val="#ppt_h*0.01"/>
                                          </p:val>
                                        </p:tav>
                                        <p:tav tm="100000">
                                          <p:val>
                                            <p:strVal val="#ppt_h"/>
                                          </p:val>
                                        </p:tav>
                                      </p:tavLst>
                                    </p:anim>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h+1"/>
                                          </p:val>
                                        </p:tav>
                                        <p:tav tm="100000">
                                          <p:val>
                                            <p:strVal val="#ppt_y"/>
                                          </p:val>
                                        </p:tav>
                                      </p:tavLst>
                                    </p:anim>
                                    <p:animEffect transition="in" filter="fade">
                                      <p:cBhvr>
                                        <p:cTn id="5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5"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子午流注图"/>
          <p:cNvPicPr>
            <a:picLocks noChangeAspect="1"/>
          </p:cNvPicPr>
          <p:nvPr>
            <p:ph idx="1"/>
          </p:nvPr>
        </p:nvPicPr>
        <p:blipFill>
          <a:blip r:embed="rId1"/>
          <a:stretch>
            <a:fillRect/>
          </a:stretch>
        </p:blipFill>
        <p:spPr>
          <a:xfrm>
            <a:off x="1160145" y="1057275"/>
            <a:ext cx="4223385" cy="3968750"/>
          </a:xfrm>
          <a:prstGeom prst="rect">
            <a:avLst/>
          </a:prstGeom>
        </p:spPr>
      </p:pic>
      <p:sp>
        <p:nvSpPr>
          <p:cNvPr id="3" name="标题 2"/>
          <p:cNvSpPr>
            <a:spLocks noGrp="1"/>
          </p:cNvSpPr>
          <p:nvPr>
            <p:ph type="title"/>
          </p:nvPr>
        </p:nvSpPr>
        <p:spPr/>
        <p:txBody>
          <a:bodyPr/>
          <a:p>
            <a:r>
              <a:rPr lang="zh-CN" altLang="en-US"/>
              <a:t>子午流注图</a:t>
            </a:r>
            <a:endParaRPr lang="zh-CN" altLang="en-US"/>
          </a:p>
        </p:txBody>
      </p:sp>
      <p:sp>
        <p:nvSpPr>
          <p:cNvPr id="5" name="文本框 4"/>
          <p:cNvSpPr txBox="1"/>
          <p:nvPr/>
        </p:nvSpPr>
        <p:spPr>
          <a:xfrm>
            <a:off x="5721350" y="1388110"/>
            <a:ext cx="3220720" cy="2030095"/>
          </a:xfrm>
          <a:prstGeom prst="rect">
            <a:avLst/>
          </a:prstGeom>
          <a:noFill/>
        </p:spPr>
        <p:txBody>
          <a:bodyPr wrap="square" rtlCol="0" anchor="t">
            <a:spAutoFit/>
          </a:bodyPr>
          <a:p>
            <a:r>
              <a:rPr lang="en-US" altLang="zh-CN"/>
              <a:t>        </a:t>
            </a:r>
            <a:r>
              <a:rPr lang="zh-CN" altLang="en-US"/>
              <a:t>子午流注是中医圣贤发现的一种规律，即每日的12个时辰是对应人体12条经脉的。</a:t>
            </a:r>
            <a:endParaRPr lang="zh-CN" altLang="en-US"/>
          </a:p>
          <a:p>
            <a:r>
              <a:rPr lang="zh-CN" altLang="en-US"/>
              <a:t>        由于时辰在变，因而不同的经脉在不同的时辰也有兴有衰。掌握子午流注的规律，对养生和用药都有很大的益处。</a:t>
            </a:r>
            <a:endParaRPr lang="zh-CN" altLang="en-US"/>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pPr marL="0" indent="0">
              <a:buNone/>
            </a:pPr>
            <a:endParaRPr lang="zh-CN" altLang="en-US" sz="1400"/>
          </a:p>
          <a:p>
            <a:r>
              <a:rPr lang="zh-CN" altLang="en-US" sz="1400">
                <a:sym typeface="+mn-ea"/>
              </a:rPr>
              <a:t>子时（23点至1点 ）胆经旺，胆汁推陈出新</a:t>
            </a:r>
            <a:r>
              <a:rPr lang="en-US" altLang="zh-CN" sz="1400">
                <a:sym typeface="+mn-ea"/>
              </a:rPr>
              <a:t>,</a:t>
            </a:r>
            <a:r>
              <a:rPr lang="zh-CN" altLang="en-US" sz="1400">
                <a:sym typeface="+mn-ea"/>
              </a:rPr>
              <a:t>我们要好好休息，养胆气。</a:t>
            </a:r>
            <a:endParaRPr lang="zh-CN" altLang="en-US" sz="1400"/>
          </a:p>
          <a:p>
            <a:r>
              <a:rPr lang="zh-CN" altLang="en-US" sz="1400">
                <a:sym typeface="+mn-ea"/>
              </a:rPr>
              <a:t>丑时（ 1点至3点 ）肝经旺，肝血推陈出新，这是如果没有休息，就会伤及肝血。</a:t>
            </a:r>
            <a:endParaRPr lang="zh-CN" altLang="en-US" sz="1400"/>
          </a:p>
          <a:p>
            <a:r>
              <a:rPr lang="zh-CN" altLang="en-US" sz="1400">
                <a:sym typeface="+mn-ea"/>
              </a:rPr>
              <a:t>寅时（ 3点至5点 ）肺经旺，将肝贮藏的新鲜血液输送百脉，迎接新的一天到来。</a:t>
            </a:r>
            <a:endParaRPr lang="zh-CN" altLang="en-US" sz="1400">
              <a:sym typeface="+mn-ea"/>
            </a:endParaRPr>
          </a:p>
          <a:p>
            <a:r>
              <a:rPr lang="zh-CN" altLang="en-US" sz="1400"/>
              <a:t>卯时（ 5点至7点 ）大肠经旺，有利于排泄。</a:t>
            </a:r>
            <a:endParaRPr lang="zh-CN" altLang="en-US" sz="1400"/>
          </a:p>
          <a:p>
            <a:r>
              <a:rPr lang="zh-CN" altLang="en-US" sz="1400"/>
              <a:t>辰时（ 7点至9点 ）胃经旺，有利于消化，最好的吃早饭时间。</a:t>
            </a:r>
            <a:endParaRPr lang="zh-CN" altLang="en-US" sz="1400"/>
          </a:p>
          <a:p>
            <a:r>
              <a:rPr lang="zh-CN" altLang="en-US" sz="1400"/>
              <a:t>巳时（9点至11点 ）脾经旺，有利于吸收营养、生血，如果没吃早饭脾就会空运化，脾会受伤。</a:t>
            </a:r>
            <a:endParaRPr lang="zh-CN" altLang="en-US" sz="1400"/>
          </a:p>
          <a:p>
            <a:r>
              <a:rPr lang="zh-CN" altLang="en-US" sz="1400"/>
              <a:t>午时（11点至13点）心经旺，应该小睡片刻。</a:t>
            </a:r>
            <a:endParaRPr lang="zh-CN" altLang="en-US" sz="1400"/>
          </a:p>
          <a:p>
            <a:r>
              <a:rPr lang="zh-CN" altLang="en-US" sz="1400"/>
              <a:t>未时（13点至15点）小肠经旺，开始吸收水谷的精华。</a:t>
            </a:r>
            <a:endParaRPr lang="zh-CN" altLang="en-US" sz="1400"/>
          </a:p>
          <a:p>
            <a:r>
              <a:rPr lang="zh-CN" altLang="en-US" sz="1400"/>
              <a:t>申时（15点至17点）膀胱经旺，全身气化能力最强，头脑最活跃，是一天中最好的学习和工作时间。</a:t>
            </a:r>
            <a:endParaRPr lang="zh-CN" altLang="en-US" sz="1400"/>
          </a:p>
          <a:p>
            <a:r>
              <a:rPr lang="zh-CN" altLang="en-US" sz="1400"/>
              <a:t>酉时（17点至19点）肾经旺，有利于贮藏一日的脏腑之精华。</a:t>
            </a:r>
            <a:endParaRPr lang="zh-CN" altLang="en-US" sz="1400"/>
          </a:p>
          <a:p>
            <a:r>
              <a:rPr lang="zh-CN" altLang="en-US" sz="1400"/>
              <a:t>戌时（19点至21点）心包经旺，这时候应该娱乐，不然憋闷和压力。</a:t>
            </a:r>
            <a:endParaRPr lang="zh-CN" altLang="en-US" sz="1400"/>
          </a:p>
          <a:p>
            <a:r>
              <a:rPr lang="zh-CN" altLang="en-US" sz="1400"/>
              <a:t>亥时（21点至23点）三焦通百脉，人进入睡眠，百脉休养生息。</a:t>
            </a:r>
            <a:endParaRPr lang="zh-CN" altLang="en-US" sz="1400"/>
          </a:p>
          <a:p>
            <a:endParaRPr lang="zh-CN" altLang="en-US" sz="1400"/>
          </a:p>
          <a:p>
            <a:endParaRPr lang="zh-CN" altLang="en-US" sz="1400"/>
          </a:p>
        </p:txBody>
      </p:sp>
      <p:sp>
        <p:nvSpPr>
          <p:cNvPr id="3" name="标题 2"/>
          <p:cNvSpPr>
            <a:spLocks noGrp="1"/>
          </p:cNvSpPr>
          <p:nvPr>
            <p:ph type="title"/>
          </p:nvPr>
        </p:nvSpPr>
        <p:spPr/>
        <p:txBody>
          <a:bodyPr/>
          <a:p>
            <a:r>
              <a:rPr lang="zh-CN" altLang="en-US"/>
              <a:t>子午流注的内容</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amond(in)">
                                      <p:cBhvr>
                                        <p:cTn id="7" dur="20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diamond(in)">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diamond(in)">
                                      <p:cBhvr>
                                        <p:cTn id="17" dur="20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diamond(in)">
                                      <p:cBhvr>
                                        <p:cTn id="22" dur="20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diamond(in)">
                                      <p:cBhvr>
                                        <p:cTn id="27" dur="20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diamond(in)">
                                      <p:cBhvr>
                                        <p:cTn id="32" dur="20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diamond(in)">
                                      <p:cBhvr>
                                        <p:cTn id="37" dur="20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diamond(in)">
                                      <p:cBhvr>
                                        <p:cTn id="42" dur="20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diamond(in)">
                                      <p:cBhvr>
                                        <p:cTn id="47" dur="20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diamond(in)">
                                      <p:cBhvr>
                                        <p:cTn id="52" dur="20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diamond(in)">
                                      <p:cBhvr>
                                        <p:cTn id="57" dur="20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diamond(in)">
                                      <p:cBhvr>
                                        <p:cTn id="62"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运动保健</a:t>
            </a:r>
            <a:endParaRPr lang="zh-CN" altLang="en-US" dirty="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
        <p:nvSpPr>
          <p:cNvPr id="2" name="文本框 1"/>
          <p:cNvSpPr txBox="1"/>
          <p:nvPr/>
        </p:nvSpPr>
        <p:spPr>
          <a:xfrm>
            <a:off x="1442720" y="2039620"/>
            <a:ext cx="6297930" cy="521970"/>
          </a:xfrm>
          <a:prstGeom prst="rect">
            <a:avLst/>
          </a:prstGeom>
          <a:noFill/>
        </p:spPr>
        <p:txBody>
          <a:bodyPr wrap="square" rtlCol="0" anchor="t">
            <a:spAutoFit/>
          </a:bodyPr>
          <a:p>
            <a:r>
              <a:rPr lang="zh-CN" altLang="en-US" sz="1400" dirty="0" smtClean="0">
                <a:solidFill>
                  <a:schemeClr val="tx1">
                    <a:lumMod val="75000"/>
                    <a:lumOff val="25000"/>
                  </a:schemeClr>
                </a:solidFill>
                <a:latin typeface="+mn-ea"/>
                <a:sym typeface="+mn-ea"/>
              </a:rPr>
              <a:t>动行怡神：动行包括散步，锻炼健身等，促进气血流畅、筋络舒活、脏腑功能协调，精神焕发。</a:t>
            </a:r>
            <a:endParaRPr lang="zh-CN" altLang="en-US" sz="1400" dirty="0" smtClean="0">
              <a:solidFill>
                <a:schemeClr val="tx1">
                  <a:lumMod val="75000"/>
                  <a:lumOff val="25000"/>
                </a:schemeClr>
              </a:solidFill>
              <a:latin typeface="+mn-ea"/>
            </a:endParaRPr>
          </a:p>
        </p:txBody>
      </p:sp>
      <p:sp>
        <p:nvSpPr>
          <p:cNvPr id="5" name="燕尾形 4"/>
          <p:cNvSpPr/>
          <p:nvPr/>
        </p:nvSpPr>
        <p:spPr>
          <a:xfrm rot="10800000" flipH="1" flipV="1">
            <a:off x="611560" y="2039426"/>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2.5"/>
                                          </p:val>
                                        </p:tav>
                                        <p:tav tm="100000">
                                          <p:val>
                                            <p:strVal val="#ppt_w"/>
                                          </p:val>
                                        </p:tav>
                                      </p:tavLst>
                                    </p:anim>
                                    <p:anim calcmode="lin" valueType="num">
                                      <p:cBhvr>
                                        <p:cTn id="8" dur="1000" fill="hold"/>
                                        <p:tgtEl>
                                          <p:spTgt spid="5"/>
                                        </p:tgtEl>
                                        <p:attrNameLst>
                                          <p:attrName>ppt_h</p:attrName>
                                        </p:attrNameLst>
                                      </p:cBhvr>
                                      <p:tavLst>
                                        <p:tav tm="0">
                                          <p:val>
                                            <p:strVal val="#ppt_h*0.01"/>
                                          </p:val>
                                        </p:tav>
                                        <p:tav tm="100000">
                                          <p:val>
                                            <p:strVal val="#ppt_h"/>
                                          </p:val>
                                        </p:tav>
                                      </p:tavLst>
                                    </p:anim>
                                    <p:anim calcmode="lin" valueType="num">
                                      <p:cBhvr>
                                        <p:cTn id="9" dur="1000" fill="hold"/>
                                        <p:tgtEl>
                                          <p:spTgt spid="5"/>
                                        </p:tgtEl>
                                        <p:attrNameLst>
                                          <p:attrName>ppt_x</p:attrName>
                                        </p:attrNameLst>
                                      </p:cBhvr>
                                      <p:tavLst>
                                        <p:tav tm="0">
                                          <p:val>
                                            <p:strVal val="#ppt_x"/>
                                          </p:val>
                                        </p:tav>
                                        <p:tav tm="100000">
                                          <p:val>
                                            <p:strVal val="#ppt_x"/>
                                          </p:val>
                                        </p:tav>
                                      </p:tavLst>
                                    </p:anim>
                                    <p:anim calcmode="lin" valueType="num">
                                      <p:cBhvr>
                                        <p:cTn id="10" dur="1000" fill="hold"/>
                                        <p:tgtEl>
                                          <p:spTgt spid="5"/>
                                        </p:tgtEl>
                                        <p:attrNameLst>
                                          <p:attrName>ppt_y</p:attrName>
                                        </p:attrNameLst>
                                      </p:cBhvr>
                                      <p:tavLst>
                                        <p:tav tm="0">
                                          <p:val>
                                            <p:strVal val="#ppt_h+1"/>
                                          </p:val>
                                        </p:tav>
                                        <p:tav tm="100000">
                                          <p:val>
                                            <p:strVal val="#ppt_y"/>
                                          </p:val>
                                        </p:tav>
                                      </p:tavLst>
                                    </p:anim>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6834" name="标题 376833"/>
          <p:cNvSpPr>
            <a:spLocks noGrp="1" noRot="1"/>
          </p:cNvSpPr>
          <p:nvPr>
            <p:ph type="title"/>
          </p:nvPr>
        </p:nvSpPr>
        <p:spPr>
          <a:xfrm>
            <a:off x="2760345" y="194310"/>
            <a:ext cx="5829300" cy="857250"/>
          </a:xfrm>
        </p:spPr>
        <p:txBody>
          <a:bodyPr anchor="ctr"/>
          <a:p>
            <a:r>
              <a:rPr lang="zh-CN" altLang="en-US" sz="3000" dirty="0">
                <a:solidFill>
                  <a:schemeClr val="tx1"/>
                </a:solidFill>
              </a:rPr>
              <a:t>五禽戏</a:t>
            </a:r>
            <a:endParaRPr lang="zh-CN" altLang="en-US" sz="3000" dirty="0">
              <a:solidFill>
                <a:schemeClr val="tx1"/>
              </a:solidFill>
            </a:endParaRPr>
          </a:p>
        </p:txBody>
      </p:sp>
      <p:sp>
        <p:nvSpPr>
          <p:cNvPr id="376835" name="文本框 376834"/>
          <p:cNvSpPr txBox="1"/>
          <p:nvPr/>
        </p:nvSpPr>
        <p:spPr>
          <a:xfrm>
            <a:off x="4286250" y="2571750"/>
            <a:ext cx="742950" cy="368300"/>
          </a:xfrm>
          <a:prstGeom prst="rect">
            <a:avLst/>
          </a:prstGeom>
          <a:noFill/>
          <a:ln w="9525">
            <a:noFill/>
          </a:ln>
        </p:spPr>
        <p:txBody>
          <a:bodyPr>
            <a:spAutoFit/>
          </a:bodyPr>
          <a:p>
            <a:pPr eaLnBrk="1" hangingPunct="1">
              <a:spcBef>
                <a:spcPct val="50000"/>
              </a:spcBef>
              <a:buClr>
                <a:schemeClr val="bg1"/>
              </a:buClr>
            </a:pPr>
            <a:r>
              <a:rPr lang="zh-CN" altLang="en-US" dirty="0">
                <a:latin typeface="Times New Roman" panose="02020603050405020304" pitchFamily="18" charset="0"/>
                <a:ea typeface="隶书" panose="02010509060101010101" pitchFamily="49" charset="-122"/>
              </a:rPr>
              <a:t>虎形</a:t>
            </a:r>
            <a:endParaRPr lang="zh-CN" altLang="en-US">
              <a:latin typeface="Times New Roman" panose="02020603050405020304" pitchFamily="18" charset="0"/>
              <a:ea typeface="隶书" panose="02010509060101010101" pitchFamily="49" charset="-122"/>
            </a:endParaRPr>
          </a:p>
        </p:txBody>
      </p:sp>
      <p:sp>
        <p:nvSpPr>
          <p:cNvPr id="376836" name="文本框 376835"/>
          <p:cNvSpPr txBox="1"/>
          <p:nvPr/>
        </p:nvSpPr>
        <p:spPr>
          <a:xfrm>
            <a:off x="2286000" y="2571750"/>
            <a:ext cx="742950" cy="368300"/>
          </a:xfrm>
          <a:prstGeom prst="rect">
            <a:avLst/>
          </a:prstGeom>
          <a:noFill/>
          <a:ln w="9525">
            <a:noFill/>
          </a:ln>
        </p:spPr>
        <p:txBody>
          <a:bodyPr>
            <a:spAutoFit/>
          </a:bodyPr>
          <a:p>
            <a:pPr eaLnBrk="1" hangingPunct="1">
              <a:spcBef>
                <a:spcPct val="50000"/>
              </a:spcBef>
              <a:buClr>
                <a:schemeClr val="bg1"/>
              </a:buClr>
            </a:pPr>
            <a:r>
              <a:rPr lang="zh-CN" altLang="en-US" dirty="0">
                <a:latin typeface="Times New Roman" panose="02020603050405020304" pitchFamily="18" charset="0"/>
                <a:ea typeface="隶书" panose="02010509060101010101" pitchFamily="49" charset="-122"/>
              </a:rPr>
              <a:t>熊形</a:t>
            </a:r>
            <a:endParaRPr lang="zh-CN" altLang="en-US">
              <a:latin typeface="Times New Roman" panose="02020603050405020304" pitchFamily="18" charset="0"/>
              <a:ea typeface="隶书" panose="02010509060101010101" pitchFamily="49" charset="-122"/>
            </a:endParaRPr>
          </a:p>
        </p:txBody>
      </p:sp>
      <p:sp>
        <p:nvSpPr>
          <p:cNvPr id="376837" name="文本框 376836"/>
          <p:cNvSpPr txBox="1"/>
          <p:nvPr/>
        </p:nvSpPr>
        <p:spPr>
          <a:xfrm>
            <a:off x="6400800" y="2571750"/>
            <a:ext cx="742950" cy="368300"/>
          </a:xfrm>
          <a:prstGeom prst="rect">
            <a:avLst/>
          </a:prstGeom>
          <a:noFill/>
          <a:ln w="9525">
            <a:noFill/>
          </a:ln>
        </p:spPr>
        <p:txBody>
          <a:bodyPr>
            <a:spAutoFit/>
          </a:bodyPr>
          <a:p>
            <a:pPr eaLnBrk="1" hangingPunct="1">
              <a:spcBef>
                <a:spcPct val="50000"/>
              </a:spcBef>
              <a:buClr>
                <a:schemeClr val="bg1"/>
              </a:buClr>
            </a:pPr>
            <a:r>
              <a:rPr lang="zh-CN" altLang="en-US" dirty="0">
                <a:latin typeface="Times New Roman" panose="02020603050405020304" pitchFamily="18" charset="0"/>
                <a:ea typeface="隶书" panose="02010509060101010101" pitchFamily="49" charset="-122"/>
              </a:rPr>
              <a:t>鹿形</a:t>
            </a:r>
            <a:endParaRPr lang="zh-CN" altLang="en-US">
              <a:latin typeface="Times New Roman" panose="02020603050405020304" pitchFamily="18" charset="0"/>
              <a:ea typeface="隶书" panose="02010509060101010101" pitchFamily="49" charset="-122"/>
            </a:endParaRPr>
          </a:p>
        </p:txBody>
      </p:sp>
      <p:sp>
        <p:nvSpPr>
          <p:cNvPr id="376838" name="文本框 376837"/>
          <p:cNvSpPr txBox="1"/>
          <p:nvPr/>
        </p:nvSpPr>
        <p:spPr>
          <a:xfrm>
            <a:off x="3486150" y="4286250"/>
            <a:ext cx="742950" cy="368300"/>
          </a:xfrm>
          <a:prstGeom prst="rect">
            <a:avLst/>
          </a:prstGeom>
          <a:noFill/>
          <a:ln w="9525">
            <a:noFill/>
          </a:ln>
        </p:spPr>
        <p:txBody>
          <a:bodyPr>
            <a:spAutoFit/>
          </a:bodyPr>
          <a:p>
            <a:pPr eaLnBrk="1" hangingPunct="1">
              <a:spcBef>
                <a:spcPct val="50000"/>
              </a:spcBef>
              <a:buClr>
                <a:schemeClr val="bg1"/>
              </a:buClr>
            </a:pPr>
            <a:r>
              <a:rPr lang="zh-CN" altLang="en-US" dirty="0">
                <a:latin typeface="Times New Roman" panose="02020603050405020304" pitchFamily="18" charset="0"/>
                <a:ea typeface="隶书" panose="02010509060101010101" pitchFamily="49" charset="-122"/>
              </a:rPr>
              <a:t>鸟形</a:t>
            </a:r>
            <a:endParaRPr lang="zh-CN" altLang="en-US">
              <a:latin typeface="Times New Roman" panose="02020603050405020304" pitchFamily="18" charset="0"/>
              <a:ea typeface="隶书" panose="02010509060101010101" pitchFamily="49" charset="-122"/>
            </a:endParaRPr>
          </a:p>
        </p:txBody>
      </p:sp>
      <p:sp>
        <p:nvSpPr>
          <p:cNvPr id="376839" name="文本框 376838"/>
          <p:cNvSpPr txBox="1"/>
          <p:nvPr/>
        </p:nvSpPr>
        <p:spPr>
          <a:xfrm>
            <a:off x="5372100" y="4286250"/>
            <a:ext cx="742950" cy="368300"/>
          </a:xfrm>
          <a:prstGeom prst="rect">
            <a:avLst/>
          </a:prstGeom>
          <a:noFill/>
          <a:ln w="9525">
            <a:noFill/>
          </a:ln>
        </p:spPr>
        <p:txBody>
          <a:bodyPr>
            <a:spAutoFit/>
          </a:bodyPr>
          <a:p>
            <a:pPr eaLnBrk="1" hangingPunct="1">
              <a:spcBef>
                <a:spcPct val="50000"/>
              </a:spcBef>
              <a:buClr>
                <a:schemeClr val="bg1"/>
              </a:buClr>
            </a:pPr>
            <a:r>
              <a:rPr lang="zh-CN" altLang="en-US" dirty="0">
                <a:latin typeface="Times New Roman" panose="02020603050405020304" pitchFamily="18" charset="0"/>
                <a:ea typeface="隶书" panose="02010509060101010101" pitchFamily="49" charset="-122"/>
              </a:rPr>
              <a:t>猿形</a:t>
            </a:r>
            <a:endParaRPr lang="zh-CN" altLang="en-US">
              <a:latin typeface="Times New Roman" panose="02020603050405020304" pitchFamily="18" charset="0"/>
              <a:ea typeface="隶书" panose="02010509060101010101" pitchFamily="49" charset="-122"/>
            </a:endParaRPr>
          </a:p>
        </p:txBody>
      </p:sp>
      <p:sp>
        <p:nvSpPr>
          <p:cNvPr id="376840" name="矩形 376839"/>
          <p:cNvSpPr/>
          <p:nvPr/>
        </p:nvSpPr>
        <p:spPr>
          <a:xfrm>
            <a:off x="3086100" y="2971800"/>
            <a:ext cx="1257300" cy="1371600"/>
          </a:xfrm>
          <a:prstGeom prst="rect">
            <a:avLst/>
          </a:prstGeom>
          <a:noFill/>
          <a:ln w="9525" cap="flat" cmpd="sng">
            <a:solidFill>
              <a:schemeClr val="tx1"/>
            </a:solidFill>
            <a:prstDash val="solid"/>
            <a:miter/>
            <a:headEnd type="none" w="med" len="med"/>
            <a:tailEnd type="none" w="med" len="med"/>
          </a:ln>
        </p:spPr>
        <p:txBody>
          <a:bodyPr/>
          <a:p>
            <a:endParaRPr lang="zh-CN" altLang="en-US" sz="1350"/>
          </a:p>
        </p:txBody>
      </p:sp>
      <p:sp>
        <p:nvSpPr>
          <p:cNvPr id="376841" name="矩形 376840"/>
          <p:cNvSpPr/>
          <p:nvPr/>
        </p:nvSpPr>
        <p:spPr>
          <a:xfrm>
            <a:off x="4972050" y="2971800"/>
            <a:ext cx="1257300" cy="1371600"/>
          </a:xfrm>
          <a:prstGeom prst="rect">
            <a:avLst/>
          </a:prstGeom>
          <a:noFill/>
          <a:ln w="9525" cap="flat" cmpd="sng">
            <a:solidFill>
              <a:schemeClr val="tx1"/>
            </a:solidFill>
            <a:prstDash val="solid"/>
            <a:miter/>
            <a:headEnd type="none" w="med" len="med"/>
            <a:tailEnd type="none" w="med" len="med"/>
          </a:ln>
        </p:spPr>
        <p:txBody>
          <a:bodyPr/>
          <a:p>
            <a:endParaRPr lang="zh-CN" altLang="en-US" sz="1350"/>
          </a:p>
        </p:txBody>
      </p:sp>
      <p:sp>
        <p:nvSpPr>
          <p:cNvPr id="376842" name="矩形 376841"/>
          <p:cNvSpPr/>
          <p:nvPr/>
        </p:nvSpPr>
        <p:spPr>
          <a:xfrm>
            <a:off x="3143250" y="3028950"/>
            <a:ext cx="1143000" cy="1257300"/>
          </a:xfrm>
          <a:prstGeom prst="rect">
            <a:avLst/>
          </a:prstGeom>
          <a:noFill/>
          <a:ln w="9525" cap="flat" cmpd="sng">
            <a:solidFill>
              <a:schemeClr val="tx1"/>
            </a:solidFill>
            <a:prstDash val="solid"/>
            <a:miter/>
            <a:headEnd type="none" w="med" len="med"/>
            <a:tailEnd type="none" w="med" len="med"/>
          </a:ln>
        </p:spPr>
        <p:txBody>
          <a:bodyPr/>
          <a:p>
            <a:endParaRPr lang="zh-CN" altLang="en-US" sz="1350"/>
          </a:p>
        </p:txBody>
      </p:sp>
      <p:sp>
        <p:nvSpPr>
          <p:cNvPr id="376843" name="矩形 376842"/>
          <p:cNvSpPr/>
          <p:nvPr/>
        </p:nvSpPr>
        <p:spPr>
          <a:xfrm>
            <a:off x="5029200" y="3028950"/>
            <a:ext cx="1143000" cy="1257300"/>
          </a:xfrm>
          <a:prstGeom prst="rect">
            <a:avLst/>
          </a:prstGeom>
          <a:noFill/>
          <a:ln w="9525" cap="flat" cmpd="sng">
            <a:solidFill>
              <a:schemeClr val="tx1"/>
            </a:solidFill>
            <a:prstDash val="solid"/>
            <a:miter/>
            <a:headEnd type="none" w="med" len="med"/>
            <a:tailEnd type="none" w="med" len="med"/>
          </a:ln>
        </p:spPr>
        <p:txBody>
          <a:bodyPr/>
          <a:p>
            <a:endParaRPr lang="zh-CN" altLang="en-US" sz="1350"/>
          </a:p>
        </p:txBody>
      </p:sp>
      <p:sp>
        <p:nvSpPr>
          <p:cNvPr id="376844" name="矩形 376843"/>
          <p:cNvSpPr/>
          <p:nvPr/>
        </p:nvSpPr>
        <p:spPr>
          <a:xfrm>
            <a:off x="1657350" y="1657350"/>
            <a:ext cx="1657350" cy="971550"/>
          </a:xfrm>
          <a:prstGeom prst="rect">
            <a:avLst/>
          </a:prstGeom>
          <a:noFill/>
          <a:ln w="9525" cap="flat" cmpd="sng">
            <a:solidFill>
              <a:schemeClr val="tx1"/>
            </a:solidFill>
            <a:prstDash val="solid"/>
            <a:miter/>
            <a:headEnd type="none" w="med" len="med"/>
            <a:tailEnd type="none" w="med" len="med"/>
          </a:ln>
        </p:spPr>
        <p:txBody>
          <a:bodyPr/>
          <a:p>
            <a:endParaRPr lang="zh-CN" altLang="en-US" sz="1350"/>
          </a:p>
        </p:txBody>
      </p:sp>
      <p:sp>
        <p:nvSpPr>
          <p:cNvPr id="376845" name="矩形 376844"/>
          <p:cNvSpPr/>
          <p:nvPr/>
        </p:nvSpPr>
        <p:spPr>
          <a:xfrm>
            <a:off x="3714750" y="1657350"/>
            <a:ext cx="1714500" cy="971550"/>
          </a:xfrm>
          <a:prstGeom prst="rect">
            <a:avLst/>
          </a:prstGeom>
          <a:noFill/>
          <a:ln w="9525" cap="flat" cmpd="sng">
            <a:solidFill>
              <a:schemeClr val="tx1"/>
            </a:solidFill>
            <a:prstDash val="solid"/>
            <a:miter/>
            <a:headEnd type="none" w="med" len="med"/>
            <a:tailEnd type="none" w="med" len="med"/>
          </a:ln>
        </p:spPr>
        <p:txBody>
          <a:bodyPr/>
          <a:p>
            <a:endParaRPr lang="zh-CN" altLang="en-US" sz="1350"/>
          </a:p>
        </p:txBody>
      </p:sp>
      <p:sp>
        <p:nvSpPr>
          <p:cNvPr id="376846" name="矩形 376845"/>
          <p:cNvSpPr/>
          <p:nvPr/>
        </p:nvSpPr>
        <p:spPr>
          <a:xfrm>
            <a:off x="5829300" y="1657350"/>
            <a:ext cx="1657350" cy="971550"/>
          </a:xfrm>
          <a:prstGeom prst="rect">
            <a:avLst/>
          </a:prstGeom>
          <a:noFill/>
          <a:ln w="9525" cap="flat" cmpd="sng">
            <a:solidFill>
              <a:schemeClr val="tx1"/>
            </a:solidFill>
            <a:prstDash val="solid"/>
            <a:miter/>
            <a:headEnd type="none" w="med" len="med"/>
            <a:tailEnd type="none" w="med" len="med"/>
          </a:ln>
        </p:spPr>
        <p:txBody>
          <a:bodyPr/>
          <a:p>
            <a:endParaRPr lang="zh-CN" altLang="en-US" sz="1350"/>
          </a:p>
        </p:txBody>
      </p:sp>
      <p:sp>
        <p:nvSpPr>
          <p:cNvPr id="376847" name="矩形 376846"/>
          <p:cNvSpPr/>
          <p:nvPr/>
        </p:nvSpPr>
        <p:spPr>
          <a:xfrm>
            <a:off x="1600200" y="1600200"/>
            <a:ext cx="1771650" cy="1085850"/>
          </a:xfrm>
          <a:prstGeom prst="rect">
            <a:avLst/>
          </a:prstGeom>
          <a:noFill/>
          <a:ln w="9525" cap="flat" cmpd="sng">
            <a:solidFill>
              <a:schemeClr val="tx1"/>
            </a:solidFill>
            <a:prstDash val="solid"/>
            <a:miter/>
            <a:headEnd type="none" w="med" len="med"/>
            <a:tailEnd type="none" w="med" len="med"/>
          </a:ln>
        </p:spPr>
        <p:txBody>
          <a:bodyPr/>
          <a:p>
            <a:endParaRPr lang="zh-CN" altLang="en-US" sz="1350"/>
          </a:p>
        </p:txBody>
      </p:sp>
      <p:sp>
        <p:nvSpPr>
          <p:cNvPr id="376848" name="矩形 376847"/>
          <p:cNvSpPr/>
          <p:nvPr/>
        </p:nvSpPr>
        <p:spPr>
          <a:xfrm>
            <a:off x="3657600" y="1600200"/>
            <a:ext cx="1828800" cy="1085850"/>
          </a:xfrm>
          <a:prstGeom prst="rect">
            <a:avLst/>
          </a:prstGeom>
          <a:noFill/>
          <a:ln w="9525" cap="flat" cmpd="sng">
            <a:solidFill>
              <a:schemeClr val="tx1"/>
            </a:solidFill>
            <a:prstDash val="solid"/>
            <a:miter/>
            <a:headEnd type="none" w="med" len="med"/>
            <a:tailEnd type="none" w="med" len="med"/>
          </a:ln>
        </p:spPr>
        <p:txBody>
          <a:bodyPr/>
          <a:p>
            <a:endParaRPr lang="zh-CN" altLang="en-US" sz="1350"/>
          </a:p>
        </p:txBody>
      </p:sp>
      <p:sp>
        <p:nvSpPr>
          <p:cNvPr id="376849" name="矩形 376848"/>
          <p:cNvSpPr/>
          <p:nvPr/>
        </p:nvSpPr>
        <p:spPr>
          <a:xfrm>
            <a:off x="5772150" y="1600200"/>
            <a:ext cx="1771650" cy="1085850"/>
          </a:xfrm>
          <a:prstGeom prst="rect">
            <a:avLst/>
          </a:prstGeom>
          <a:noFill/>
          <a:ln w="9525" cap="flat" cmpd="sng">
            <a:solidFill>
              <a:schemeClr val="tx1"/>
            </a:solidFill>
            <a:prstDash val="solid"/>
            <a:miter/>
            <a:headEnd type="none" w="med" len="med"/>
            <a:tailEnd type="none" w="med" len="med"/>
          </a:ln>
        </p:spPr>
        <p:txBody>
          <a:bodyPr/>
          <a:p>
            <a:endParaRPr lang="zh-CN" altLang="en-US" sz="1350"/>
          </a:p>
        </p:txBody>
      </p:sp>
      <p:pic>
        <p:nvPicPr>
          <p:cNvPr id="376850" name="图片 376849" descr="图片21"/>
          <p:cNvPicPr>
            <a:picLocks noChangeAspect="1"/>
          </p:cNvPicPr>
          <p:nvPr/>
        </p:nvPicPr>
        <p:blipFill>
          <a:blip r:embed="rId1"/>
          <a:stretch>
            <a:fillRect/>
          </a:stretch>
        </p:blipFill>
        <p:spPr>
          <a:xfrm>
            <a:off x="3113485" y="3043238"/>
            <a:ext cx="1143000" cy="1257300"/>
          </a:xfrm>
          <a:prstGeom prst="rect">
            <a:avLst/>
          </a:prstGeom>
          <a:noFill/>
          <a:ln w="9525">
            <a:noFill/>
          </a:ln>
        </p:spPr>
      </p:pic>
      <p:pic>
        <p:nvPicPr>
          <p:cNvPr id="376851" name="图片 376850" descr="图片22"/>
          <p:cNvPicPr>
            <a:picLocks noChangeAspect="1"/>
          </p:cNvPicPr>
          <p:nvPr/>
        </p:nvPicPr>
        <p:blipFill>
          <a:blip r:embed="rId2"/>
          <a:stretch>
            <a:fillRect/>
          </a:stretch>
        </p:blipFill>
        <p:spPr>
          <a:xfrm>
            <a:off x="5004197" y="3003947"/>
            <a:ext cx="1143000" cy="1278731"/>
          </a:xfrm>
          <a:prstGeom prst="rect">
            <a:avLst/>
          </a:prstGeom>
          <a:noFill/>
          <a:ln w="9525">
            <a:noFill/>
          </a:ln>
        </p:spPr>
      </p:pic>
      <p:pic>
        <p:nvPicPr>
          <p:cNvPr id="376852" name="图片 376851" descr="图片23"/>
          <p:cNvPicPr>
            <a:picLocks noChangeAspect="1"/>
          </p:cNvPicPr>
          <p:nvPr/>
        </p:nvPicPr>
        <p:blipFill>
          <a:blip r:embed="rId3"/>
          <a:stretch>
            <a:fillRect/>
          </a:stretch>
        </p:blipFill>
        <p:spPr>
          <a:xfrm>
            <a:off x="5813822" y="1653779"/>
            <a:ext cx="1657350" cy="957263"/>
          </a:xfrm>
          <a:prstGeom prst="rect">
            <a:avLst/>
          </a:prstGeom>
          <a:noFill/>
          <a:ln w="9525">
            <a:noFill/>
          </a:ln>
        </p:spPr>
      </p:pic>
      <p:pic>
        <p:nvPicPr>
          <p:cNvPr id="376853" name="图片 376852" descr="图片24"/>
          <p:cNvPicPr>
            <a:picLocks noChangeAspect="1"/>
          </p:cNvPicPr>
          <p:nvPr/>
        </p:nvPicPr>
        <p:blipFill>
          <a:blip r:embed="rId4"/>
          <a:stretch>
            <a:fillRect/>
          </a:stretch>
        </p:blipFill>
        <p:spPr>
          <a:xfrm>
            <a:off x="3707606" y="1653779"/>
            <a:ext cx="1707356" cy="971550"/>
          </a:xfrm>
          <a:prstGeom prst="rect">
            <a:avLst/>
          </a:prstGeom>
          <a:noFill/>
          <a:ln w="9525">
            <a:noFill/>
          </a:ln>
        </p:spPr>
      </p:pic>
      <p:pic>
        <p:nvPicPr>
          <p:cNvPr id="376854" name="图片 376853" descr="图片25"/>
          <p:cNvPicPr>
            <a:picLocks noChangeAspect="1"/>
          </p:cNvPicPr>
          <p:nvPr/>
        </p:nvPicPr>
        <p:blipFill>
          <a:blip r:embed="rId5"/>
          <a:stretch>
            <a:fillRect/>
          </a:stretch>
        </p:blipFill>
        <p:spPr>
          <a:xfrm>
            <a:off x="1656160" y="1653779"/>
            <a:ext cx="1657350" cy="971550"/>
          </a:xfrm>
          <a:prstGeom prst="rect">
            <a:avLst/>
          </a:prstGeom>
          <a:noFill/>
          <a:ln w="9525">
            <a:noFill/>
          </a:ln>
        </p:spPr>
      </p:pic>
      <p:sp>
        <p:nvSpPr>
          <p:cNvPr id="2" name="日期占位符 1"/>
          <p:cNvSpPr/>
          <p:nvPr>
            <p:ph type="dt" sz="half" idx="10"/>
          </p:nvPr>
        </p:nvSpPr>
        <p:spPr/>
        <p:txBody>
          <a:bodyPr/>
          <a:p>
            <a:pPr lvl="0"/>
            <a:fld id="{BB962C8B-B14F-4D97-AF65-F5344CB8AC3E}" type="datetime1">
              <a:rPr lang="zh-CN" altLang="en-US" sz="900" dirty="0"/>
            </a:fld>
            <a:endParaRPr lang="zh-CN" altLang="en-US" sz="900" dirty="0"/>
          </a:p>
        </p:txBody>
      </p:sp>
      <p:sp>
        <p:nvSpPr>
          <p:cNvPr id="3" name="灯片编号占位符 2"/>
          <p:cNvSpPr/>
          <p:nvPr>
            <p:ph type="sldNum" sz="quarter" idx="12"/>
          </p:nvPr>
        </p:nvSpPr>
        <p:spPr/>
        <p:txBody>
          <a:bodyPr/>
          <a:p>
            <a:pPr lvl="0"/>
            <a:fld id="{9A0DB2DC-4C9A-4742-B13C-FB6460FD3503}" type="slidenum">
              <a:rPr lang="zh-CN" altLang="en-US" sz="900" dirty="0"/>
            </a:fld>
            <a:endParaRPr lang="zh-CN" altLang="en-US" sz="900" dirty="0"/>
          </a:p>
        </p:txBody>
      </p:sp>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足部保健</a:t>
            </a:r>
            <a:endParaRPr lang="zh-CN" altLang="en-US" dirty="0"/>
          </a:p>
        </p:txBody>
      </p:sp>
      <p:sp>
        <p:nvSpPr>
          <p:cNvPr id="4" name="TextBox 3"/>
          <p:cNvSpPr txBox="1"/>
          <p:nvPr/>
        </p:nvSpPr>
        <p:spPr>
          <a:xfrm>
            <a:off x="5144770" y="1491615"/>
            <a:ext cx="3354705" cy="1060450"/>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    常言说“千里之行，始于足下”“鹤发童颜，步履轻健”。这些话无不说明了足部健康的重要</a:t>
            </a:r>
            <a:endParaRPr lang="zh-CN" altLang="en-US" sz="1400" b="0" dirty="0" smtClean="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cxnSp>
        <p:nvCxnSpPr>
          <p:cNvPr id="9" name="直接连接符 8"/>
          <p:cNvCxnSpPr/>
          <p:nvPr/>
        </p:nvCxnSpPr>
        <p:spPr>
          <a:xfrm>
            <a:off x="5147945" y="1131570"/>
            <a:ext cx="0" cy="3816350"/>
          </a:xfrm>
          <a:prstGeom prst="line">
            <a:avLst/>
          </a:prstGeom>
          <a:ln>
            <a:solidFill>
              <a:srgbClr val="B69F7F"/>
            </a:solidFill>
          </a:ln>
        </p:spPr>
        <p:style>
          <a:lnRef idx="1">
            <a:schemeClr val="accent1"/>
          </a:lnRef>
          <a:fillRef idx="0">
            <a:schemeClr val="accent1"/>
          </a:fillRef>
          <a:effectRef idx="0">
            <a:schemeClr val="accent1"/>
          </a:effectRef>
          <a:fontRef idx="minor">
            <a:schemeClr val="tx1"/>
          </a:fontRef>
        </p:style>
      </p:cxnSp>
      <p:pic>
        <p:nvPicPr>
          <p:cNvPr id="2" name="内容占位符 1" descr="26698672_1"/>
          <p:cNvPicPr>
            <a:picLocks noChangeAspect="1"/>
          </p:cNvPicPr>
          <p:nvPr>
            <p:ph idx="1"/>
          </p:nvPr>
        </p:nvPicPr>
        <p:blipFill>
          <a:blip r:embed="rId2"/>
          <a:stretch>
            <a:fillRect/>
          </a:stretch>
        </p:blipFill>
        <p:spPr>
          <a:xfrm>
            <a:off x="205740" y="1119505"/>
            <a:ext cx="4794250" cy="3828415"/>
          </a:xfrm>
          <a:prstGeom prst="rect">
            <a:avLst/>
          </a:prstGeom>
        </p:spPr>
      </p:pic>
      <p:sp>
        <p:nvSpPr>
          <p:cNvPr id="5" name="文本框 4"/>
          <p:cNvSpPr txBox="1"/>
          <p:nvPr/>
        </p:nvSpPr>
        <p:spPr>
          <a:xfrm>
            <a:off x="3302000" y="2387600"/>
            <a:ext cx="2540000" cy="368300"/>
          </a:xfrm>
          <a:prstGeom prst="rect">
            <a:avLst/>
          </a:prstGeom>
          <a:noFill/>
        </p:spPr>
        <p:txBody>
          <a:bodyPr wrap="square" rtlCol="0" anchor="t">
            <a:spAutoFit/>
          </a:bodyPr>
          <a:p>
            <a:r>
              <a:rPr lang="zh-CN" altLang="en-US"/>
              <a:t>对应</a:t>
            </a:r>
            <a:endParaRPr lang="zh-CN" altLang="en-US"/>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足部穴位对应病症</a:t>
            </a:r>
            <a:endParaRPr lang="en-US" altLang="zh-CN" dirty="0" smtClean="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cxnSp>
        <p:nvCxnSpPr>
          <p:cNvPr id="9" name="直接连接符 8"/>
          <p:cNvCxnSpPr/>
          <p:nvPr/>
        </p:nvCxnSpPr>
        <p:spPr>
          <a:xfrm>
            <a:off x="4572000" y="1131570"/>
            <a:ext cx="0" cy="3816350"/>
          </a:xfrm>
          <a:prstGeom prst="line">
            <a:avLst/>
          </a:prstGeom>
          <a:ln>
            <a:solidFill>
              <a:srgbClr val="B69F7F"/>
            </a:solidFill>
          </a:ln>
        </p:spPr>
        <p:style>
          <a:lnRef idx="1">
            <a:schemeClr val="accent1"/>
          </a:lnRef>
          <a:fillRef idx="0">
            <a:schemeClr val="accent1"/>
          </a:fillRef>
          <a:effectRef idx="0">
            <a:schemeClr val="accent1"/>
          </a:effectRef>
          <a:fontRef idx="minor">
            <a:schemeClr val="tx1"/>
          </a:fontRef>
        </p:style>
      </p:cxnSp>
      <p:pic>
        <p:nvPicPr>
          <p:cNvPr id="2" name="内容占位符 1" descr="C:\Users\Administrator\Desktop\323_164820_1.jpg323_164820_1"/>
          <p:cNvPicPr>
            <a:picLocks noChangeAspect="1"/>
          </p:cNvPicPr>
          <p:nvPr>
            <p:ph idx="1"/>
          </p:nvPr>
        </p:nvPicPr>
        <p:blipFill>
          <a:blip r:embed="rId2"/>
          <a:srcRect/>
          <a:stretch>
            <a:fillRect/>
          </a:stretch>
        </p:blipFill>
        <p:spPr>
          <a:xfrm>
            <a:off x="706438" y="1119505"/>
            <a:ext cx="3792855" cy="3828415"/>
          </a:xfrm>
          <a:prstGeom prst="rect">
            <a:avLst/>
          </a:prstGeom>
        </p:spPr>
      </p:pic>
      <p:pic>
        <p:nvPicPr>
          <p:cNvPr id="6" name="内容占位符 1" descr="C:\Users\Administrator\Desktop\323_164831_1.jpg323_164831_1"/>
          <p:cNvPicPr>
            <a:picLocks noChangeAspect="1"/>
          </p:cNvPicPr>
          <p:nvPr/>
        </p:nvPicPr>
        <p:blipFill>
          <a:blip r:embed="rId3"/>
          <a:srcRect/>
          <a:stretch>
            <a:fillRect/>
          </a:stretch>
        </p:blipFill>
        <p:spPr>
          <a:xfrm>
            <a:off x="4959668" y="1221423"/>
            <a:ext cx="3792855" cy="3624580"/>
          </a:xfrm>
          <a:prstGeom prst="rect">
            <a:avLst/>
          </a:prstGeom>
        </p:spPr>
      </p:pic>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通过反射区作治疗</a:t>
            </a:r>
            <a:endParaRPr lang="zh-CN" altLang="en-US"/>
          </a:p>
          <a:p>
            <a:endParaRPr lang="zh-CN" altLang="en-US"/>
          </a:p>
          <a:p>
            <a:endParaRPr lang="en-US" altLang="zh-CN"/>
          </a:p>
          <a:p>
            <a:r>
              <a:rPr lang="zh-CN" altLang="en-US"/>
              <a:t>按摩时不该觉疼痛</a:t>
            </a:r>
            <a:r>
              <a:rPr lang="en-US" altLang="zh-CN"/>
              <a:t>		</a:t>
            </a:r>
            <a:endParaRPr lang="en-US" altLang="zh-CN"/>
          </a:p>
          <a:p>
            <a:endParaRPr lang="zh-CN" altLang="en-US"/>
          </a:p>
          <a:p>
            <a:endParaRPr lang="zh-CN" altLang="en-US"/>
          </a:p>
          <a:p>
            <a:r>
              <a:rPr lang="zh-CN" altLang="en-US"/>
              <a:t>不需要每天按摩</a:t>
            </a:r>
            <a:endParaRPr lang="zh-CN" altLang="en-US"/>
          </a:p>
        </p:txBody>
      </p:sp>
      <p:sp>
        <p:nvSpPr>
          <p:cNvPr id="3" name="标题 2"/>
          <p:cNvSpPr>
            <a:spLocks noGrp="1"/>
          </p:cNvSpPr>
          <p:nvPr>
            <p:ph type="title"/>
          </p:nvPr>
        </p:nvSpPr>
        <p:spPr/>
        <p:txBody>
          <a:bodyPr/>
          <a:p>
            <a:r>
              <a:rPr lang="zh-CN" altLang="en-US"/>
              <a:t>足部按摩事项</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药物养生</a:t>
            </a:r>
            <a:endParaRPr lang="zh-CN" altLang="en-US" dirty="0"/>
          </a:p>
        </p:txBody>
      </p:sp>
      <p:sp>
        <p:nvSpPr>
          <p:cNvPr id="4" name="TextBox 3"/>
          <p:cNvSpPr txBox="1"/>
          <p:nvPr/>
        </p:nvSpPr>
        <p:spPr>
          <a:xfrm>
            <a:off x="3635896" y="1491630"/>
            <a:ext cx="3960440" cy="20300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    具有防衰抗老作用的药物，称为延年益寿药物。运用这类药物来达到延缓衰老、健体强身的目的，即是药物养生。</a:t>
            </a:r>
            <a:endParaRPr lang="en-US" altLang="zh-CN" sz="1400" b="0" dirty="0" smtClean="0"/>
          </a:p>
          <a:p>
            <a:r>
              <a:rPr lang="zh-CN" altLang="en-US" sz="1400" b="0" dirty="0" smtClean="0"/>
              <a:t>    《饮膳正要》载：“春气温，宜食麦以凉之；夏气热，宜食菽以寒之；秋气燥，宜食麻以润其燥；冬气寒，宜食黍以热性治其寒。</a:t>
            </a:r>
            <a:endParaRPr lang="zh-CN" altLang="en-US" sz="1400" b="0" dirty="0">
              <a:latin typeface="+mn-ea"/>
              <a:ea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pic>
        <p:nvPicPr>
          <p:cNvPr id="8" name="图片 7" descr="78310a55b319ebc4cc8dc2978226cffc1f1716c2.jpg"/>
          <p:cNvPicPr>
            <a:picLocks noChangeAspect="1"/>
          </p:cNvPicPr>
          <p:nvPr/>
        </p:nvPicPr>
        <p:blipFill>
          <a:blip r:embed="rId2" cstate="print"/>
          <a:stretch>
            <a:fillRect/>
          </a:stretch>
        </p:blipFill>
        <p:spPr>
          <a:xfrm>
            <a:off x="611560" y="1635646"/>
            <a:ext cx="1939010" cy="2539181"/>
          </a:xfrm>
          <a:prstGeom prst="rect">
            <a:avLst/>
          </a:prstGeom>
        </p:spPr>
      </p:pic>
      <p:cxnSp>
        <p:nvCxnSpPr>
          <p:cNvPr id="9" name="直接连接符 8"/>
          <p:cNvCxnSpPr/>
          <p:nvPr/>
        </p:nvCxnSpPr>
        <p:spPr>
          <a:xfrm>
            <a:off x="3131840" y="1634171"/>
            <a:ext cx="2024" cy="2593763"/>
          </a:xfrm>
          <a:prstGeom prst="line">
            <a:avLst/>
          </a:prstGeom>
          <a:ln>
            <a:solidFill>
              <a:srgbClr val="B69F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目录</a:t>
            </a:r>
            <a:endParaRPr lang="zh-CN" altLang="en-US" sz="2800" dirty="0"/>
          </a:p>
        </p:txBody>
      </p:sp>
      <p:grpSp>
        <p:nvGrpSpPr>
          <p:cNvPr id="6" name="组合 5"/>
          <p:cNvGrpSpPr/>
          <p:nvPr/>
        </p:nvGrpSpPr>
        <p:grpSpPr>
          <a:xfrm>
            <a:off x="3203848" y="1061606"/>
            <a:ext cx="3219880" cy="720080"/>
            <a:chOff x="3296336" y="1840758"/>
            <a:chExt cx="3219880" cy="72008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5" name="TextBox 4"/>
            <p:cNvSpPr txBox="1"/>
            <p:nvPr/>
          </p:nvSpPr>
          <p:spPr>
            <a:xfrm>
              <a:off x="4139952" y="2107066"/>
              <a:ext cx="2376264" cy="337185"/>
            </a:xfrm>
            <a:prstGeom prst="rect">
              <a:avLst/>
            </a:prstGeom>
            <a:noFill/>
          </p:spPr>
          <p:txBody>
            <a:bodyPr wrap="square" rtlCol="0">
              <a:spAutoFit/>
            </a:bodyPr>
            <a:lstStyle/>
            <a:p>
              <a:r>
                <a:rPr lang="zh-CN" altLang="en-US" sz="1600" dirty="0"/>
                <a:t>导读</a:t>
              </a:r>
              <a:endParaRPr lang="zh-CN" altLang="en-US" sz="1600" dirty="0"/>
            </a:p>
          </p:txBody>
        </p:sp>
      </p:grpSp>
      <p:grpSp>
        <p:nvGrpSpPr>
          <p:cNvPr id="7" name="组合 6"/>
          <p:cNvGrpSpPr/>
          <p:nvPr/>
        </p:nvGrpSpPr>
        <p:grpSpPr>
          <a:xfrm>
            <a:off x="3203848" y="3809664"/>
            <a:ext cx="3219880" cy="720080"/>
            <a:chOff x="3296336" y="1840758"/>
            <a:chExt cx="3219880" cy="72008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9" name="TextBox 8"/>
            <p:cNvSpPr txBox="1"/>
            <p:nvPr/>
          </p:nvSpPr>
          <p:spPr>
            <a:xfrm>
              <a:off x="4139952" y="2107066"/>
              <a:ext cx="2376264" cy="337185"/>
            </a:xfrm>
            <a:prstGeom prst="rect">
              <a:avLst/>
            </a:prstGeom>
            <a:noFill/>
          </p:spPr>
          <p:txBody>
            <a:bodyPr wrap="square" rtlCol="0">
              <a:spAutoFit/>
            </a:bodyPr>
            <a:lstStyle/>
            <a:p>
              <a:r>
                <a:rPr lang="zh-CN" altLang="en-US" sz="1600" dirty="0"/>
                <a:t>结束语</a:t>
              </a:r>
              <a:endParaRPr lang="zh-CN" altLang="en-US" sz="1600" dirty="0"/>
            </a:p>
          </p:txBody>
        </p:sp>
      </p:grpSp>
      <p:grpSp>
        <p:nvGrpSpPr>
          <p:cNvPr id="10" name="组合 9"/>
          <p:cNvGrpSpPr/>
          <p:nvPr/>
        </p:nvGrpSpPr>
        <p:grpSpPr>
          <a:xfrm>
            <a:off x="3203848" y="2428999"/>
            <a:ext cx="3219880" cy="720080"/>
            <a:chOff x="3296336" y="1840758"/>
            <a:chExt cx="3219880" cy="72008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12" name="TextBox 11"/>
            <p:cNvSpPr txBox="1"/>
            <p:nvPr/>
          </p:nvSpPr>
          <p:spPr>
            <a:xfrm>
              <a:off x="4139952" y="2107066"/>
              <a:ext cx="2376264" cy="337185"/>
            </a:xfrm>
            <a:prstGeom prst="rect">
              <a:avLst/>
            </a:prstGeom>
            <a:noFill/>
          </p:spPr>
          <p:txBody>
            <a:bodyPr wrap="square" rtlCol="0">
              <a:spAutoFit/>
            </a:bodyPr>
            <a:lstStyle/>
            <a:p>
              <a:r>
                <a:rPr lang="zh-CN" altLang="en-US" sz="1600" dirty="0"/>
                <a:t>中医治疗未病</a:t>
              </a:r>
              <a:endParaRPr lang="zh-CN" altLang="en-US" sz="1600" dirty="0"/>
            </a:p>
          </p:txBody>
        </p:sp>
      </p:grpSp>
      <p:grpSp>
        <p:nvGrpSpPr>
          <p:cNvPr id="13" name="组合 12"/>
          <p:cNvGrpSpPr/>
          <p:nvPr/>
        </p:nvGrpSpPr>
        <p:grpSpPr>
          <a:xfrm>
            <a:off x="3203848" y="1780168"/>
            <a:ext cx="3219880" cy="720080"/>
            <a:chOff x="3296336" y="1840758"/>
            <a:chExt cx="3219880" cy="72008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15" name="TextBox 14"/>
            <p:cNvSpPr txBox="1"/>
            <p:nvPr/>
          </p:nvSpPr>
          <p:spPr>
            <a:xfrm>
              <a:off x="4139952" y="2107066"/>
              <a:ext cx="2376264" cy="337185"/>
            </a:xfrm>
            <a:prstGeom prst="rect">
              <a:avLst/>
            </a:prstGeom>
            <a:noFill/>
          </p:spPr>
          <p:txBody>
            <a:bodyPr wrap="square" rtlCol="0">
              <a:spAutoFit/>
            </a:bodyPr>
            <a:lstStyle/>
            <a:p>
              <a:r>
                <a:rPr lang="zh-CN" altLang="en-US" sz="1600" dirty="0"/>
                <a:t>中医治未病渊源</a:t>
              </a:r>
              <a:endParaRPr lang="zh-CN" altLang="en-US" sz="1600" dirty="0"/>
            </a:p>
          </p:txBody>
        </p:sp>
      </p:grpSp>
      <p:pic>
        <p:nvPicPr>
          <p:cNvPr id="16" name="Picture 2" descr="E:\我的作品\4比3标准\中国风\传统风格类型模板\PSD2766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3203848" y="3176569"/>
            <a:ext cx="3219880" cy="720080"/>
            <a:chOff x="3296336" y="1840758"/>
            <a:chExt cx="3219880" cy="72008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18" name="TextBox 8"/>
            <p:cNvSpPr txBox="1"/>
            <p:nvPr/>
          </p:nvSpPr>
          <p:spPr>
            <a:xfrm>
              <a:off x="4139952" y="2107066"/>
              <a:ext cx="2376264" cy="337185"/>
            </a:xfrm>
            <a:prstGeom prst="rect">
              <a:avLst/>
            </a:prstGeom>
            <a:noFill/>
          </p:spPr>
          <p:txBody>
            <a:bodyPr wrap="square" rtlCol="0">
              <a:spAutoFit/>
            </a:bodyPr>
            <a:p>
              <a:r>
                <a:rPr lang="zh-CN" altLang="en-US" sz="1600" dirty="0"/>
                <a:t>讨论</a:t>
              </a:r>
              <a:endParaRPr lang="zh-CN" altLang="en-US" sz="1600" dirty="0"/>
            </a:p>
          </p:txBody>
        </p:sp>
      </p:gr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春宜升补</a:t>
            </a:r>
            <a:endParaRPr lang="zh-CN" altLang="en-US" dirty="0" smtClean="0"/>
          </a:p>
        </p:txBody>
      </p:sp>
      <p:sp>
        <p:nvSpPr>
          <p:cNvPr id="4" name="TextBox 3"/>
          <p:cNvSpPr txBox="1"/>
          <p:nvPr/>
        </p:nvSpPr>
        <p:spPr>
          <a:xfrm>
            <a:off x="3635896" y="1491630"/>
            <a:ext cx="3960440" cy="267652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    早春仍有冬日余寒，要顺应春升之气，多吃些温补阳气的食物，如韭菜、大蒜、洋葱、魔芋、大头菜、香菜、生姜、葱等。晚春暴热袭人，易引起体内郁热而生肝火，或致体内津液外泄，当配些清解里热、滋养肝脏、润肝明目的食物，如荞麦、荠菜、菠菜、芹菜、莴笋、茄子、黄瓜、蘑菇等。</a:t>
            </a:r>
            <a:endParaRPr lang="zh-CN" altLang="en-US" sz="1400" b="0" dirty="0" smtClean="0"/>
          </a:p>
          <a:p>
            <a:r>
              <a:rPr lang="zh-CN" altLang="en-US" sz="1400" b="0" dirty="0" smtClean="0"/>
              <a:t>　　</a:t>
            </a:r>
            <a:endParaRPr lang="zh-CN" altLang="en-US" sz="1400" b="0" dirty="0" smtClean="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pic>
        <p:nvPicPr>
          <p:cNvPr id="8" name="图片 7" descr="C:\Users\Administrator\Desktop\1899a23eb13533fa9c09d586a8d3fd1f40345b9f.jpg1899a23eb13533fa9c09d586a8d3fd1f40345b9f"/>
          <p:cNvPicPr>
            <a:picLocks noChangeAspect="1"/>
          </p:cNvPicPr>
          <p:nvPr/>
        </p:nvPicPr>
        <p:blipFill>
          <a:blip r:embed="rId2"/>
          <a:srcRect/>
          <a:stretch>
            <a:fillRect/>
          </a:stretch>
        </p:blipFill>
        <p:spPr>
          <a:xfrm>
            <a:off x="186690" y="2004695"/>
            <a:ext cx="2837180" cy="1651000"/>
          </a:xfrm>
          <a:prstGeom prst="rect">
            <a:avLst/>
          </a:prstGeom>
        </p:spPr>
      </p:pic>
      <p:cxnSp>
        <p:nvCxnSpPr>
          <p:cNvPr id="9" name="直接连接符 8"/>
          <p:cNvCxnSpPr/>
          <p:nvPr/>
        </p:nvCxnSpPr>
        <p:spPr>
          <a:xfrm>
            <a:off x="3131840" y="1634171"/>
            <a:ext cx="2024" cy="2593763"/>
          </a:xfrm>
          <a:prstGeom prst="line">
            <a:avLst/>
          </a:prstGeom>
          <a:ln>
            <a:solidFill>
              <a:srgbClr val="B69F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夏宜清补，长夏宜淡补</a:t>
            </a:r>
            <a:endParaRPr lang="zh-CN" altLang="en-US" dirty="0" smtClean="0"/>
          </a:p>
        </p:txBody>
      </p:sp>
      <p:sp>
        <p:nvSpPr>
          <p:cNvPr id="4" name="TextBox 3"/>
          <p:cNvSpPr txBox="1"/>
          <p:nvPr/>
        </p:nvSpPr>
        <p:spPr>
          <a:xfrm>
            <a:off x="3635896" y="1491630"/>
            <a:ext cx="3960440" cy="1706880"/>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   夏季应以清淡爽口又能刺激食欲的饮食为主，具有清热祛暑功效的食物有茄子、鲜藕、绿豆芽、丝瓜、黄瓜、冬瓜、西瓜、番茄等。老年人夏季应少吃油腻食物，体弱者应避免食用冷饮及生冷瓜果，以免引起消化功能障碍。</a:t>
            </a:r>
            <a:endParaRPr lang="zh-CN" altLang="en-US" sz="1400" b="0" dirty="0" smtClean="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pic>
        <p:nvPicPr>
          <p:cNvPr id="8" name="图片 7" descr="C:\Users\Administrator\Desktop\d66b7e59252dd42ae9454703033b5bb5c8eab88f.jpgd66b7e59252dd42ae9454703033b5bb5c8eab88f"/>
          <p:cNvPicPr>
            <a:picLocks noChangeAspect="1"/>
          </p:cNvPicPr>
          <p:nvPr/>
        </p:nvPicPr>
        <p:blipFill>
          <a:blip r:embed="rId2"/>
          <a:srcRect/>
          <a:stretch>
            <a:fillRect/>
          </a:stretch>
        </p:blipFill>
        <p:spPr>
          <a:xfrm>
            <a:off x="226695" y="2070100"/>
            <a:ext cx="2633345" cy="1721485"/>
          </a:xfrm>
          <a:prstGeom prst="rect">
            <a:avLst/>
          </a:prstGeom>
        </p:spPr>
      </p:pic>
      <p:cxnSp>
        <p:nvCxnSpPr>
          <p:cNvPr id="9" name="直接连接符 8"/>
          <p:cNvCxnSpPr/>
          <p:nvPr/>
        </p:nvCxnSpPr>
        <p:spPr>
          <a:xfrm>
            <a:off x="3131840" y="1634171"/>
            <a:ext cx="2024" cy="2593763"/>
          </a:xfrm>
          <a:prstGeom prst="line">
            <a:avLst/>
          </a:prstGeom>
          <a:ln>
            <a:solidFill>
              <a:srgbClr val="B69F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秋宜平补</a:t>
            </a:r>
            <a:endParaRPr lang="zh-CN" altLang="en-US" dirty="0" smtClean="0"/>
          </a:p>
        </p:txBody>
      </p:sp>
      <p:sp>
        <p:nvSpPr>
          <p:cNvPr id="4" name="TextBox 3"/>
          <p:cNvSpPr txBox="1"/>
          <p:nvPr/>
        </p:nvSpPr>
        <p:spPr>
          <a:xfrm>
            <a:off x="3635896" y="1491630"/>
            <a:ext cx="3960440" cy="267652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   秋季中老年胃弱者早餐食粥，可和中、益胃、生津。有医书记载：“盖晨起食粥，推陈出新，利膈养胃，生津液，令人一日清爽，所补不小。”建议根据自身实际选择不同的粥食用，如百合红枣糯米粥滋阴养胃，扁豆粥健脾和中，生姜粥御寒止呕，胡桃粥润肺防燥，菊花粥明目养神，山楂粥化痰消食，山药粥健脾固肠，甘菊枸杞粥滋补肝肾等。</a:t>
            </a:r>
            <a:endParaRPr lang="zh-CN" altLang="en-US" sz="1400" b="0" dirty="0" smtClean="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pic>
        <p:nvPicPr>
          <p:cNvPr id="8" name="图片 7" descr="C:\Users\Administrator\Desktop\a28d62d98d1001e9d37052a7b80e7bec55e7978f.jpga28d62d98d1001e9d37052a7b80e7bec55e7978f"/>
          <p:cNvPicPr>
            <a:picLocks noChangeAspect="1"/>
          </p:cNvPicPr>
          <p:nvPr/>
        </p:nvPicPr>
        <p:blipFill>
          <a:blip r:embed="rId2"/>
          <a:srcRect/>
          <a:stretch>
            <a:fillRect/>
          </a:stretch>
        </p:blipFill>
        <p:spPr>
          <a:xfrm>
            <a:off x="206375" y="2005965"/>
            <a:ext cx="2788285" cy="2018030"/>
          </a:xfrm>
          <a:prstGeom prst="rect">
            <a:avLst/>
          </a:prstGeom>
        </p:spPr>
      </p:pic>
      <p:cxnSp>
        <p:nvCxnSpPr>
          <p:cNvPr id="9" name="直接连接符 8"/>
          <p:cNvCxnSpPr/>
          <p:nvPr/>
        </p:nvCxnSpPr>
        <p:spPr>
          <a:xfrm>
            <a:off x="3131840" y="1634171"/>
            <a:ext cx="2024" cy="2593763"/>
          </a:xfrm>
          <a:prstGeom prst="line">
            <a:avLst/>
          </a:prstGeom>
          <a:ln>
            <a:solidFill>
              <a:srgbClr val="B69F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冬宜温补</a:t>
            </a:r>
            <a:endParaRPr lang="zh-CN" altLang="en-US" dirty="0" smtClean="0"/>
          </a:p>
        </p:txBody>
      </p:sp>
      <p:sp>
        <p:nvSpPr>
          <p:cNvPr id="4" name="TextBox 3"/>
          <p:cNvSpPr txBox="1"/>
          <p:nvPr/>
        </p:nvSpPr>
        <p:spPr>
          <a:xfrm>
            <a:off x="3635896" y="1491630"/>
            <a:ext cx="3960440" cy="1706880"/>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   阳气虚弱者、年老体衰者、易患冬季疾病者、须防春病夏病者，冬季要多吃温、热性质的食物，提高机体的耐寒力。狗肉、羊肉是老年人冬季滋补佳品。桂圆莲子汤具有养心、宁神、健脾、补肾的功效，最适合于中老年人、长期失眠者服用。</a:t>
            </a:r>
            <a:endParaRPr lang="zh-CN" altLang="en-US" sz="1400" b="0" dirty="0" smtClean="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pic>
        <p:nvPicPr>
          <p:cNvPr id="8" name="图片 7" descr="C:\Users\Administrator\Desktop\d002b34bd11373f0df802937a40f4bfbfaed049f.jpgd002b34bd11373f0df802937a40f4bfbfaed049f"/>
          <p:cNvPicPr>
            <a:picLocks noChangeAspect="1"/>
          </p:cNvPicPr>
          <p:nvPr/>
        </p:nvPicPr>
        <p:blipFill>
          <a:blip r:embed="rId2"/>
          <a:srcRect/>
          <a:stretch>
            <a:fillRect/>
          </a:stretch>
        </p:blipFill>
        <p:spPr>
          <a:xfrm>
            <a:off x="73660" y="2141855"/>
            <a:ext cx="2971165" cy="1817370"/>
          </a:xfrm>
          <a:prstGeom prst="rect">
            <a:avLst/>
          </a:prstGeom>
        </p:spPr>
      </p:pic>
      <p:cxnSp>
        <p:nvCxnSpPr>
          <p:cNvPr id="9" name="直接连接符 8"/>
          <p:cNvCxnSpPr/>
          <p:nvPr/>
        </p:nvCxnSpPr>
        <p:spPr>
          <a:xfrm>
            <a:off x="3131840" y="1634171"/>
            <a:ext cx="2024" cy="2593763"/>
          </a:xfrm>
          <a:prstGeom prst="line">
            <a:avLst/>
          </a:prstGeom>
          <a:ln>
            <a:solidFill>
              <a:srgbClr val="B69F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zh-CN" dirty="0" smtClean="0"/>
              <a:t>药膳</a:t>
            </a:r>
            <a:endParaRPr lang="zh-CN" altLang="zh-CN" dirty="0" smtClean="0"/>
          </a:p>
        </p:txBody>
      </p:sp>
      <p:sp>
        <p:nvSpPr>
          <p:cNvPr id="4" name="TextBox 3"/>
          <p:cNvSpPr txBox="1"/>
          <p:nvPr/>
        </p:nvSpPr>
        <p:spPr>
          <a:xfrm>
            <a:off x="1263015" y="1880235"/>
            <a:ext cx="6477635" cy="138366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   药膳发源于我国传统的饮食和中医食疗文化，药膳是在中医学、烹饪学和营养学理论指导下，严格按药膳配方，将中药与某些具有药用价值的食物相配，采用我国独特的饮食烹调技术和现代科学方法制作而成的具有一定色、香、味、形的美味食品。（简言之，药膳即药材与食材相配而做成的美食。）。</a:t>
            </a:r>
            <a:endParaRPr lang="zh-CN" altLang="en-US" sz="1400" b="0" dirty="0" smtClean="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药膳分类</a:t>
            </a:r>
            <a:r>
              <a:rPr lang="en-US" altLang="zh-CN" baseline="-25000" dirty="0" smtClean="0"/>
              <a:t>_</a:t>
            </a:r>
            <a:r>
              <a:rPr lang="zh-CN" altLang="en-US" baseline="-25000" dirty="0" smtClean="0"/>
              <a:t>按形态分</a:t>
            </a:r>
            <a:endParaRPr lang="zh-CN" altLang="en-US" baseline="-25000" dirty="0" smtClean="0"/>
          </a:p>
        </p:txBody>
      </p:sp>
      <p:sp>
        <p:nvSpPr>
          <p:cNvPr id="4" name="TextBox 3"/>
          <p:cNvSpPr txBox="1"/>
          <p:nvPr/>
        </p:nvSpPr>
        <p:spPr>
          <a:xfrm>
            <a:off x="644525" y="1491615"/>
            <a:ext cx="8383270" cy="267652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（一）流体类</a:t>
            </a:r>
            <a:endParaRPr lang="zh-CN" altLang="en-US" sz="1400" b="0" dirty="0" smtClean="0"/>
          </a:p>
          <a:p>
            <a:r>
              <a:rPr lang="zh-CN" altLang="en-US" sz="1400" b="0" dirty="0" smtClean="0"/>
              <a:t>热病后烦渴——西瓜汁、雪梨汁；内寒感冒——姜糖饮；肾虚腰痛疼痛、骨软——地黄田鸡汤；</a:t>
            </a:r>
            <a:endParaRPr lang="zh-CN" altLang="en-US" sz="1400" b="0" dirty="0" smtClean="0"/>
          </a:p>
          <a:p>
            <a:r>
              <a:rPr lang="zh-CN" altLang="en-US" sz="1400" b="0" dirty="0" smtClean="0"/>
              <a:t>补肾助阳——鹿茸酒；补肾益气、散寒止痛——羊肉羹</a:t>
            </a:r>
            <a:endParaRPr lang="zh-CN" altLang="en-US" sz="1400" b="0" dirty="0" smtClean="0"/>
          </a:p>
          <a:p>
            <a:r>
              <a:rPr lang="zh-CN" altLang="en-US" sz="1400" b="0" dirty="0" smtClean="0"/>
              <a:t>（二）半流体类</a:t>
            </a:r>
            <a:endParaRPr lang="zh-CN" altLang="en-US" sz="1400" b="0" dirty="0" smtClean="0"/>
          </a:p>
          <a:p>
            <a:r>
              <a:rPr lang="zh-CN" altLang="en-US" sz="1400" b="0" dirty="0" smtClean="0"/>
              <a:t>补髓添精——羊肉膏；清肝热、降血压——芹菜粥；补肾乌发——黑芝麻糊</a:t>
            </a:r>
            <a:endParaRPr lang="zh-CN" altLang="en-US" sz="1400" b="0" dirty="0" smtClean="0"/>
          </a:p>
          <a:p>
            <a:r>
              <a:rPr lang="zh-CN" altLang="en-US" sz="1400" b="0" dirty="0" smtClean="0"/>
              <a:t>（三）固体类</a:t>
            </a:r>
            <a:endParaRPr lang="zh-CN" altLang="en-US" sz="1400" b="0" dirty="0" smtClean="0"/>
          </a:p>
          <a:p>
            <a:r>
              <a:rPr lang="zh-CN" altLang="en-US" sz="1400" b="0" dirty="0" smtClean="0"/>
              <a:t>益脾胃、涩精气——山药茯苓包子；益气养血——参枣米饭；健脾和胃、祛痰止咳——姜汁糖；</a:t>
            </a:r>
            <a:endParaRPr lang="zh-CN" altLang="en-US" sz="1400" b="0" dirty="0" smtClean="0"/>
          </a:p>
          <a:p>
            <a:r>
              <a:rPr lang="zh-CN" altLang="en-US" sz="1400" b="0" dirty="0" smtClean="0"/>
              <a:t>醒脾和胃、理气止呕——砂仁藕粉</a:t>
            </a:r>
            <a:endParaRPr lang="zh-CN" altLang="en-US" sz="1400" b="0" dirty="0" smtClean="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药膳分类</a:t>
            </a:r>
            <a:r>
              <a:rPr lang="en-US" altLang="zh-CN" baseline="-25000" dirty="0" smtClean="0"/>
              <a:t>_</a:t>
            </a:r>
            <a:r>
              <a:rPr lang="zh-CN" altLang="en-US" baseline="-25000" dirty="0" smtClean="0"/>
              <a:t>按制作方法分</a:t>
            </a:r>
            <a:endParaRPr lang="zh-CN" altLang="en-US" baseline="-25000" dirty="0" smtClean="0"/>
          </a:p>
        </p:txBody>
      </p:sp>
      <p:sp>
        <p:nvSpPr>
          <p:cNvPr id="4" name="TextBox 3"/>
          <p:cNvSpPr txBox="1"/>
          <p:nvPr/>
        </p:nvSpPr>
        <p:spPr>
          <a:xfrm>
            <a:off x="644525" y="1244600"/>
            <a:ext cx="8383270" cy="332295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1．炖类：将药物和食物同时下锅，加水适量置于武火上，烧沸去浮沫，再置文火上炖烂而制成的。</a:t>
            </a:r>
            <a:endParaRPr lang="zh-CN" altLang="en-US" sz="1400" b="0" dirty="0" smtClean="0"/>
          </a:p>
          <a:p>
            <a:r>
              <a:rPr lang="zh-CN" altLang="en-US" sz="1400" b="0" dirty="0" smtClean="0"/>
              <a:t>2．焖类：将药物和食物同时放入锅内，加适量的调味品和汤汁，盖紧锅盖，用文火焖熟的。</a:t>
            </a:r>
            <a:endParaRPr lang="zh-CN" altLang="en-US" sz="1400" b="0" dirty="0" smtClean="0"/>
          </a:p>
          <a:p>
            <a:r>
              <a:rPr lang="zh-CN" altLang="en-US" sz="1400" b="0" dirty="0" smtClean="0"/>
              <a:t>4．蒸类：将药膳原料和调料拌好，装入碗中，置蒸笼内，用蒸气蒸熟的。</a:t>
            </a:r>
            <a:endParaRPr lang="zh-CN" altLang="en-US" sz="1400" b="0" dirty="0" smtClean="0"/>
          </a:p>
          <a:p>
            <a:r>
              <a:rPr lang="zh-CN" altLang="en-US" sz="1400" b="0" dirty="0" smtClean="0"/>
              <a:t>5．煮类：将药物与食物放在锅内，加入水和调料，置武火上烧沸，再用文火煮熟的。</a:t>
            </a:r>
            <a:endParaRPr lang="zh-CN" altLang="en-US" sz="1400" b="0" dirty="0" smtClean="0"/>
          </a:p>
          <a:p>
            <a:r>
              <a:rPr lang="zh-CN" altLang="en-US" sz="1400" b="0" dirty="0" smtClean="0"/>
              <a:t>6．熬类：将药物与食物倒入锅内，加入水和调料，置武火上烧沸，再用文火烧至汁稠，味浓、粑烂的。</a:t>
            </a:r>
            <a:endParaRPr lang="zh-CN" altLang="en-US" sz="1400" b="0" dirty="0" smtClean="0"/>
          </a:p>
          <a:p>
            <a:r>
              <a:rPr lang="zh-CN" altLang="en-US" sz="1400" b="0" dirty="0" smtClean="0"/>
              <a:t>7．炒类：先用武火将油锅烧熟，再下油，然后下药膳原料炒熟的。</a:t>
            </a:r>
            <a:endParaRPr lang="zh-CN" altLang="en-US" sz="1400" b="0" dirty="0" smtClean="0"/>
          </a:p>
          <a:p>
            <a:r>
              <a:rPr lang="zh-CN" altLang="en-US" sz="1400" b="0" dirty="0" smtClean="0"/>
              <a:t>9．卤类：将药膳原料加工后，放入卤汁中，用中文逐步加热烹制，使其渗透卤汁而制成的。</a:t>
            </a:r>
            <a:endParaRPr lang="zh-CN" altLang="en-US" sz="1400" b="0" dirty="0" smtClean="0"/>
          </a:p>
          <a:p>
            <a:r>
              <a:rPr lang="zh-CN" altLang="en-US" sz="1400" b="0" dirty="0" smtClean="0"/>
              <a:t>10．烧类：将食物经煸、煎等方法处理后，再调味、调色，然后加入药物，汤汁，用武火烧滚，文火焖至卤汁稠浓而制成的。</a:t>
            </a:r>
            <a:endParaRPr lang="zh-CN" altLang="en-US" sz="1400" b="0" dirty="0" smtClean="0"/>
          </a:p>
          <a:p>
            <a:r>
              <a:rPr lang="zh-CN" altLang="en-US" sz="1400" b="0" dirty="0" smtClean="0"/>
              <a:t>11．炸类：将药膳原料放入油锅中炸熟而成的。</a:t>
            </a:r>
            <a:endParaRPr lang="zh-CN" altLang="en-US" sz="1400" b="0" dirty="0" smtClean="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药膳分类</a:t>
            </a:r>
            <a:r>
              <a:rPr lang="en-US" altLang="zh-CN" baseline="-25000" dirty="0" smtClean="0"/>
              <a:t>_</a:t>
            </a:r>
            <a:r>
              <a:rPr lang="zh-CN" altLang="en-US" baseline="-25000" dirty="0" smtClean="0"/>
              <a:t>按功用分</a:t>
            </a:r>
            <a:endParaRPr lang="zh-CN" altLang="en-US" baseline="-25000" dirty="0" smtClean="0"/>
          </a:p>
        </p:txBody>
      </p:sp>
      <p:sp>
        <p:nvSpPr>
          <p:cNvPr id="4" name="TextBox 3"/>
          <p:cNvSpPr txBox="1"/>
          <p:nvPr/>
        </p:nvSpPr>
        <p:spPr>
          <a:xfrm>
            <a:off x="644525" y="1215390"/>
            <a:ext cx="8383270" cy="3553460"/>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（一）养生保健延寿类</a:t>
            </a:r>
            <a:endParaRPr lang="zh-CN" altLang="en-US" sz="1400" b="0" dirty="0" smtClean="0"/>
          </a:p>
          <a:p>
            <a:r>
              <a:rPr lang="zh-CN" altLang="en-US" sz="1200" b="0" dirty="0" smtClean="0"/>
              <a:t>1．补益气血药膳：适用于平素体质素虚或病后气血亏虚之人，如十全大补汤、八珍糕等。</a:t>
            </a:r>
            <a:endParaRPr lang="zh-CN" altLang="en-US" sz="1200" b="0" dirty="0" smtClean="0"/>
          </a:p>
          <a:p>
            <a:r>
              <a:rPr lang="en-US" altLang="zh-CN" sz="1200" b="0" dirty="0" smtClean="0"/>
              <a:t>2</a:t>
            </a:r>
            <a:r>
              <a:rPr lang="zh-CN" altLang="en-US" sz="1200" b="0" dirty="0" smtClean="0"/>
              <a:t>．益智药膳：适用于老年智力低下，以及记忆力减退之人，如酸枣仁粥、柏子仁炖猪心等。</a:t>
            </a:r>
            <a:endParaRPr lang="zh-CN" altLang="en-US" sz="1200" b="0" dirty="0" smtClean="0"/>
          </a:p>
          <a:p>
            <a:r>
              <a:rPr lang="en-US" altLang="zh-CN" sz="1200" b="0" dirty="0" smtClean="0"/>
              <a:t>3</a:t>
            </a:r>
            <a:r>
              <a:rPr lang="zh-CN" altLang="en-US" sz="1200" b="0" dirty="0" smtClean="0"/>
              <a:t>．延年益寿药膳：适用于老年平素调养，强身健体，养生防病之人，如清宫寿桃丸、茯苓夹饼等。</a:t>
            </a:r>
            <a:endParaRPr lang="zh-CN" altLang="en-US" sz="1200" b="0" dirty="0" smtClean="0"/>
          </a:p>
          <a:p>
            <a:r>
              <a:rPr lang="zh-CN" altLang="en-US" sz="1400" b="0" dirty="0" smtClean="0"/>
              <a:t>（二）美容美发类</a:t>
            </a:r>
            <a:endParaRPr lang="zh-CN" altLang="en-US" sz="1400" b="0" dirty="0" smtClean="0"/>
          </a:p>
          <a:p>
            <a:r>
              <a:rPr lang="zh-CN" altLang="en-US" sz="1200" b="0" dirty="0" smtClean="0"/>
              <a:t>1．增白祛斑药膳：适用于皮肤上有黑点、黑斑、色素沉着之人，如白芷茯苓粥等，以美容增白。</a:t>
            </a:r>
            <a:endParaRPr lang="zh-CN" altLang="en-US" sz="1200" b="0" dirty="0" smtClean="0"/>
          </a:p>
          <a:p>
            <a:r>
              <a:rPr lang="zh-CN" altLang="en-US" sz="1200" b="0" dirty="0" smtClean="0"/>
              <a:t>2．润肤美颜药膳：适用于老年皮肤老化、松弛，面色无华之人，具有美容抗衰功效，如沙苑甲鱼汤、笋烧海参等。</a:t>
            </a:r>
            <a:endParaRPr lang="zh-CN" altLang="en-US" sz="1200" b="0" dirty="0" smtClean="0"/>
          </a:p>
          <a:p>
            <a:r>
              <a:rPr lang="zh-CN" altLang="en-US" sz="1200" b="0" dirty="0" smtClean="0"/>
              <a:t>3．减肥瘦身药膳：适用于肥胖之人，如荷叶减肥茶、参芪鸡丝冬瓜汤、绿茶、柠檬泡茶等。</a:t>
            </a:r>
            <a:endParaRPr lang="zh-CN" altLang="en-US" sz="1200" b="0" dirty="0" smtClean="0"/>
          </a:p>
          <a:p>
            <a:r>
              <a:rPr lang="zh-CN" altLang="en-US" sz="1400" b="0" dirty="0" smtClean="0"/>
              <a:t>（三）祛邪治病类</a:t>
            </a:r>
            <a:endParaRPr lang="zh-CN" altLang="en-US" sz="1400" b="0" dirty="0" smtClean="0"/>
          </a:p>
          <a:p>
            <a:r>
              <a:rPr lang="en-US" altLang="zh-CN" sz="1200" b="0" dirty="0" smtClean="0"/>
              <a:t>1</a:t>
            </a:r>
            <a:r>
              <a:rPr lang="zh-CN" altLang="en-US" sz="1200" b="0" dirty="0" smtClean="0"/>
              <a:t>．祛寒药膳：具有温阳散寒的功效，适用于机体外寒入侵或虚寒内生的病证。如当归生姜羊肉汤、五加皮酒等。</a:t>
            </a:r>
            <a:endParaRPr lang="zh-CN" altLang="en-US" sz="1200" b="0" dirty="0" smtClean="0"/>
          </a:p>
          <a:p>
            <a:r>
              <a:rPr lang="en-US" altLang="zh-CN" sz="1200" b="0" dirty="0" smtClean="0"/>
              <a:t>2</a:t>
            </a:r>
            <a:r>
              <a:rPr lang="zh-CN" altLang="en-US" sz="1200" b="0" dirty="0" smtClean="0"/>
              <a:t>．活血药膳：具有活血化瘀，消肿止痛之功，适用于瘀血内停，跌打损伤等症。如益母草膏、当归鸡等。</a:t>
            </a:r>
            <a:endParaRPr lang="zh-CN" altLang="en-US" sz="1200" b="0" dirty="0" smtClean="0"/>
          </a:p>
          <a:p>
            <a:r>
              <a:rPr lang="en-US" altLang="zh-CN" sz="1200" b="0" dirty="0" smtClean="0"/>
              <a:t>3</a:t>
            </a:r>
            <a:r>
              <a:rPr lang="zh-CN" altLang="en-US" sz="1200" b="0" dirty="0" smtClean="0"/>
              <a:t>．祛痰药膳：具有祛痰止咳之功，适用于咳嗽痰多，喉中痰鸣等症。如梨膏糖、瓜蒌饼等。</a:t>
            </a:r>
            <a:endParaRPr lang="zh-CN" altLang="en-US" sz="1200" b="0" dirty="0" smtClean="0"/>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体质调护</a:t>
            </a:r>
            <a:endParaRPr lang="zh-CN" altLang="en-US" dirty="0"/>
          </a:p>
        </p:txBody>
      </p:sp>
      <p:sp>
        <p:nvSpPr>
          <p:cNvPr id="4" name="TextBox 3"/>
          <p:cNvSpPr txBox="1"/>
          <p:nvPr/>
        </p:nvSpPr>
        <p:spPr>
          <a:xfrm>
            <a:off x="1331640" y="1347614"/>
            <a:ext cx="6120680" cy="738664"/>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latin typeface="+mn-ea"/>
                <a:ea typeface="+mn-ea"/>
              </a:rPr>
              <a:t>中医学认为体质现象即时一样、气血、津液盛衰变化的反应状态。分有：</a:t>
            </a:r>
            <a:endParaRPr lang="en-US" altLang="zh-CN" sz="1400" b="0" dirty="0" smtClean="0">
              <a:latin typeface="+mn-ea"/>
              <a:ea typeface="+mn-ea"/>
            </a:endParaRPr>
          </a:p>
          <a:p>
            <a:r>
              <a:rPr lang="zh-CN" altLang="en-US" sz="1400" b="0" dirty="0" smtClean="0">
                <a:latin typeface="+mn-ea"/>
                <a:ea typeface="+mn-ea"/>
              </a:rPr>
              <a:t>平和、气虚、阳虚、阴虚、血瘀、痰湿、湿热、气郁九种体质。</a:t>
            </a:r>
            <a:endParaRPr lang="zh-CN" altLang="en-US" sz="1400" b="0" dirty="0">
              <a:latin typeface="+mn-ea"/>
              <a:ea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
        <p:nvSpPr>
          <p:cNvPr id="21" name="燕尾形 20"/>
          <p:cNvSpPr/>
          <p:nvPr/>
        </p:nvSpPr>
        <p:spPr>
          <a:xfrm rot="10800000" flipH="1" flipV="1">
            <a:off x="611560" y="1509921"/>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2" name="燕尾形 21"/>
          <p:cNvSpPr/>
          <p:nvPr/>
        </p:nvSpPr>
        <p:spPr>
          <a:xfrm rot="10800000" flipH="1" flipV="1">
            <a:off x="611560" y="2859846"/>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1331640" y="2571750"/>
            <a:ext cx="6408712" cy="1061829"/>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latin typeface="+mn-ea"/>
                <a:ea typeface="+mn-ea"/>
              </a:rPr>
              <a:t>人们在治疗疾病时，往往是被疾病“牵着鼻子走”。中医一直都讲究辨证论证，然而我们每个人的体质也是不一样的，因此就需要不同的方法进行调养。抓住了体质就抓住了根本，为疾病预防和治疗指明了方向。</a:t>
            </a:r>
            <a:endParaRPr lang="zh-CN" altLang="en-US" sz="1400" b="0" dirty="0">
              <a:latin typeface="+mn-ea"/>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8" presetClass="entr" presetSubtype="0" accel="10000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1000" fill="hold"/>
                                        <p:tgtEl>
                                          <p:spTgt spid="21"/>
                                        </p:tgtEl>
                                        <p:attrNameLst>
                                          <p:attrName>ppt_w</p:attrName>
                                        </p:attrNameLst>
                                      </p:cBhvr>
                                      <p:tavLst>
                                        <p:tav tm="0">
                                          <p:val>
                                            <p:strVal val="#ppt_w*2.5"/>
                                          </p:val>
                                        </p:tav>
                                        <p:tav tm="100000">
                                          <p:val>
                                            <p:strVal val="#ppt_w"/>
                                          </p:val>
                                        </p:tav>
                                      </p:tavLst>
                                    </p:anim>
                                    <p:anim calcmode="lin" valueType="num">
                                      <p:cBhvr>
                                        <p:cTn id="11" dur="1000" fill="hold"/>
                                        <p:tgtEl>
                                          <p:spTgt spid="21"/>
                                        </p:tgtEl>
                                        <p:attrNameLst>
                                          <p:attrName>ppt_h</p:attrName>
                                        </p:attrNameLst>
                                      </p:cBhvr>
                                      <p:tavLst>
                                        <p:tav tm="0">
                                          <p:val>
                                            <p:strVal val="#ppt_h*0.01"/>
                                          </p:val>
                                        </p:tav>
                                        <p:tav tm="100000">
                                          <p:val>
                                            <p:strVal val="#ppt_h"/>
                                          </p:val>
                                        </p:tav>
                                      </p:tavLst>
                                    </p:anim>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h+1"/>
                                          </p:val>
                                        </p:tav>
                                        <p:tav tm="100000">
                                          <p:val>
                                            <p:strVal val="#ppt_y"/>
                                          </p:val>
                                        </p:tav>
                                      </p:tavLst>
                                    </p:anim>
                                    <p:animEffect transition="in" filter="fade">
                                      <p:cBhvr>
                                        <p:cTn id="14" dur="10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heckerboard(across)">
                                      <p:cBhvr>
                                        <p:cTn id="19" dur="500"/>
                                        <p:tgtEl>
                                          <p:spTgt spid="24"/>
                                        </p:tgtEl>
                                      </p:cBhvr>
                                    </p:animEffect>
                                  </p:childTnLst>
                                </p:cTn>
                              </p:par>
                              <p:par>
                                <p:cTn id="20" presetID="58" presetClass="entr" presetSubtype="0" accel="10000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1000" fill="hold"/>
                                        <p:tgtEl>
                                          <p:spTgt spid="22"/>
                                        </p:tgtEl>
                                        <p:attrNameLst>
                                          <p:attrName>ppt_w</p:attrName>
                                        </p:attrNameLst>
                                      </p:cBhvr>
                                      <p:tavLst>
                                        <p:tav tm="0">
                                          <p:val>
                                            <p:strVal val="#ppt_w*2.5"/>
                                          </p:val>
                                        </p:tav>
                                        <p:tav tm="100000">
                                          <p:val>
                                            <p:strVal val="#ppt_w"/>
                                          </p:val>
                                        </p:tav>
                                      </p:tavLst>
                                    </p:anim>
                                    <p:anim calcmode="lin" valueType="num">
                                      <p:cBhvr>
                                        <p:cTn id="23" dur="1000" fill="hold"/>
                                        <p:tgtEl>
                                          <p:spTgt spid="22"/>
                                        </p:tgtEl>
                                        <p:attrNameLst>
                                          <p:attrName>ppt_h</p:attrName>
                                        </p:attrNameLst>
                                      </p:cBhvr>
                                      <p:tavLst>
                                        <p:tav tm="0">
                                          <p:val>
                                            <p:strVal val="#ppt_h*0.01"/>
                                          </p:val>
                                        </p:tav>
                                        <p:tav tm="100000">
                                          <p:val>
                                            <p:strVal val="#ppt_h"/>
                                          </p:val>
                                        </p:tav>
                                      </p:tavLst>
                                    </p:anim>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h+1"/>
                                          </p:val>
                                        </p:tav>
                                        <p:tav tm="100000">
                                          <p:val>
                                            <p:strVal val="#ppt_y"/>
                                          </p:val>
                                        </p:tav>
                                      </p:tavLst>
                                    </p:anim>
                                    <p:animEffect transition="in" filter="fade">
                                      <p:cBhvr>
                                        <p:cTn id="2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体质调护的例子</a:t>
            </a:r>
            <a:r>
              <a:rPr lang="en-US" altLang="zh-CN" dirty="0" smtClean="0"/>
              <a:t>1</a:t>
            </a:r>
            <a:endParaRPr lang="zh-CN" altLang="en-US" dirty="0"/>
          </a:p>
        </p:txBody>
      </p:sp>
      <p:sp>
        <p:nvSpPr>
          <p:cNvPr id="4" name="TextBox 3"/>
          <p:cNvSpPr txBox="1"/>
          <p:nvPr/>
        </p:nvSpPr>
        <p:spPr>
          <a:xfrm>
            <a:off x="1835696" y="1275606"/>
            <a:ext cx="7056784" cy="3323987"/>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  体质特征：全身怕冷、手脚怕凉、不喜冷食。</a:t>
            </a:r>
            <a:endParaRPr lang="zh-CN" altLang="en-US" sz="1400" b="0" dirty="0" smtClean="0"/>
          </a:p>
          <a:p>
            <a:r>
              <a:rPr lang="zh-CN" altLang="en-US" sz="1400" b="0" dirty="0" smtClean="0"/>
              <a:t>☆  养生法：温阳补气。</a:t>
            </a:r>
            <a:endParaRPr lang="zh-CN" altLang="en-US" sz="1400" b="0" dirty="0" smtClean="0"/>
          </a:p>
          <a:p>
            <a:r>
              <a:rPr lang="zh-CN" altLang="en-US" sz="1400" b="0" dirty="0" smtClean="0"/>
              <a:t>☆ 注意事项：</a:t>
            </a:r>
            <a:endParaRPr lang="en-US" altLang="zh-CN" sz="1400" b="0" dirty="0" smtClean="0"/>
          </a:p>
          <a:p>
            <a:r>
              <a:rPr lang="zh-CN" altLang="en-US" sz="1400" b="0" dirty="0" smtClean="0"/>
              <a:t>　　</a:t>
            </a:r>
            <a:r>
              <a:rPr lang="en-US" altLang="zh-CN" sz="1400" b="0" dirty="0" smtClean="0"/>
              <a:t>1</a:t>
            </a:r>
            <a:r>
              <a:rPr lang="zh-CN" altLang="en-US" sz="1400" b="0" dirty="0" smtClean="0"/>
              <a:t>，不要熬夜</a:t>
            </a:r>
            <a:r>
              <a:rPr lang="en-US" altLang="zh-CN" sz="1400" b="0" dirty="0" smtClean="0"/>
              <a:t>;</a:t>
            </a:r>
            <a:r>
              <a:rPr lang="zh-CN" altLang="en-US" sz="1400" b="0" dirty="0" smtClean="0"/>
              <a:t>熬夜伤阳。</a:t>
            </a:r>
            <a:endParaRPr lang="zh-CN" altLang="en-US" sz="1400" b="0" dirty="0" smtClean="0"/>
          </a:p>
          <a:p>
            <a:r>
              <a:rPr lang="zh-CN" altLang="en-US" sz="1400" b="0" dirty="0" smtClean="0"/>
              <a:t>　　</a:t>
            </a:r>
            <a:r>
              <a:rPr lang="en-US" altLang="zh-CN" sz="1400" b="0" dirty="0" smtClean="0"/>
              <a:t>2</a:t>
            </a:r>
            <a:r>
              <a:rPr lang="zh-CN" altLang="en-US" sz="1400" b="0" dirty="0" smtClean="0"/>
              <a:t>，不要滥用抗生素。</a:t>
            </a:r>
            <a:endParaRPr lang="zh-CN" altLang="en-US" sz="1400" b="0" dirty="0" smtClean="0"/>
          </a:p>
          <a:p>
            <a:r>
              <a:rPr lang="zh-CN" altLang="en-US" sz="1400" b="0" dirty="0" smtClean="0"/>
              <a:t>　　</a:t>
            </a:r>
            <a:r>
              <a:rPr lang="en-US" altLang="zh-CN" sz="1400" b="0" dirty="0" smtClean="0"/>
              <a:t>3</a:t>
            </a:r>
            <a:r>
              <a:rPr lang="zh-CN" altLang="en-US" sz="1400" b="0" dirty="0" smtClean="0"/>
              <a:t>，可以经常用桃木棍敲打自己的督脉，这有助于，生发、补充阳气。</a:t>
            </a:r>
            <a:endParaRPr lang="zh-CN" altLang="en-US" sz="1400" b="0" dirty="0" smtClean="0"/>
          </a:p>
          <a:p>
            <a:r>
              <a:rPr lang="zh-CN" altLang="en-US" sz="1400" b="0" dirty="0" smtClean="0"/>
              <a:t>☆  食疗：适宜多吃</a:t>
            </a:r>
            <a:r>
              <a:rPr lang="en-US" altLang="zh-CN" sz="1400" b="0" dirty="0" smtClean="0"/>
              <a:t>----</a:t>
            </a:r>
            <a:r>
              <a:rPr lang="zh-CN" altLang="en-US" sz="1400" b="0" dirty="0" smtClean="0"/>
              <a:t>生姜、韭菜</a:t>
            </a:r>
            <a:r>
              <a:rPr lang="en-US" altLang="zh-CN" sz="1400" b="0" dirty="0" smtClean="0"/>
              <a:t>(</a:t>
            </a:r>
            <a:r>
              <a:rPr lang="zh-CN" altLang="en-US" sz="1400" b="0" dirty="0" smtClean="0"/>
              <a:t>如韭菜炒核桃</a:t>
            </a:r>
            <a:r>
              <a:rPr lang="en-US" altLang="zh-CN" sz="1400" b="0" dirty="0" smtClean="0"/>
              <a:t>)</a:t>
            </a:r>
            <a:r>
              <a:rPr lang="zh-CN" altLang="en-US" sz="1400" b="0" dirty="0" smtClean="0"/>
              <a:t>。可温阳补气。</a:t>
            </a:r>
            <a:endParaRPr lang="zh-CN" altLang="en-US" sz="1400" b="0" dirty="0" smtClean="0"/>
          </a:p>
          <a:p>
            <a:r>
              <a:rPr lang="zh-CN" altLang="en-US" sz="1400" b="0" dirty="0" smtClean="0"/>
              <a:t>☆  药疗：金匮肾气丸。</a:t>
            </a:r>
            <a:r>
              <a:rPr lang="en-US" altLang="zh-CN" sz="1400" b="0" dirty="0" smtClean="0"/>
              <a:t>(</a:t>
            </a:r>
            <a:r>
              <a:rPr lang="zh-CN" altLang="en-US" sz="1400" b="0" dirty="0" smtClean="0"/>
              <a:t>补充阳气的经典名方</a:t>
            </a:r>
            <a:r>
              <a:rPr lang="en-US" altLang="zh-CN" sz="1400" b="0" dirty="0" smtClean="0"/>
              <a:t>)</a:t>
            </a:r>
            <a:r>
              <a:rPr lang="zh-CN" altLang="en-US" sz="1400" b="0" dirty="0" smtClean="0"/>
              <a:t>。</a:t>
            </a:r>
            <a:endParaRPr lang="zh-CN" altLang="en-US" sz="1400" b="0" dirty="0" smtClean="0"/>
          </a:p>
          <a:p>
            <a:r>
              <a:rPr lang="zh-CN" altLang="en-US" sz="1400" b="0" dirty="0" smtClean="0"/>
              <a:t>　　阳虚体质的人应该舒展心胸，激发活力</a:t>
            </a:r>
            <a:r>
              <a:rPr lang="en-US" altLang="zh-CN" sz="1400" b="0" dirty="0" smtClean="0"/>
              <a:t>;</a:t>
            </a:r>
            <a:r>
              <a:rPr lang="zh-CN" altLang="en-US" sz="1400" b="0" dirty="0" smtClean="0"/>
              <a:t>多晒太阳，多泡热水脚。</a:t>
            </a:r>
            <a:endParaRPr lang="zh-CN" altLang="en-US" sz="1400" b="0" dirty="0" smtClean="0"/>
          </a:p>
          <a:p>
            <a:r>
              <a:rPr lang="zh-CN" altLang="en-US" sz="1400" b="0" dirty="0" smtClean="0"/>
              <a:t>　</a:t>
            </a:r>
            <a:endParaRPr lang="zh-CN" altLang="en-US" sz="1400" b="0" dirty="0">
              <a:latin typeface="+mn-ea"/>
              <a:ea typeface="+mn-ea"/>
            </a:endParaRPr>
          </a:p>
        </p:txBody>
      </p:sp>
      <p:grpSp>
        <p:nvGrpSpPr>
          <p:cNvPr id="5" name="组合 8"/>
          <p:cNvGrpSpPr/>
          <p:nvPr/>
        </p:nvGrpSpPr>
        <p:grpSpPr>
          <a:xfrm>
            <a:off x="107504" y="2139702"/>
            <a:ext cx="1692716" cy="923925"/>
            <a:chOff x="1159104" y="3204557"/>
            <a:chExt cx="1692716" cy="923925"/>
          </a:xfrm>
        </p:grpSpPr>
        <p:pic>
          <p:nvPicPr>
            <p:cNvPr id="10" name="图片 9"/>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9104" y="3204557"/>
              <a:ext cx="1692716" cy="923925"/>
            </a:xfrm>
            <a:prstGeom prst="rect">
              <a:avLst/>
            </a:prstGeom>
            <a:effectLst>
              <a:softEdge rad="31750"/>
            </a:effectLst>
          </p:spPr>
        </p:pic>
        <p:sp>
          <p:nvSpPr>
            <p:cNvPr id="11" name="TextBox 10"/>
            <p:cNvSpPr txBox="1"/>
            <p:nvPr/>
          </p:nvSpPr>
          <p:spPr>
            <a:xfrm>
              <a:off x="1519144" y="3425205"/>
              <a:ext cx="1152128" cy="307777"/>
            </a:xfrm>
            <a:prstGeom prst="rect">
              <a:avLst/>
            </a:prstGeom>
            <a:noFill/>
          </p:spPr>
          <p:txBody>
            <a:bodyPr wrap="square" rtlCol="0">
              <a:spAutoFit/>
            </a:bodyPr>
            <a:lstStyle/>
            <a:p>
              <a:r>
                <a:rPr lang="zh-CN" altLang="en-US" sz="1400" b="1" dirty="0" smtClean="0">
                  <a:solidFill>
                    <a:schemeClr val="bg1"/>
                  </a:solidFill>
                  <a:latin typeface="+mn-ea"/>
                  <a:cs typeface="Arial" panose="020B0604020202020204" pitchFamily="34" charset="0"/>
                </a:rPr>
                <a:t>阳虚体质</a:t>
              </a:r>
              <a:endParaRPr lang="zh-CN" altLang="en-US" sz="1400" b="1" dirty="0">
                <a:solidFill>
                  <a:schemeClr val="bg1"/>
                </a:solidFill>
                <a:latin typeface="+mn-ea"/>
                <a:cs typeface="Arial" panose="020B0604020202020204" pitchFamily="34" charset="0"/>
              </a:endParaRPr>
            </a:p>
          </p:txBody>
        </p:sp>
      </p:gr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en-US" altLang="zh-CN" sz="2800" dirty="0"/>
          </a:p>
        </p:txBody>
      </p:sp>
      <p:pic>
        <p:nvPicPr>
          <p:cNvPr id="16"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C:\Users\liliandong\Desktop\f603918fa0ec08fa3a94e3fd59ee3d6d54fbdad0.jpgf603918fa0ec08fa3a94e3fd59ee3d6d54fbdad0"/>
          <p:cNvPicPr>
            <a:picLocks noChangeAspect="1"/>
          </p:cNvPicPr>
          <p:nvPr/>
        </p:nvPicPr>
        <p:blipFill>
          <a:blip r:embed="rId2"/>
          <a:srcRect/>
          <a:stretch>
            <a:fillRect/>
          </a:stretch>
        </p:blipFill>
        <p:spPr>
          <a:xfrm>
            <a:off x="686435" y="1550670"/>
            <a:ext cx="2618740" cy="2807970"/>
          </a:xfrm>
          <a:prstGeom prst="rect">
            <a:avLst/>
          </a:prstGeom>
        </p:spPr>
      </p:pic>
      <p:sp>
        <p:nvSpPr>
          <p:cNvPr id="17" name="TextBox 3"/>
          <p:cNvSpPr txBox="1"/>
          <p:nvPr/>
        </p:nvSpPr>
        <p:spPr>
          <a:xfrm>
            <a:off x="3635896" y="1491630"/>
            <a:ext cx="3960440" cy="267652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    梅艳芳，著名歌星和 影视明星 。</a:t>
            </a:r>
            <a:endParaRPr lang="zh-CN" altLang="en-US" sz="1400" b="0" dirty="0" smtClean="0"/>
          </a:p>
          <a:p>
            <a:r>
              <a:rPr lang="zh-CN" altLang="en-US" sz="1400" b="0" dirty="0" smtClean="0"/>
              <a:t>2003年12月30日，梅艳芳因宫颈癌病逝，年仅40岁。</a:t>
            </a:r>
            <a:endParaRPr lang="zh-CN" altLang="en-US" sz="1400" b="0" dirty="0" smtClean="0"/>
          </a:p>
          <a:p>
            <a:r>
              <a:rPr lang="zh-CN" altLang="en-US" sz="1400" b="0" dirty="0" smtClean="0"/>
              <a:t>    类似的还有王均瑶，他们的病情发展到今天也有一个慢性的、亚健康的过程，可是即使有钱如他们，有名如他们，也没有办法挽救他们年轻的生命，但是靠中医养生可以降低这种悲剧的发生。</a:t>
            </a:r>
            <a:endParaRPr lang="zh-CN" altLang="en-US" sz="1400" b="0" dirty="0" smtClean="0"/>
          </a:p>
        </p:txBody>
      </p:sp>
      <p:pic>
        <p:nvPicPr>
          <p:cNvPr id="4" name="养生(1)">
            <a:hlinkClick r:id="" action="ppaction://media"/>
          </p:cNvPr>
          <p:cNvPicPr/>
          <p:nvPr>
            <a:audioFile r:link="rId3"/>
            <p:extLst>
              <p:ext uri="{DAA4B4D4-6D71-4841-9C94-3DE7FCFB9230}">
                <p14:media xmlns:p14="http://schemas.microsoft.com/office/powerpoint/2010/main" r:link="rId4"/>
              </p:ext>
            </p:extLst>
          </p:nvPr>
        </p:nvPicPr>
        <p:blipFill>
          <a:blip r:embed="rId5"/>
          <a:stretch>
            <a:fillRect/>
          </a:stretch>
        </p:blipFill>
        <p:spPr>
          <a:xfrm>
            <a:off x="5663565" y="3843020"/>
            <a:ext cx="619125" cy="61912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additive="base">
                                        <p:cTn id="6" dur="23666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1">
                  <p:stCondLst>
                    <p:cond delay="indefinite"/>
                  </p:stCondLst>
                  <p:endCondLst>
                    <p:cond evt="onNext">
                      <p:tgtEl>
                        <p:sldTgt/>
                      </p:tgtEl>
                    </p:cond>
                    <p:cond evt="onPrev">
                      <p:tgtEl>
                        <p:sldTgt/>
                      </p:tgtEl>
                    </p:cond>
                    <p:cond evt="onStopAudio">
                      <p:tgtEl>
                        <p:sldTgt/>
                      </p:tgtEl>
                    </p:cond>
                  </p:endCondLst>
                </p:cTn>
                <p:tgtEl>
                  <p:spTgt spid="4"/>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体质调护的例子</a:t>
            </a:r>
            <a:r>
              <a:rPr lang="en-US" altLang="zh-CN" dirty="0" smtClean="0"/>
              <a:t>2</a:t>
            </a:r>
            <a:endParaRPr lang="zh-CN" altLang="en-US" dirty="0"/>
          </a:p>
        </p:txBody>
      </p:sp>
      <p:sp>
        <p:nvSpPr>
          <p:cNvPr id="4" name="TextBox 3"/>
          <p:cNvSpPr txBox="1"/>
          <p:nvPr/>
        </p:nvSpPr>
        <p:spPr>
          <a:xfrm>
            <a:off x="1800136" y="1078122"/>
            <a:ext cx="7056784" cy="3646170"/>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  体质特征：身体极易疲劳、气短无力。</a:t>
            </a:r>
            <a:endParaRPr lang="zh-CN" altLang="en-US" sz="1400" b="0" dirty="0" smtClean="0"/>
          </a:p>
          <a:p>
            <a:r>
              <a:rPr lang="zh-CN" altLang="en-US" sz="1400" b="0" dirty="0" smtClean="0"/>
              <a:t>☆  养生法：补中益气。</a:t>
            </a:r>
            <a:endParaRPr lang="zh-CN" altLang="en-US" sz="1400" b="0" dirty="0" smtClean="0"/>
          </a:p>
          <a:p>
            <a:r>
              <a:rPr lang="zh-CN" altLang="en-US" sz="1400" b="0" dirty="0" smtClean="0"/>
              <a:t>☆  注意事项：</a:t>
            </a:r>
            <a:r>
              <a:rPr lang="en-US" altLang="zh-CN" sz="1400" b="0" dirty="0" smtClean="0"/>
              <a:t> </a:t>
            </a:r>
            <a:r>
              <a:rPr lang="zh-CN" altLang="en-US" sz="1400" b="0" dirty="0" smtClean="0"/>
              <a:t>避免过劳、过累</a:t>
            </a:r>
            <a:endParaRPr lang="en-US" altLang="zh-CN" sz="1400" b="0" dirty="0" smtClean="0"/>
          </a:p>
          <a:p>
            <a:r>
              <a:rPr lang="zh-CN" altLang="en-US" sz="1400" b="0" dirty="0" smtClean="0"/>
              <a:t>☆  穴位治疗：按摩、艾灸足三里。</a:t>
            </a:r>
            <a:endParaRPr lang="zh-CN" altLang="en-US" sz="1400" b="0" dirty="0" smtClean="0"/>
          </a:p>
          <a:p>
            <a:r>
              <a:rPr lang="zh-CN" altLang="en-US" sz="1400" b="0" dirty="0" smtClean="0"/>
              <a:t>☆  食疗：适宜多吃</a:t>
            </a:r>
            <a:r>
              <a:rPr lang="en-US" altLang="zh-CN" sz="1400" b="0" dirty="0" smtClean="0"/>
              <a:t>---</a:t>
            </a:r>
            <a:r>
              <a:rPr lang="zh-CN" altLang="en-US" sz="1400" b="0" dirty="0" smtClean="0"/>
              <a:t>大枣、山药。可健脾补气</a:t>
            </a:r>
            <a:r>
              <a:rPr lang="en-US" altLang="zh-CN" sz="1400" b="0" dirty="0" smtClean="0"/>
              <a:t>(</a:t>
            </a:r>
            <a:r>
              <a:rPr lang="zh-CN" altLang="en-US" sz="1400" b="0" dirty="0" smtClean="0"/>
              <a:t>阴虚的人少吃大枣</a:t>
            </a:r>
            <a:r>
              <a:rPr lang="en-US" altLang="zh-CN" sz="1400" b="0" dirty="0" smtClean="0"/>
              <a:t>)</a:t>
            </a:r>
            <a:r>
              <a:rPr lang="zh-CN" altLang="en-US" sz="1400" b="0" dirty="0" smtClean="0"/>
              <a:t>。</a:t>
            </a:r>
            <a:endParaRPr lang="zh-CN" altLang="en-US" sz="1400" b="0" dirty="0" smtClean="0"/>
          </a:p>
          <a:p>
            <a:endParaRPr lang="zh-CN" altLang="en-US" sz="1400" b="0" dirty="0" smtClean="0"/>
          </a:p>
          <a:p>
            <a:endParaRPr lang="zh-CN" altLang="en-US" sz="1400" b="0" dirty="0" smtClean="0"/>
          </a:p>
          <a:p>
            <a:endParaRPr lang="zh-CN" altLang="en-US" sz="1400" b="0" dirty="0" smtClean="0"/>
          </a:p>
          <a:p>
            <a:r>
              <a:rPr lang="zh-CN" altLang="en-US" sz="1400" b="0" dirty="0" smtClean="0"/>
              <a:t>☆  药疗：补中益气丸。</a:t>
            </a:r>
            <a:endParaRPr lang="zh-CN" altLang="en-US" sz="1400" b="0" dirty="0" smtClean="0"/>
          </a:p>
          <a:p>
            <a:r>
              <a:rPr lang="zh-CN" altLang="en-US" sz="1400" b="0" dirty="0" smtClean="0"/>
              <a:t>　　气虚体质的人要树立自信心，充满信念，要有一个良好的精神状态</a:t>
            </a:r>
            <a:endParaRPr lang="zh-CN" altLang="en-US" sz="1400" b="0" dirty="0" smtClean="0"/>
          </a:p>
          <a:p>
            <a:r>
              <a:rPr lang="zh-CN" altLang="en-US" sz="1400" b="0" dirty="0" smtClean="0"/>
              <a:t>　</a:t>
            </a:r>
            <a:endParaRPr lang="zh-CN" altLang="en-US" sz="1400" b="0" dirty="0">
              <a:latin typeface="+mn-ea"/>
              <a:ea typeface="+mn-ea"/>
            </a:endParaRPr>
          </a:p>
        </p:txBody>
      </p:sp>
      <p:grpSp>
        <p:nvGrpSpPr>
          <p:cNvPr id="2" name="组合 8"/>
          <p:cNvGrpSpPr/>
          <p:nvPr/>
        </p:nvGrpSpPr>
        <p:grpSpPr>
          <a:xfrm>
            <a:off x="107504" y="2139702"/>
            <a:ext cx="1692716" cy="923925"/>
            <a:chOff x="1159104" y="3204557"/>
            <a:chExt cx="1692716" cy="923925"/>
          </a:xfrm>
        </p:grpSpPr>
        <p:pic>
          <p:nvPicPr>
            <p:cNvPr id="10" name="图片 9"/>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9104" y="3204557"/>
              <a:ext cx="1692716" cy="923925"/>
            </a:xfrm>
            <a:prstGeom prst="rect">
              <a:avLst/>
            </a:prstGeom>
            <a:effectLst>
              <a:softEdge rad="31750"/>
            </a:effectLst>
          </p:spPr>
        </p:pic>
        <p:sp>
          <p:nvSpPr>
            <p:cNvPr id="11" name="TextBox 10"/>
            <p:cNvSpPr txBox="1"/>
            <p:nvPr/>
          </p:nvSpPr>
          <p:spPr>
            <a:xfrm>
              <a:off x="1519144" y="3425205"/>
              <a:ext cx="1152128" cy="307777"/>
            </a:xfrm>
            <a:prstGeom prst="rect">
              <a:avLst/>
            </a:prstGeom>
            <a:noFill/>
          </p:spPr>
          <p:txBody>
            <a:bodyPr wrap="square" rtlCol="0">
              <a:spAutoFit/>
            </a:bodyPr>
            <a:lstStyle/>
            <a:p>
              <a:r>
                <a:rPr lang="zh-CN" altLang="en-US" sz="1400" b="1" dirty="0" smtClean="0">
                  <a:solidFill>
                    <a:schemeClr val="bg1"/>
                  </a:solidFill>
                  <a:latin typeface="+mn-ea"/>
                  <a:cs typeface="Arial" panose="020B0604020202020204" pitchFamily="34" charset="0"/>
                </a:rPr>
                <a:t>气虚体质</a:t>
              </a:r>
              <a:endParaRPr lang="zh-CN" altLang="en-US" sz="1400" b="1" dirty="0">
                <a:solidFill>
                  <a:schemeClr val="bg1"/>
                </a:solidFill>
                <a:latin typeface="+mn-ea"/>
                <a:cs typeface="Arial" panose="020B0604020202020204" pitchFamily="34" charset="0"/>
              </a:endParaRPr>
            </a:p>
          </p:txBody>
        </p:sp>
      </p:gr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pic>
        <p:nvPicPr>
          <p:cNvPr id="6" name="图片 5" descr="timg"/>
          <p:cNvPicPr>
            <a:picLocks noChangeAspect="1"/>
          </p:cNvPicPr>
          <p:nvPr/>
        </p:nvPicPr>
        <p:blipFill>
          <a:blip r:embed="rId3"/>
          <a:stretch>
            <a:fillRect/>
          </a:stretch>
        </p:blipFill>
        <p:spPr>
          <a:xfrm>
            <a:off x="3710940" y="2668270"/>
            <a:ext cx="1721485" cy="1135380"/>
          </a:xfrm>
          <a:prstGeom prst="rect">
            <a:avLst/>
          </a:prstGeom>
        </p:spPr>
      </p:pic>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体质调护的例子</a:t>
            </a:r>
            <a:r>
              <a:rPr lang="en-US" altLang="zh-CN" dirty="0" smtClean="0"/>
              <a:t>3</a:t>
            </a:r>
            <a:endParaRPr lang="zh-CN" altLang="en-US" dirty="0"/>
          </a:p>
        </p:txBody>
      </p:sp>
      <p:sp>
        <p:nvSpPr>
          <p:cNvPr id="4" name="TextBox 3"/>
          <p:cNvSpPr txBox="1"/>
          <p:nvPr/>
        </p:nvSpPr>
        <p:spPr>
          <a:xfrm>
            <a:off x="1835696" y="1275607"/>
            <a:ext cx="7056784" cy="267652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t>☆  体质特征：体形肥胖，腹部肥满而松软。容易出汗。经常感觉脸上一层油，嘴里常有黏黏的或甜腻的感觉，嗓子老有痰，舌苔较厚。</a:t>
            </a:r>
            <a:endParaRPr lang="zh-CN" altLang="en-US" sz="1400" b="0" dirty="0" smtClean="0"/>
          </a:p>
          <a:p>
            <a:r>
              <a:rPr lang="zh-CN" altLang="en-US" sz="1400" b="0" dirty="0" smtClean="0"/>
              <a:t>☆  养生法：化痰祛湿，防中风、胸痹等疾病。</a:t>
            </a:r>
            <a:endParaRPr lang="zh-CN" altLang="en-US" sz="1400" b="0" dirty="0" smtClean="0"/>
          </a:p>
          <a:p>
            <a:r>
              <a:rPr lang="zh-CN" altLang="en-US" sz="1400" b="0" dirty="0" smtClean="0"/>
              <a:t>☆  注意事项：</a:t>
            </a:r>
            <a:r>
              <a:rPr lang="en-US" altLang="zh-CN" sz="1400" b="0" dirty="0" smtClean="0"/>
              <a:t> 居住环境宜干燥而不宜潮湿，</a:t>
            </a:r>
            <a:r>
              <a:rPr lang="zh-CN" altLang="en-US" sz="1400" b="0" dirty="0" smtClean="0"/>
              <a:t>衣着应透气散湿</a:t>
            </a:r>
            <a:endParaRPr lang="zh-CN" altLang="en-US" sz="1400" b="0" dirty="0" smtClean="0"/>
          </a:p>
          <a:p>
            <a:r>
              <a:rPr lang="zh-CN" altLang="en-US" sz="1400" b="0" dirty="0" smtClean="0"/>
              <a:t>☆  食疗：</a:t>
            </a:r>
            <a:r>
              <a:rPr sz="1400" b="0" dirty="0" smtClean="0"/>
              <a:t>食宜清淡。饮食应以清淡为主，少食肥肉及甜、黏、油腻的食物，如炸糕、驴打滚。可多食海带、冬瓜等</a:t>
            </a:r>
            <a:endParaRPr sz="1400" b="0" dirty="0" smtClean="0"/>
          </a:p>
          <a:p>
            <a:r>
              <a:rPr lang="zh-CN" altLang="en-US" sz="1400" b="0" dirty="0" smtClean="0"/>
              <a:t>☆  药疗：生黄芪（补气）、苍术（燥痰化湿）、茯苓（利湿）、橘红（化痰）、荷叶、冬瓜皮（作用消脂减肥）。　</a:t>
            </a:r>
            <a:endParaRPr lang="zh-CN" altLang="en-US" sz="1400" b="0" dirty="0">
              <a:latin typeface="+mn-ea"/>
              <a:ea typeface="+mn-ea"/>
            </a:endParaRPr>
          </a:p>
        </p:txBody>
      </p:sp>
      <p:grpSp>
        <p:nvGrpSpPr>
          <p:cNvPr id="2" name="组合 8"/>
          <p:cNvGrpSpPr/>
          <p:nvPr/>
        </p:nvGrpSpPr>
        <p:grpSpPr>
          <a:xfrm>
            <a:off x="107504" y="2139702"/>
            <a:ext cx="1692716" cy="923925"/>
            <a:chOff x="1159104" y="3204557"/>
            <a:chExt cx="1692716" cy="923925"/>
          </a:xfrm>
        </p:grpSpPr>
        <p:pic>
          <p:nvPicPr>
            <p:cNvPr id="10" name="图片 9"/>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9104" y="3204557"/>
              <a:ext cx="1692716" cy="923925"/>
            </a:xfrm>
            <a:prstGeom prst="rect">
              <a:avLst/>
            </a:prstGeom>
            <a:effectLst>
              <a:softEdge rad="31750"/>
            </a:effectLst>
          </p:spPr>
        </p:pic>
        <p:sp>
          <p:nvSpPr>
            <p:cNvPr id="11" name="TextBox 10"/>
            <p:cNvSpPr txBox="1"/>
            <p:nvPr/>
          </p:nvSpPr>
          <p:spPr>
            <a:xfrm>
              <a:off x="1519144" y="3425205"/>
              <a:ext cx="1152128" cy="306705"/>
            </a:xfrm>
            <a:prstGeom prst="rect">
              <a:avLst/>
            </a:prstGeom>
            <a:noFill/>
          </p:spPr>
          <p:txBody>
            <a:bodyPr wrap="square" rtlCol="0">
              <a:spAutoFit/>
            </a:bodyPr>
            <a:lstStyle/>
            <a:p>
              <a:r>
                <a:rPr lang="zh-CN" altLang="en-US" sz="1400" b="1" dirty="0" smtClean="0">
                  <a:solidFill>
                    <a:schemeClr val="bg1"/>
                  </a:solidFill>
                  <a:latin typeface="+mn-ea"/>
                  <a:cs typeface="Arial" panose="020B0604020202020204" pitchFamily="34" charset="0"/>
                </a:rPr>
                <a:t>痰湿体质</a:t>
              </a:r>
              <a:endParaRPr lang="zh-CN" altLang="en-US" sz="1400" b="1" dirty="0">
                <a:solidFill>
                  <a:schemeClr val="bg1"/>
                </a:solidFill>
                <a:latin typeface="+mn-ea"/>
                <a:cs typeface="Arial" panose="020B0604020202020204" pitchFamily="34" charset="0"/>
              </a:endParaRPr>
            </a:p>
          </p:txBody>
        </p:sp>
      </p:gr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5780" y="2501900"/>
            <a:ext cx="6203315" cy="692150"/>
          </a:xfrm>
        </p:spPr>
        <p:txBody>
          <a:bodyPr>
            <a:normAutofit fontScale="90000"/>
          </a:bodyPr>
          <a:lstStyle/>
          <a:p>
            <a:pPr algn="ctr"/>
            <a:r>
              <a:rPr lang="zh-CN" altLang="en-US" dirty="0" smtClean="0"/>
              <a:t>中医养生治未病为什么在如今的中国不受重视！！！</a:t>
            </a:r>
            <a:endParaRPr lang="zh-CN" altLang="en-US" dirty="0"/>
          </a:p>
        </p:txBody>
      </p:sp>
      <p:pic>
        <p:nvPicPr>
          <p:cNvPr id="5" name="Picture 3" descr="E:\我的PPT库\PPT图标库\2000种网站或论坛PNG图片图标\png-1835.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40352" y="3723878"/>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195736" y="1347614"/>
            <a:ext cx="4248472" cy="692093"/>
          </a:xfrm>
        </p:spPr>
        <p:txBody>
          <a:bodyPr/>
          <a:lstStyle/>
          <a:p>
            <a:pPr algn="ctr"/>
            <a:r>
              <a:rPr lang="zh-CN" altLang="en-US" dirty="0" smtClean="0"/>
              <a:t>结束语</a:t>
            </a:r>
            <a:endParaRPr lang="zh-CN" altLang="en-US" dirty="0"/>
          </a:p>
        </p:txBody>
      </p:sp>
      <p:pic>
        <p:nvPicPr>
          <p:cNvPr id="5" name="Picture 3" descr="E:\我的PPT库\PPT图标库\2000种网站或论坛PNG图片图标\png-1835.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40352" y="372387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p:cNvSpPr/>
          <p:nvPr/>
        </p:nvSpPr>
        <p:spPr>
          <a:xfrm>
            <a:off x="1331640" y="2283718"/>
            <a:ext cx="6624736" cy="1754326"/>
          </a:xfrm>
          <a:prstGeom prst="rect">
            <a:avLst/>
          </a:prstGeom>
        </p:spPr>
        <p:txBody>
          <a:bodyPr wrap="square">
            <a:spAutoFit/>
          </a:bodyPr>
          <a:lstStyle/>
          <a:p>
            <a:pPr>
              <a:lnSpc>
                <a:spcPct val="150000"/>
              </a:lnSpc>
            </a:pPr>
            <a:r>
              <a:rPr lang="zh-CN" altLang="en-US" dirty="0" smtClean="0"/>
              <a:t>         治未病是中医预防医学的高度概括，在疾病的预防、诊治方面都有重要意义。将“治未病”的思想贯穿于临床，对疾病发生、发展的各个环节提前干预，促进患者早日康复，具有重要的指导意义。</a:t>
            </a:r>
            <a:endParaRPr lang="zh-CN" altLang="en-US" dirty="0"/>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noChangeShapeType="1" noTextEdit="1"/>
          </p:cNvSpPr>
          <p:nvPr/>
        </p:nvSpPr>
        <p:spPr bwMode="auto">
          <a:xfrm rot="6349249">
            <a:off x="3716946" y="1877546"/>
            <a:ext cx="4232275" cy="973138"/>
          </a:xfrm>
          <a:prstGeom prst="rect">
            <a:avLst/>
          </a:prstGeom>
        </p:spPr>
        <p:txBody>
          <a:bodyPr vert="eaVert" wrap="none" fromWordArt="1">
            <a:prstTxWarp prst="textPlain">
              <a:avLst>
                <a:gd name="adj" fmla="val 50000"/>
              </a:avLst>
            </a:prstTxWarp>
          </a:bodyPr>
          <a:lstStyle/>
          <a:p>
            <a:pPr algn="ctr" fontAlgn="auto"/>
            <a:r>
              <a:rPr lang="zh-CN" altLang="en-US" sz="6600" i="1" kern="10" dirty="0">
                <a:ln w="9525">
                  <a:solidFill>
                    <a:srgbClr val="800000"/>
                  </a:solidFill>
                  <a:round/>
                </a:ln>
                <a:gradFill rotWithShape="1">
                  <a:gsLst>
                    <a:gs pos="0">
                      <a:srgbClr val="CCCCFF"/>
                    </a:gs>
                    <a:gs pos="9000">
                      <a:srgbClr val="99CCFF"/>
                    </a:gs>
                    <a:gs pos="18000">
                      <a:srgbClr val="9966FF"/>
                    </a:gs>
                    <a:gs pos="30500">
                      <a:srgbClr val="CC99FF"/>
                    </a:gs>
                    <a:gs pos="41001">
                      <a:srgbClr val="99CCFF"/>
                    </a:gs>
                    <a:gs pos="50000">
                      <a:srgbClr val="CCCCFF"/>
                    </a:gs>
                    <a:gs pos="59000">
                      <a:srgbClr val="99CCFF"/>
                    </a:gs>
                    <a:gs pos="69500">
                      <a:srgbClr val="CC99FF"/>
                    </a:gs>
                    <a:gs pos="82000">
                      <a:srgbClr val="9966FF"/>
                    </a:gs>
                    <a:gs pos="91001">
                      <a:srgbClr val="99CCFF"/>
                    </a:gs>
                    <a:gs pos="100000">
                      <a:srgbClr val="CCCCFF"/>
                    </a:gs>
                  </a:gsLst>
                  <a:lin ang="18900000" scaled="1"/>
                </a:gradFill>
                <a:effectLst>
                  <a:outerShdw dist="35921" dir="2700000" algn="ctr" rotWithShape="0">
                    <a:srgbClr val="B2B2B2">
                      <a:alpha val="80000"/>
                    </a:srgbClr>
                  </a:outerShdw>
                </a:effectLst>
                <a:latin typeface="华文行楷" panose="02010800040101010101" charset="-122"/>
              </a:rPr>
              <a:t>谢谢 大家</a:t>
            </a:r>
            <a:endParaRPr lang="zh-CN" altLang="en-US" sz="6600" i="1" kern="10" dirty="0">
              <a:ln w="9525">
                <a:solidFill>
                  <a:srgbClr val="800000"/>
                </a:solidFill>
                <a:round/>
              </a:ln>
              <a:gradFill rotWithShape="1">
                <a:gsLst>
                  <a:gs pos="0">
                    <a:srgbClr val="CCCCFF"/>
                  </a:gs>
                  <a:gs pos="9000">
                    <a:srgbClr val="99CCFF"/>
                  </a:gs>
                  <a:gs pos="18000">
                    <a:srgbClr val="9966FF"/>
                  </a:gs>
                  <a:gs pos="30500">
                    <a:srgbClr val="CC99FF"/>
                  </a:gs>
                  <a:gs pos="41001">
                    <a:srgbClr val="99CCFF"/>
                  </a:gs>
                  <a:gs pos="50000">
                    <a:srgbClr val="CCCCFF"/>
                  </a:gs>
                  <a:gs pos="59000">
                    <a:srgbClr val="99CCFF"/>
                  </a:gs>
                  <a:gs pos="69500">
                    <a:srgbClr val="CC99FF"/>
                  </a:gs>
                  <a:gs pos="82000">
                    <a:srgbClr val="9966FF"/>
                  </a:gs>
                  <a:gs pos="91001">
                    <a:srgbClr val="99CCFF"/>
                  </a:gs>
                  <a:gs pos="100000">
                    <a:srgbClr val="CCCCFF"/>
                  </a:gs>
                </a:gsLst>
                <a:lin ang="18900000" scaled="1"/>
              </a:gradFill>
              <a:effectLst>
                <a:outerShdw dist="35921" dir="2700000" algn="ctr" rotWithShape="0">
                  <a:srgbClr val="B2B2B2">
                    <a:alpha val="80000"/>
                  </a:srgbClr>
                </a:outerShdw>
              </a:effectLst>
              <a:latin typeface="华文行楷"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withEffect">
                                  <p:stCondLst>
                                    <p:cond delay="0"/>
                                  </p:stCondLst>
                                  <p:childTnLst>
                                    <p:animMotion origin="layout" path="M 0.65364 -0.5607 L 0.52969 -0.26266 C 0.5033 -0.19977 0.45434 -0.12671 0.39462 -0.06174 C 0.32899 0.00971 0.26927 0.05711 0.21944 0.0756 L -0.01285 0.16786 " pathEditMode="relative" rAng="8577480" ptsTypes="FffFF">
                                      <p:cBhvr>
                                        <p:cTn id="6" dur="2000" fill="hold"/>
                                        <p:tgtEl>
                                          <p:spTgt spid="4"/>
                                        </p:tgtEl>
                                        <p:attrNameLst>
                                          <p:attrName>ppt_x</p:attrName>
                                          <p:attrName>ppt_y</p:attrName>
                                        </p:attrNameLst>
                                      </p:cBhvr>
                                      <p:rCtr x="-300" y="4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导读</a:t>
            </a:r>
            <a:endParaRPr lang="zh-CN" altLang="en-US" dirty="0"/>
          </a:p>
        </p:txBody>
      </p:sp>
      <p:pic>
        <p:nvPicPr>
          <p:cNvPr id="2050"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99592" y="1483786"/>
            <a:ext cx="6912768" cy="2816156"/>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indent="0">
              <a:buFont typeface="Arial" panose="020B0604020202020204" pitchFamily="34" charset="0"/>
              <a:buNone/>
            </a:pPr>
            <a:r>
              <a:rPr lang="zh-CN" altLang="en-US" dirty="0" smtClean="0">
                <a:sym typeface="+mn-ea"/>
              </a:rPr>
              <a:t>    治</a:t>
            </a:r>
            <a:r>
              <a:rPr lang="zh-CN" altLang="en-US" dirty="0">
                <a:sym typeface="+mn-ea"/>
              </a:rPr>
              <a:t>未病，是中医学的核心理念之</a:t>
            </a:r>
            <a:r>
              <a:rPr lang="zh-CN" altLang="en-US" dirty="0" smtClean="0">
                <a:sym typeface="+mn-ea"/>
              </a:rPr>
              <a:t>一</a:t>
            </a:r>
            <a:r>
              <a:rPr lang="en-US" altLang="zh-CN" dirty="0" smtClean="0">
                <a:sym typeface="+mn-ea"/>
              </a:rPr>
              <a:t>,</a:t>
            </a:r>
            <a:r>
              <a:rPr lang="zh-CN" altLang="en-US" dirty="0" smtClean="0">
                <a:sym typeface="+mn-ea"/>
              </a:rPr>
              <a:t>通</a:t>
            </a:r>
            <a:r>
              <a:rPr lang="zh-CN" altLang="en-US" dirty="0">
                <a:sym typeface="+mn-ea"/>
              </a:rPr>
              <a:t>过饮食起居、情志调理、运动疗法及中草药等多种措施，调养体质，调理身体阴阳气血等平衡，增强人体抗病能力，让人体少生病、不生病，纵使得病也能尽快痊愈，痊愈后少复发。中医治未病是中医预防保健的重要理论基础和准则</a:t>
            </a:r>
            <a:r>
              <a:rPr lang="zh-CN" altLang="en-US" dirty="0" smtClean="0">
                <a:sym typeface="+mn-ea"/>
              </a:rPr>
              <a:t>，并</a:t>
            </a:r>
            <a:r>
              <a:rPr lang="zh-CN" altLang="en-US" dirty="0">
                <a:sym typeface="+mn-ea"/>
              </a:rPr>
              <a:t>成为现代卫生保健的重要组成部分。</a:t>
            </a:r>
            <a:endParaRPr lang="zh-CN" altLang="en-US" dirty="0"/>
          </a:p>
          <a:p>
            <a:pPr indent="0">
              <a:buFont typeface="Arial" panose="020B0604020202020204" pitchFamily="34" charset="0"/>
              <a:buNone/>
            </a:pPr>
            <a:endParaRPr lang="zh-CN" altLang="en-US" sz="1400" b="0" dirty="0">
              <a:solidFill>
                <a:schemeClr val="tx1">
                  <a:lumMod val="85000"/>
                  <a:lumOff val="15000"/>
                </a:schemeClr>
              </a:solidFill>
              <a:latin typeface="+mn-ea"/>
              <a:ea typeface="+mn-ea"/>
            </a:endParaRPr>
          </a:p>
          <a:p>
            <a:endParaRPr lang="zh-CN" altLang="en-US" sz="1400" b="0" dirty="0">
              <a:solidFill>
                <a:schemeClr val="tx1">
                  <a:lumMod val="85000"/>
                  <a:lumOff val="15000"/>
                </a:schemeClr>
              </a:solidFill>
              <a:latin typeface="+mn-ea"/>
              <a:ea typeface="+mn-ea"/>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中医治未病的渊源</a:t>
            </a:r>
            <a:r>
              <a:rPr lang="en-US" altLang="zh-CN" sz="2800" dirty="0"/>
              <a:t>--</a:t>
            </a:r>
            <a:r>
              <a:rPr lang="zh-CN" altLang="en-US" sz="2800" baseline="-25000" dirty="0"/>
              <a:t>奠基于战国时期</a:t>
            </a:r>
            <a:endParaRPr lang="zh-CN" altLang="en-US" sz="2800" baseline="-25000" dirty="0"/>
          </a:p>
        </p:txBody>
      </p:sp>
      <p:pic>
        <p:nvPicPr>
          <p:cNvPr id="16"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83568" y="1491630"/>
            <a:ext cx="7560840" cy="2584450"/>
          </a:xfrm>
          <a:prstGeom prst="rect">
            <a:avLst/>
          </a:prstGeom>
          <a:noFill/>
        </p:spPr>
        <p:txBody>
          <a:bodyPr wrap="square" rtlCol="0">
            <a:spAutoFit/>
          </a:bodyPr>
          <a:lstStyle/>
          <a:p>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理论提出实践应用</a:t>
            </a:r>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    </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1</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黄帝内经</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素问</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圣人不治已病治未病，不治已乱治未乱</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夫病已成而后药之，乱已成而后治之，譬犹渴而穿井，斗而铸锥，不亦晚乎”。</a:t>
            </a:r>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    </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2</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素问</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刺热篇</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肝热病者</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左颊先赤</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心热病者</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颜先赤</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脾热病者</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鼻先赤</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肺热病者</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右颊先赤</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肾热病者</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颐先赤</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病虽未发</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见赤色者刺之</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名曰治未病也。”      </a:t>
            </a:r>
            <a:endPar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endParaRPr lang="zh-CN" altLang="en-US" b="1" dirty="0" smtClean="0"/>
          </a:p>
          <a:p>
            <a:endParaRPr lang="zh-CN" altLang="en-US" dirty="0"/>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中医治未病的渊源</a:t>
            </a:r>
            <a:r>
              <a:rPr lang="en-US" altLang="zh-CN" dirty="0">
                <a:sym typeface="+mn-ea"/>
              </a:rPr>
              <a:t>--</a:t>
            </a:r>
            <a:r>
              <a:rPr lang="zh-CN" altLang="en-US" baseline="-25000" dirty="0">
                <a:sym typeface="+mn-ea"/>
              </a:rPr>
              <a:t>发展于汉唐时期</a:t>
            </a:r>
            <a:endParaRPr lang="zh-CN" altLang="en-US" dirty="0"/>
          </a:p>
        </p:txBody>
      </p:sp>
      <p:pic>
        <p:nvPicPr>
          <p:cNvPr id="10"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467544" y="1275606"/>
            <a:ext cx="8280920" cy="2861310"/>
          </a:xfrm>
          <a:prstGeom prst="rect">
            <a:avLst/>
          </a:prstGeom>
          <a:noFill/>
        </p:spPr>
        <p:txBody>
          <a:bodyPr wrap="square" rtlCol="0">
            <a:spAutoFit/>
          </a:bodyPr>
          <a:lstStyle/>
          <a:p>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1</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）西汉张仲景指出伤寒新愈</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若起居作劳</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或饮食不节</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就会发生劳复、食复之变。从而将病后调摄</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以防复发</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补充为治未病内容的重要延伸。</a:t>
            </a:r>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2</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）东汉华佗根据中华传统文化所说的“流水不腐，户枢不蠹”的理论，创造“五禽戏”健身法。</a:t>
            </a:r>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3</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）晋代葛洪“内修”“外养”理论</a:t>
            </a:r>
            <a:endPar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     方法可分： “行气”“导引”“服食”“卫生”</a:t>
            </a:r>
            <a:endPar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4</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）唐代孙思邈将疾病分为“未病”“欲病”“已病”三个层次, 他对治未病主要从养生保健和欲病早治的角度着眼,“喜养性者,治未病之病。</a:t>
            </a:r>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endParaRPr lang="zh-CN" altLang="en-US" b="1" dirty="0" smtClean="0">
              <a:solidFill>
                <a:srgbClr val="7030A0"/>
              </a:solidFill>
            </a:endParaRPr>
          </a:p>
          <a:p>
            <a:endParaRPr lang="zh-CN" altLang="en-US" dirty="0"/>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中医治未病的渊源</a:t>
            </a:r>
            <a:r>
              <a:rPr lang="en-US" altLang="zh-CN" sz="2800" dirty="0"/>
              <a:t>--</a:t>
            </a:r>
            <a:r>
              <a:rPr lang="zh-CN" altLang="en-US" sz="2800" baseline="-25000" dirty="0"/>
              <a:t>成熟于明清时期</a:t>
            </a:r>
            <a:endParaRPr lang="zh-CN" altLang="en-US" sz="2800" baseline="-25000" dirty="0"/>
          </a:p>
        </p:txBody>
      </p:sp>
      <p:pic>
        <p:nvPicPr>
          <p:cNvPr id="16"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sp>
        <p:nvSpPr>
          <p:cNvPr id="314424" name="文本框 314423"/>
          <p:cNvSpPr txBox="1"/>
          <p:nvPr/>
        </p:nvSpPr>
        <p:spPr>
          <a:xfrm>
            <a:off x="2411760" y="2030526"/>
            <a:ext cx="3816424" cy="1754326"/>
          </a:xfrm>
          <a:prstGeom prst="rect">
            <a:avLst/>
          </a:prstGeom>
          <a:noFill/>
          <a:ln w="9525">
            <a:noFill/>
          </a:ln>
        </p:spPr>
        <p:txBody>
          <a:bodyPr wrap="square">
            <a:spAutoFit/>
          </a:bodyPr>
          <a:lstStyle/>
          <a:p>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叶天士</a:t>
            </a:r>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“务在先安未受邪之地” 观点</a:t>
            </a:r>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1</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）先证用药</a:t>
            </a:r>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2</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）逐邪务早</a:t>
            </a:r>
            <a:endPar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a:p>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a:t>
            </a:r>
            <a:r>
              <a:rPr lang="en-US" altLang="zh-CN" b="1" dirty="0" smtClean="0">
                <a:solidFill>
                  <a:schemeClr val="tx1">
                    <a:lumMod val="75000"/>
                    <a:lumOff val="25000"/>
                  </a:schemeClr>
                </a:solidFill>
                <a:latin typeface="隶书" panose="02010509060101010101" pitchFamily="49" charset="-122"/>
                <a:ea typeface="隶书" panose="02010509060101010101" pitchFamily="49" charset="-122"/>
                <a:sym typeface="+mn-ea"/>
              </a:rPr>
              <a:t>3</a:t>
            </a:r>
            <a:r>
              <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rPr>
              <a:t>）先安防变</a:t>
            </a:r>
            <a:endParaRPr lang="zh-CN" altLang="en-US" b="1" dirty="0" smtClean="0">
              <a:solidFill>
                <a:schemeClr val="tx1">
                  <a:lumMod val="75000"/>
                  <a:lumOff val="25000"/>
                </a:schemeClr>
              </a:solidFill>
              <a:latin typeface="隶书" panose="02010509060101010101" pitchFamily="49" charset="-122"/>
              <a:ea typeface="隶书" panose="02010509060101010101" pitchFamily="49" charset="-122"/>
              <a:sym typeface="+mn-ea"/>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中</a:t>
            </a:r>
            <a:r>
              <a:rPr lang="zh-CN" altLang="en-US" dirty="0" smtClean="0">
                <a:sym typeface="+mn-ea"/>
              </a:rPr>
              <a:t>医治未病方法</a:t>
            </a:r>
            <a:endParaRPr lang="zh-CN" altLang="en-US" dirty="0"/>
          </a:p>
        </p:txBody>
      </p:sp>
      <p:sp>
        <p:nvSpPr>
          <p:cNvPr id="4" name="TextBox 3"/>
          <p:cNvSpPr txBox="1"/>
          <p:nvPr/>
        </p:nvSpPr>
        <p:spPr>
          <a:xfrm>
            <a:off x="1907704" y="1491630"/>
            <a:ext cx="2825080" cy="458908"/>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b="0" dirty="0" smtClean="0">
                <a:latin typeface="+mn-ea"/>
                <a:ea typeface="+mn-ea"/>
              </a:rPr>
              <a:t>调养精神</a:t>
            </a:r>
            <a:endParaRPr lang="zh-CN" altLang="en-US" b="0" dirty="0">
              <a:latin typeface="+mn-ea"/>
              <a:ea typeface="+mn-ea"/>
            </a:endParaRPr>
          </a:p>
        </p:txBody>
      </p:sp>
      <p:grpSp>
        <p:nvGrpSpPr>
          <p:cNvPr id="5" name="组合 4"/>
          <p:cNvGrpSpPr/>
          <p:nvPr/>
        </p:nvGrpSpPr>
        <p:grpSpPr>
          <a:xfrm>
            <a:off x="4355976" y="1419622"/>
            <a:ext cx="1295400" cy="923925"/>
            <a:chOff x="1556420" y="3204557"/>
            <a:chExt cx="1295400" cy="923925"/>
          </a:xfrm>
        </p:grpSpPr>
        <p:pic>
          <p:nvPicPr>
            <p:cNvPr id="6" name="图片 5"/>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7" name="TextBox 6"/>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2</a:t>
              </a:r>
              <a:endParaRPr lang="zh-CN" altLang="en-US" sz="1400" b="1" dirty="0">
                <a:solidFill>
                  <a:schemeClr val="bg1"/>
                </a:solidFill>
                <a:latin typeface="+mn-ea"/>
                <a:cs typeface="Arial" panose="020B0604020202020204" pitchFamily="34" charset="0"/>
              </a:endParaRPr>
            </a:p>
          </p:txBody>
        </p:sp>
      </p:grpSp>
      <p:sp>
        <p:nvSpPr>
          <p:cNvPr id="8" name="TextBox 7"/>
          <p:cNvSpPr txBox="1"/>
          <p:nvPr/>
        </p:nvSpPr>
        <p:spPr>
          <a:xfrm>
            <a:off x="1922145" y="3169920"/>
            <a:ext cx="2100580" cy="506730"/>
          </a:xfrm>
          <a:prstGeom prst="rect">
            <a:avLst/>
          </a:prstGeom>
          <a:noFill/>
        </p:spPr>
        <p:txBody>
          <a:bodyPr wrap="square" rtlCol="0">
            <a:spAutoFit/>
          </a:bodyPr>
          <a:lstStyle/>
          <a:p>
            <a:pPr>
              <a:lnSpc>
                <a:spcPct val="150000"/>
              </a:lnSpc>
            </a:pPr>
            <a:r>
              <a:rPr lang="zh-CN" altLang="en-US" dirty="0" smtClean="0">
                <a:solidFill>
                  <a:schemeClr val="tx1">
                    <a:lumMod val="75000"/>
                    <a:lumOff val="25000"/>
                  </a:schemeClr>
                </a:solidFill>
                <a:latin typeface="+mn-ea"/>
              </a:rPr>
              <a:t>运动保健</a:t>
            </a:r>
            <a:endParaRPr lang="zh-CN" altLang="en-US" dirty="0" smtClean="0">
              <a:solidFill>
                <a:schemeClr val="tx1">
                  <a:lumMod val="75000"/>
                  <a:lumOff val="25000"/>
                </a:schemeClr>
              </a:solidFill>
              <a:latin typeface="+mn-ea"/>
            </a:endParaRPr>
          </a:p>
        </p:txBody>
      </p:sp>
      <p:grpSp>
        <p:nvGrpSpPr>
          <p:cNvPr id="9" name="组合 8"/>
          <p:cNvGrpSpPr/>
          <p:nvPr/>
        </p:nvGrpSpPr>
        <p:grpSpPr>
          <a:xfrm>
            <a:off x="683568" y="1347614"/>
            <a:ext cx="1295400" cy="923925"/>
            <a:chOff x="1556420" y="3204557"/>
            <a:chExt cx="1295400" cy="923925"/>
          </a:xfrm>
        </p:grpSpPr>
        <p:pic>
          <p:nvPicPr>
            <p:cNvPr id="10" name="图片 9"/>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1" name="TextBox 10"/>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1</a:t>
              </a:r>
              <a:endParaRPr lang="zh-CN" altLang="en-US" sz="1400" b="1" dirty="0">
                <a:solidFill>
                  <a:schemeClr val="bg1"/>
                </a:solidFill>
                <a:latin typeface="+mn-ea"/>
                <a:cs typeface="Arial" panose="020B0604020202020204" pitchFamily="34" charset="0"/>
              </a:endParaRPr>
            </a:p>
          </p:txBody>
        </p:sp>
      </p:grpSp>
      <p:sp>
        <p:nvSpPr>
          <p:cNvPr id="12" name="TextBox 11"/>
          <p:cNvSpPr txBox="1"/>
          <p:nvPr/>
        </p:nvSpPr>
        <p:spPr>
          <a:xfrm>
            <a:off x="5563344" y="1536778"/>
            <a:ext cx="2825080" cy="506730"/>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b="0" dirty="0" smtClean="0">
                <a:latin typeface="+mn-ea"/>
                <a:ea typeface="+mn-ea"/>
              </a:rPr>
              <a:t>合理膳食起居</a:t>
            </a:r>
            <a:endParaRPr lang="zh-CN" altLang="en-US" b="0" dirty="0">
              <a:latin typeface="+mn-ea"/>
              <a:ea typeface="+mn-ea"/>
            </a:endParaRPr>
          </a:p>
        </p:txBody>
      </p:sp>
      <p:grpSp>
        <p:nvGrpSpPr>
          <p:cNvPr id="17" name="组合 16"/>
          <p:cNvGrpSpPr/>
          <p:nvPr/>
        </p:nvGrpSpPr>
        <p:grpSpPr>
          <a:xfrm>
            <a:off x="684312" y="3075806"/>
            <a:ext cx="1295400" cy="923925"/>
            <a:chOff x="1556420" y="3204557"/>
            <a:chExt cx="1295400" cy="923925"/>
          </a:xfrm>
        </p:grpSpPr>
        <p:pic>
          <p:nvPicPr>
            <p:cNvPr id="18" name="图片 17"/>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9" name="TextBox 18"/>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3</a:t>
              </a:r>
              <a:endParaRPr lang="zh-CN" altLang="en-US" sz="1400" b="1" dirty="0">
                <a:solidFill>
                  <a:schemeClr val="bg1"/>
                </a:solidFill>
                <a:latin typeface="+mn-ea"/>
                <a:cs typeface="Arial" panose="020B0604020202020204" pitchFamily="34" charset="0"/>
              </a:endParaRPr>
            </a:p>
          </p:txBody>
        </p:sp>
      </p:gr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grpSp>
        <p:nvGrpSpPr>
          <p:cNvPr id="16" name="组合 15"/>
          <p:cNvGrpSpPr/>
          <p:nvPr/>
        </p:nvGrpSpPr>
        <p:grpSpPr>
          <a:xfrm>
            <a:off x="4356720" y="3147814"/>
            <a:ext cx="1295400" cy="923925"/>
            <a:chOff x="1556420" y="3204557"/>
            <a:chExt cx="1295400" cy="923925"/>
          </a:xfrm>
        </p:grpSpPr>
        <p:pic>
          <p:nvPicPr>
            <p:cNvPr id="21" name="图片 20"/>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22" name="TextBox 21"/>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4</a:t>
              </a:r>
              <a:endParaRPr lang="zh-CN" altLang="en-US" sz="1400" b="1" dirty="0">
                <a:solidFill>
                  <a:schemeClr val="bg1"/>
                </a:solidFill>
                <a:latin typeface="+mn-ea"/>
                <a:cs typeface="Arial" panose="020B0604020202020204" pitchFamily="34" charset="0"/>
              </a:endParaRPr>
            </a:p>
          </p:txBody>
        </p:sp>
      </p:grpSp>
      <p:sp>
        <p:nvSpPr>
          <p:cNvPr id="23" name="TextBox 22"/>
          <p:cNvSpPr txBox="1"/>
          <p:nvPr/>
        </p:nvSpPr>
        <p:spPr>
          <a:xfrm>
            <a:off x="5563344" y="3296275"/>
            <a:ext cx="2825080" cy="506730"/>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b="0" dirty="0" smtClean="0">
                <a:latin typeface="+mn-ea"/>
                <a:ea typeface="+mn-ea"/>
              </a:rPr>
              <a:t>药物养身</a:t>
            </a:r>
            <a:endParaRPr lang="zh-CN" altLang="en-US" b="0" dirty="0">
              <a:latin typeface="+mn-ea"/>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3" presetClass="entr" presetSubtype="1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调养精神</a:t>
            </a:r>
            <a:endParaRPr lang="zh-CN" altLang="en-US" dirty="0"/>
          </a:p>
        </p:txBody>
      </p:sp>
      <p:sp>
        <p:nvSpPr>
          <p:cNvPr id="4" name="TextBox 3"/>
          <p:cNvSpPr txBox="1"/>
          <p:nvPr/>
        </p:nvSpPr>
        <p:spPr>
          <a:xfrm>
            <a:off x="1331640" y="1347614"/>
            <a:ext cx="5616624" cy="738664"/>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latin typeface="+mn-ea"/>
                <a:ea typeface="+mn-ea"/>
              </a:rPr>
              <a:t>古人称：天有三宝“日、月、星”，地有三宝“水、火、风”，</a:t>
            </a:r>
            <a:endParaRPr lang="en-US" altLang="zh-CN" sz="1400" b="0" dirty="0" smtClean="0">
              <a:latin typeface="+mn-ea"/>
              <a:ea typeface="+mn-ea"/>
            </a:endParaRPr>
          </a:p>
          <a:p>
            <a:r>
              <a:rPr lang="zh-CN" altLang="en-US" sz="1400" b="0" dirty="0" smtClean="0">
                <a:latin typeface="+mn-ea"/>
                <a:ea typeface="+mn-ea"/>
              </a:rPr>
              <a:t>人有三宝“精、气、神”。</a:t>
            </a:r>
            <a:endParaRPr lang="zh-CN" altLang="en-US" sz="1400" b="0" dirty="0">
              <a:latin typeface="+mn-ea"/>
              <a:ea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
        <p:nvSpPr>
          <p:cNvPr id="21" name="燕尾形 20"/>
          <p:cNvSpPr/>
          <p:nvPr/>
        </p:nvSpPr>
        <p:spPr>
          <a:xfrm rot="10800000" flipH="1" flipV="1">
            <a:off x="611560" y="1491630"/>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2" name="燕尾形 21"/>
          <p:cNvSpPr/>
          <p:nvPr/>
        </p:nvSpPr>
        <p:spPr>
          <a:xfrm rot="10800000" flipH="1" flipV="1">
            <a:off x="683568" y="2499806"/>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3" name="燕尾形 22"/>
          <p:cNvSpPr/>
          <p:nvPr/>
        </p:nvSpPr>
        <p:spPr>
          <a:xfrm rot="10800000" flipH="1" flipV="1">
            <a:off x="683568" y="3651870"/>
            <a:ext cx="432000" cy="576000"/>
          </a:xfrm>
          <a:prstGeom prst="chevron">
            <a:avLst>
              <a:gd name="adj" fmla="val 39402"/>
            </a:avLst>
          </a:prstGeom>
          <a:gradFill flip="none" rotWithShape="1">
            <a:gsLst>
              <a:gs pos="0">
                <a:srgbClr val="FFCF01"/>
              </a:gs>
              <a:gs pos="90000">
                <a:srgbClr val="E22000"/>
              </a:gs>
            </a:gsLst>
            <a:lin ang="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Tx/>
              <a:buNone/>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1416601" y="2500035"/>
            <a:ext cx="5616624" cy="415498"/>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latin typeface="+mn-ea"/>
                <a:ea typeface="+mn-ea"/>
              </a:rPr>
              <a:t>安心养身：形神合一，胸怀宽广，对待生活。</a:t>
            </a:r>
            <a:endParaRPr lang="zh-CN" altLang="en-US" sz="1400" b="0" dirty="0">
              <a:latin typeface="+mn-ea"/>
              <a:ea typeface="+mn-ea"/>
            </a:endParaRPr>
          </a:p>
        </p:txBody>
      </p:sp>
      <p:sp>
        <p:nvSpPr>
          <p:cNvPr id="25" name="TextBox 24"/>
          <p:cNvSpPr txBox="1"/>
          <p:nvPr/>
        </p:nvSpPr>
        <p:spPr>
          <a:xfrm>
            <a:off x="1416601" y="3570337"/>
            <a:ext cx="5616624" cy="738664"/>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smtClean="0">
                <a:latin typeface="+mn-ea"/>
                <a:ea typeface="+mn-ea"/>
              </a:rPr>
              <a:t>四时调神：春季活泼、夏季畅达、秋季恬静、入冬则藏而不泄，适应季节特点外界变化，保持精神情志稳定。</a:t>
            </a:r>
            <a:endParaRPr lang="zh-CN" altLang="en-US" sz="1400" b="0" dirty="0">
              <a:latin typeface="+mn-ea"/>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par>
                                <p:cTn id="8" presetID="58" presetClass="entr" presetSubtype="0" accel="10000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1000" fill="hold"/>
                                        <p:tgtEl>
                                          <p:spTgt spid="21"/>
                                        </p:tgtEl>
                                        <p:attrNameLst>
                                          <p:attrName>ppt_w</p:attrName>
                                        </p:attrNameLst>
                                      </p:cBhvr>
                                      <p:tavLst>
                                        <p:tav tm="0">
                                          <p:val>
                                            <p:strVal val="#ppt_w*2.5"/>
                                          </p:val>
                                        </p:tav>
                                        <p:tav tm="100000">
                                          <p:val>
                                            <p:strVal val="#ppt_w"/>
                                          </p:val>
                                        </p:tav>
                                      </p:tavLst>
                                    </p:anim>
                                    <p:anim calcmode="lin" valueType="num">
                                      <p:cBhvr>
                                        <p:cTn id="11" dur="1000" fill="hold"/>
                                        <p:tgtEl>
                                          <p:spTgt spid="21"/>
                                        </p:tgtEl>
                                        <p:attrNameLst>
                                          <p:attrName>ppt_h</p:attrName>
                                        </p:attrNameLst>
                                      </p:cBhvr>
                                      <p:tavLst>
                                        <p:tav tm="0">
                                          <p:val>
                                            <p:strVal val="#ppt_h*0.01"/>
                                          </p:val>
                                        </p:tav>
                                        <p:tav tm="100000">
                                          <p:val>
                                            <p:strVal val="#ppt_h"/>
                                          </p:val>
                                        </p:tav>
                                      </p:tavLst>
                                    </p:anim>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h+1"/>
                                          </p:val>
                                        </p:tav>
                                        <p:tav tm="100000">
                                          <p:val>
                                            <p:strVal val="#ppt_y"/>
                                          </p:val>
                                        </p:tav>
                                      </p:tavLst>
                                    </p:anim>
                                    <p:animEffect transition="in" filter="fade">
                                      <p:cBhvr>
                                        <p:cTn id="14" dur="10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amond(in)">
                                      <p:cBhvr>
                                        <p:cTn id="19" dur="2000"/>
                                        <p:tgtEl>
                                          <p:spTgt spid="24"/>
                                        </p:tgtEl>
                                      </p:cBhvr>
                                    </p:animEffect>
                                  </p:childTnLst>
                                </p:cTn>
                              </p:par>
                              <p:par>
                                <p:cTn id="20" presetID="58" presetClass="entr" presetSubtype="0" accel="10000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1000" fill="hold"/>
                                        <p:tgtEl>
                                          <p:spTgt spid="22"/>
                                        </p:tgtEl>
                                        <p:attrNameLst>
                                          <p:attrName>ppt_w</p:attrName>
                                        </p:attrNameLst>
                                      </p:cBhvr>
                                      <p:tavLst>
                                        <p:tav tm="0">
                                          <p:val>
                                            <p:strVal val="#ppt_w*2.5"/>
                                          </p:val>
                                        </p:tav>
                                        <p:tav tm="100000">
                                          <p:val>
                                            <p:strVal val="#ppt_w"/>
                                          </p:val>
                                        </p:tav>
                                      </p:tavLst>
                                    </p:anim>
                                    <p:anim calcmode="lin" valueType="num">
                                      <p:cBhvr>
                                        <p:cTn id="23" dur="1000" fill="hold"/>
                                        <p:tgtEl>
                                          <p:spTgt spid="22"/>
                                        </p:tgtEl>
                                        <p:attrNameLst>
                                          <p:attrName>ppt_h</p:attrName>
                                        </p:attrNameLst>
                                      </p:cBhvr>
                                      <p:tavLst>
                                        <p:tav tm="0">
                                          <p:val>
                                            <p:strVal val="#ppt_h*0.01"/>
                                          </p:val>
                                        </p:tav>
                                        <p:tav tm="100000">
                                          <p:val>
                                            <p:strVal val="#ppt_h"/>
                                          </p:val>
                                        </p:tav>
                                      </p:tavLst>
                                    </p:anim>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h+1"/>
                                          </p:val>
                                        </p:tav>
                                        <p:tav tm="100000">
                                          <p:val>
                                            <p:strVal val="#ppt_y"/>
                                          </p:val>
                                        </p:tav>
                                      </p:tavLst>
                                    </p:anim>
                                    <p:animEffect transition="in" filter="fade">
                                      <p:cBhvr>
                                        <p:cTn id="26" dur="1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amond(in)">
                                      <p:cBhvr>
                                        <p:cTn id="31" dur="2000"/>
                                        <p:tgtEl>
                                          <p:spTgt spid="25"/>
                                        </p:tgtEl>
                                      </p:cBhvr>
                                    </p:animEffect>
                                  </p:childTnLst>
                                </p:cTn>
                              </p:par>
                              <p:par>
                                <p:cTn id="32" presetID="58" presetClass="entr" presetSubtype="0" accel="10000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1000" fill="hold"/>
                                        <p:tgtEl>
                                          <p:spTgt spid="23"/>
                                        </p:tgtEl>
                                        <p:attrNameLst>
                                          <p:attrName>ppt_w</p:attrName>
                                        </p:attrNameLst>
                                      </p:cBhvr>
                                      <p:tavLst>
                                        <p:tav tm="0">
                                          <p:val>
                                            <p:strVal val="#ppt_w*2.5"/>
                                          </p:val>
                                        </p:tav>
                                        <p:tav tm="100000">
                                          <p:val>
                                            <p:strVal val="#ppt_w"/>
                                          </p:val>
                                        </p:tav>
                                      </p:tavLst>
                                    </p:anim>
                                    <p:anim calcmode="lin" valueType="num">
                                      <p:cBhvr>
                                        <p:cTn id="35" dur="1000" fill="hold"/>
                                        <p:tgtEl>
                                          <p:spTgt spid="23"/>
                                        </p:tgtEl>
                                        <p:attrNameLst>
                                          <p:attrName>ppt_h</p:attrName>
                                        </p:attrNameLst>
                                      </p:cBhvr>
                                      <p:tavLst>
                                        <p:tav tm="0">
                                          <p:val>
                                            <p:strVal val="#ppt_h*0.01"/>
                                          </p:val>
                                        </p:tav>
                                        <p:tav tm="100000">
                                          <p:val>
                                            <p:strVal val="#ppt_h"/>
                                          </p:val>
                                        </p:tav>
                                      </p:tavLst>
                                    </p:anim>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h+1"/>
                                          </p:val>
                                        </p:tav>
                                        <p:tav tm="100000">
                                          <p:val>
                                            <p:strVal val="#ppt_y"/>
                                          </p:val>
                                        </p:tav>
                                      </p:tavLst>
                                    </p:anim>
                                    <p:animEffect transition="in" filter="fade">
                                      <p:cBhvr>
                                        <p:cTn id="3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8">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4356</Words>
  <Application>WPS 演示</Application>
  <PresentationFormat>全屏显示(16:9)</PresentationFormat>
  <Paragraphs>278</Paragraphs>
  <Slides>34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宋体</vt:lpstr>
      <vt:lpstr>Wingdings</vt:lpstr>
      <vt:lpstr>方正粗宋简体</vt:lpstr>
      <vt:lpstr>方正粗活意简体</vt:lpstr>
      <vt:lpstr>隶书</vt:lpstr>
      <vt:lpstr>微软雅黑</vt:lpstr>
      <vt:lpstr>Calibri</vt:lpstr>
      <vt:lpstr>Arial Unicode MS</vt:lpstr>
      <vt:lpstr>Times New Roman</vt:lpstr>
      <vt:lpstr>华文行楷</vt:lpstr>
      <vt:lpstr>Office 主题​​</vt:lpstr>
      <vt:lpstr>中医养生治未病</vt:lpstr>
      <vt:lpstr>目录</vt:lpstr>
      <vt:lpstr>PowerPoint 演示文稿</vt:lpstr>
      <vt:lpstr>导读</vt:lpstr>
      <vt:lpstr>中医治未病的渊源--奠基于战国时期</vt:lpstr>
      <vt:lpstr>中医治未病的渊源--发展于汉唐时期</vt:lpstr>
      <vt:lpstr>中医治未病的渊源--成熟于明清时期</vt:lpstr>
      <vt:lpstr>中医治未病方法</vt:lpstr>
      <vt:lpstr>调养精神</vt:lpstr>
      <vt:lpstr>调养精神</vt:lpstr>
      <vt:lpstr>合理膳食起居</vt:lpstr>
      <vt:lpstr>子午流注图</vt:lpstr>
      <vt:lpstr>子午流注的内容</vt:lpstr>
      <vt:lpstr>运动保健</vt:lpstr>
      <vt:lpstr>五禽戏</vt:lpstr>
      <vt:lpstr>足部保健</vt:lpstr>
      <vt:lpstr>足部穴位对应病症</vt:lpstr>
      <vt:lpstr>足部按摩事项</vt:lpstr>
      <vt:lpstr>药物养生</vt:lpstr>
      <vt:lpstr>药物养生</vt:lpstr>
      <vt:lpstr>药物养生</vt:lpstr>
      <vt:lpstr>夏宜清补，长夏宜淡补</vt:lpstr>
      <vt:lpstr>夏宜清补，长夏宜淡补</vt:lpstr>
      <vt:lpstr>冬宜温补</vt:lpstr>
      <vt:lpstr>冬宜温补</vt:lpstr>
      <vt:lpstr>药膳分类_按形态分</vt:lpstr>
      <vt:lpstr>药膳分类_按形态分</vt:lpstr>
      <vt:lpstr>体质调护</vt:lpstr>
      <vt:lpstr>体质调护的例子1</vt:lpstr>
      <vt:lpstr>体质调护的例子2</vt:lpstr>
      <vt:lpstr>体质调护的例子3</vt:lpstr>
      <vt:lpstr>中医养生治未病为什么在如今的中国不受重视！！！</vt:lpstr>
      <vt:lpstr>结束语</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POWERPOINT模板</dc:title>
  <dc:creator>王琳</dc:creator>
  <cp:lastModifiedBy>Administrator</cp:lastModifiedBy>
  <cp:revision>143</cp:revision>
  <dcterms:created xsi:type="dcterms:W3CDTF">2012-12-02T05:44:00Z</dcterms:created>
  <dcterms:modified xsi:type="dcterms:W3CDTF">2017-10-10T15:15:57Z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