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89" r:id="rId5"/>
    <p:sldId id="274" r:id="rId6"/>
    <p:sldId id="257" r:id="rId7"/>
    <p:sldId id="258" r:id="rId8"/>
    <p:sldId id="275" r:id="rId9"/>
    <p:sldId id="259" r:id="rId10"/>
    <p:sldId id="279" r:id="rId11"/>
    <p:sldId id="281" r:id="rId12"/>
    <p:sldId id="282" r:id="rId13"/>
    <p:sldId id="312" r:id="rId14"/>
    <p:sldId id="313" r:id="rId15"/>
    <p:sldId id="283" r:id="rId16"/>
    <p:sldId id="311" r:id="rId17"/>
    <p:sldId id="315" r:id="rId18"/>
    <p:sldId id="326" r:id="rId19"/>
    <p:sldId id="316" r:id="rId20"/>
    <p:sldId id="285" r:id="rId21"/>
    <p:sldId id="304" r:id="rId22"/>
    <p:sldId id="305" r:id="rId23"/>
    <p:sldId id="306" r:id="rId24"/>
    <p:sldId id="307" r:id="rId25"/>
    <p:sldId id="308" r:id="rId26"/>
    <p:sldId id="261" r:id="rId27"/>
    <p:sldId id="262" r:id="rId2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9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504" y="-282"/>
      </p:cViewPr>
      <p:guideLst>
        <p:guide orient="horz" pos="1654"/>
        <p:guide pos="27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1347614"/>
            <a:ext cx="4327429" cy="343091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10"/>
            <a:ext cx="9144000" cy="94350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0211"/>
            <a:ext cx="1391709" cy="11033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3473"/>
            <a:ext cx="8229600" cy="692093"/>
          </a:xfrm>
        </p:spPr>
        <p:txBody>
          <a:bodyPr>
            <a:normAutofit/>
          </a:bodyPr>
          <a:lstStyle>
            <a:lvl1pPr algn="r">
              <a:defRPr sz="2800">
                <a:latin typeface="方正粗宋简体" pitchFamily="65" charset="-122"/>
                <a:ea typeface="方正粗宋简体" pitchFamily="65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520" y="4371950"/>
            <a:ext cx="1772480" cy="7715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0E0C-59F0-4625-87C7-965FFA0C4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8B690-9E34-4145-A6EF-AEA7683DC88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jpeg"/><Relationship Id="rId2" Type="http://schemas.openxmlformats.org/officeDocument/2006/relationships/image" Target="../media/image8.png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media" Target="file:///C:\Users\liliandong\Desktop\&#20859;&#29983;(1).m4a" TargetMode="External"/><Relationship Id="rId3" Type="http://schemas.openxmlformats.org/officeDocument/2006/relationships/audio" Target="file:///C:\Users\liliandong\Desktop\&#20859;&#29983;(1).m4a" TargetMode="Externa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198" y="867524"/>
            <a:ext cx="7776864" cy="792088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方正粗活意简体" pitchFamily="65" charset="-122"/>
                <a:ea typeface="方正粗活意简体" pitchFamily="65" charset="-122"/>
              </a:rPr>
              <a:t>中医养生治未病</a:t>
            </a:r>
            <a:endParaRPr lang="zh-CN" altLang="en-US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方正粗活意简体" pitchFamily="65" charset="-122"/>
              <a:ea typeface="方正粗活意简体" pitchFamily="65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1760" y="4155926"/>
            <a:ext cx="6400800" cy="449188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 algn="r"/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玉田中医医院：赵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娣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C:\Users\Administrator\Desktop\PNG图片48个\LOGO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980" y="195486"/>
            <a:ext cx="69313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调养精神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241954"/>
            <a:ext cx="1092728" cy="720080"/>
          </a:xfrm>
          <a:prstGeom prst="rect">
            <a:avLst/>
          </a:prstGeom>
        </p:spPr>
      </p:pic>
      <p:sp>
        <p:nvSpPr>
          <p:cNvPr id="22" name="燕尾形 21"/>
          <p:cNvSpPr/>
          <p:nvPr/>
        </p:nvSpPr>
        <p:spPr>
          <a:xfrm rot="10800000" flipH="1" flipV="1">
            <a:off x="1042343" y="1925766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燕尾形 22"/>
          <p:cNvSpPr/>
          <p:nvPr/>
        </p:nvSpPr>
        <p:spPr>
          <a:xfrm rot="10800000" flipH="1" flipV="1">
            <a:off x="1042343" y="3077830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90415" y="2014260"/>
            <a:ext cx="5616624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节制情感：忍怒宽容、节制情感、平常心。</a:t>
            </a:r>
            <a:endParaRPr lang="zh-CN" altLang="en-US" sz="1400" b="0" dirty="0" smtClean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62423" y="3094380"/>
            <a:ext cx="56166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移情易性：自我解脱。</a:t>
            </a:r>
            <a:endParaRPr lang="zh-CN" altLang="en-US" sz="1400" b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合理膳食起居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1347614"/>
            <a:ext cx="61206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医药学家李时珍说：“饮食者，人之命脉也。”合理膳食是健康的重要基石。</a:t>
            </a:r>
            <a:endParaRPr lang="zh-CN" altLang="en-US" sz="1400" b="0" dirty="0">
              <a:latin typeface="+mn-ea"/>
              <a:ea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241954"/>
            <a:ext cx="1092728" cy="720080"/>
          </a:xfrm>
          <a:prstGeom prst="rect">
            <a:avLst/>
          </a:prstGeom>
        </p:spPr>
      </p:pic>
      <p:sp>
        <p:nvSpPr>
          <p:cNvPr id="21" name="燕尾形 20"/>
          <p:cNvSpPr/>
          <p:nvPr/>
        </p:nvSpPr>
        <p:spPr>
          <a:xfrm rot="10800000" flipH="1" flipV="1">
            <a:off x="611560" y="1275606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燕尾形 21"/>
          <p:cNvSpPr/>
          <p:nvPr/>
        </p:nvSpPr>
        <p:spPr>
          <a:xfrm rot="10800000" flipH="1" flipV="1">
            <a:off x="611560" y="2139702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燕尾形 22"/>
          <p:cNvSpPr/>
          <p:nvPr/>
        </p:nvSpPr>
        <p:spPr>
          <a:xfrm rot="10800000" flipH="1" flipV="1">
            <a:off x="611560" y="3003798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31640" y="2139702"/>
            <a:ext cx="64087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我国传统的饮食结构：“五谷为养，五果为助，五畜为益，五菜为充”。</a:t>
            </a:r>
            <a:endParaRPr lang="zh-CN" altLang="en-US" sz="1400" b="0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1640" y="3020348"/>
            <a:ext cx="56166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食量与体力活动要平衡，保持适宜体重。</a:t>
            </a:r>
            <a:endParaRPr lang="zh-CN" altLang="en-US" sz="1400" b="0" dirty="0">
              <a:latin typeface="+mn-ea"/>
              <a:ea typeface="+mn-ea"/>
            </a:endParaRPr>
          </a:p>
        </p:txBody>
      </p:sp>
      <p:sp>
        <p:nvSpPr>
          <p:cNvPr id="10" name="燕尾形 9"/>
          <p:cNvSpPr/>
          <p:nvPr/>
        </p:nvSpPr>
        <p:spPr>
          <a:xfrm rot="10800000" flipH="1" flipV="1">
            <a:off x="683568" y="3867894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03648" y="3939902"/>
            <a:ext cx="56166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清淡少盐、戒烟限酒。</a:t>
            </a:r>
            <a:endParaRPr lang="zh-CN" altLang="en-US" sz="1400" b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  <p:bldP spid="25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子午流注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0145" y="1057275"/>
            <a:ext cx="4223385" cy="396875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子午流注图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721350" y="1388110"/>
            <a:ext cx="322072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 </a:t>
            </a:r>
            <a:r>
              <a:rPr lang="zh-CN" altLang="en-US"/>
              <a:t>子午流注是中医圣贤发现的一种规律，即每日的12个时辰是对应人体12条经脉的。</a:t>
            </a:r>
            <a:endParaRPr lang="zh-CN" altLang="en-US"/>
          </a:p>
          <a:p>
            <a:r>
              <a:rPr lang="zh-CN" altLang="en-US"/>
              <a:t>        由于时辰在变，因而不同的经脉在不同的时辰也有兴有衰。掌握子午流注的规律，对养生和用药都有很大的益处。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endParaRPr lang="zh-CN" altLang="en-US" sz="1400"/>
          </a:p>
          <a:p>
            <a:r>
              <a:rPr lang="zh-CN" altLang="en-US" sz="1400">
                <a:sym typeface="+mn-ea"/>
              </a:rPr>
              <a:t>子时（23点至1点 ）胆经旺，胆汁推陈出新</a:t>
            </a:r>
            <a:r>
              <a:rPr lang="en-US" altLang="zh-CN" sz="1400">
                <a:sym typeface="+mn-ea"/>
              </a:rPr>
              <a:t>,</a:t>
            </a:r>
            <a:r>
              <a:rPr lang="zh-CN" altLang="en-US" sz="1400">
                <a:sym typeface="+mn-ea"/>
              </a:rPr>
              <a:t>我们要好好休息，养胆气。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丑时（ 1点至3点 ）肝经旺，肝血推陈出新，这是如果没有休息，就会伤及肝血。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寅时（ 3点至5点 ）肺经旺，将肝贮藏的新鲜血液输送百脉，迎接新的一天到来。</a:t>
            </a:r>
            <a:endParaRPr lang="zh-CN" altLang="en-US" sz="1400">
              <a:sym typeface="+mn-ea"/>
            </a:endParaRPr>
          </a:p>
          <a:p>
            <a:r>
              <a:rPr lang="zh-CN" altLang="en-US" sz="1400"/>
              <a:t>卯时（ 5点至7点 ）大肠经旺，有利于排泄。</a:t>
            </a:r>
            <a:endParaRPr lang="zh-CN" altLang="en-US" sz="1400"/>
          </a:p>
          <a:p>
            <a:r>
              <a:rPr lang="zh-CN" altLang="en-US" sz="1400"/>
              <a:t>辰时（ 7点至9点 ）胃经旺，有利于消化，最好的吃早饭时间。</a:t>
            </a:r>
            <a:endParaRPr lang="zh-CN" altLang="en-US" sz="1400"/>
          </a:p>
          <a:p>
            <a:r>
              <a:rPr lang="zh-CN" altLang="en-US" sz="1400"/>
              <a:t>巳时（9点至11点 ）脾经旺，有利于吸收营养、生血，如果没吃早饭脾就会空运化，脾会受伤。</a:t>
            </a:r>
            <a:endParaRPr lang="zh-CN" altLang="en-US" sz="1400"/>
          </a:p>
          <a:p>
            <a:r>
              <a:rPr lang="zh-CN" altLang="en-US" sz="1400"/>
              <a:t>午时（11点至13点）心经旺，应该小睡片刻。</a:t>
            </a:r>
            <a:endParaRPr lang="zh-CN" altLang="en-US" sz="1400"/>
          </a:p>
          <a:p>
            <a:r>
              <a:rPr lang="zh-CN" altLang="en-US" sz="1400"/>
              <a:t>未时（13点至15点）小肠经旺，开始吸收水谷的精华。</a:t>
            </a:r>
            <a:endParaRPr lang="zh-CN" altLang="en-US" sz="1400"/>
          </a:p>
          <a:p>
            <a:r>
              <a:rPr lang="zh-CN" altLang="en-US" sz="1400"/>
              <a:t>申时（15点至17点）膀胱经旺，全身气化能力最强，头脑最活跃，是一天中最好的学习和工作时间。</a:t>
            </a:r>
            <a:endParaRPr lang="zh-CN" altLang="en-US" sz="1400"/>
          </a:p>
          <a:p>
            <a:r>
              <a:rPr lang="zh-CN" altLang="en-US" sz="1400"/>
              <a:t>酉时（17点至19点）肾经旺，有利于贮藏一日的脏腑之精华。</a:t>
            </a:r>
            <a:endParaRPr lang="zh-CN" altLang="en-US" sz="1400"/>
          </a:p>
          <a:p>
            <a:r>
              <a:rPr lang="zh-CN" altLang="en-US" sz="1400"/>
              <a:t>戌时（19点至21点）心包经旺，这时候应该娱乐，不然憋闷和压力。</a:t>
            </a:r>
            <a:endParaRPr lang="zh-CN" altLang="en-US" sz="1400"/>
          </a:p>
          <a:p>
            <a:r>
              <a:rPr lang="zh-CN" altLang="en-US" sz="1400"/>
              <a:t>亥时（21点至23点）三焦通百脉，人进入睡眠，百脉休养生息。</a:t>
            </a:r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子午流注的内容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运动保健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241954"/>
            <a:ext cx="1092728" cy="7200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42720" y="2039620"/>
            <a:ext cx="62979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动行怡神：动行包括散步，锻炼健身等，促进气血流畅、筋络舒活、脏腑功能协调，精神焕发。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燕尾形 4"/>
          <p:cNvSpPr/>
          <p:nvPr/>
        </p:nvSpPr>
        <p:spPr>
          <a:xfrm rot="10800000" flipH="1" flipV="1">
            <a:off x="611560" y="2039426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6834" name="标题 376833"/>
          <p:cNvSpPr>
            <a:spLocks noGrp="1" noRot="1"/>
          </p:cNvSpPr>
          <p:nvPr>
            <p:ph type="title"/>
          </p:nvPr>
        </p:nvSpPr>
        <p:spPr>
          <a:xfrm>
            <a:off x="2760345" y="194310"/>
            <a:ext cx="5829300" cy="857250"/>
          </a:xfrm>
        </p:spPr>
        <p:txBody>
          <a:bodyPr anchor="ctr"/>
          <a:p>
            <a:r>
              <a:rPr lang="zh-CN" altLang="en-US" sz="3000" dirty="0">
                <a:solidFill>
                  <a:schemeClr val="tx1"/>
                </a:solidFill>
              </a:rPr>
              <a:t>五禽戏</a:t>
            </a:r>
            <a:endParaRPr lang="zh-CN" altLang="en-US" sz="3000" dirty="0">
              <a:solidFill>
                <a:schemeClr val="tx1"/>
              </a:solidFill>
            </a:endParaRPr>
          </a:p>
        </p:txBody>
      </p:sp>
      <p:sp>
        <p:nvSpPr>
          <p:cNvPr id="376835" name="文本框 376834"/>
          <p:cNvSpPr txBox="1"/>
          <p:nvPr/>
        </p:nvSpPr>
        <p:spPr>
          <a:xfrm>
            <a:off x="4286250" y="2571750"/>
            <a:ext cx="7429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chemeClr val="bg1"/>
              </a:buClr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虎形</a:t>
            </a:r>
            <a:endParaRPr lang="zh-CN" altLang="en-US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76836" name="文本框 376835"/>
          <p:cNvSpPr txBox="1"/>
          <p:nvPr/>
        </p:nvSpPr>
        <p:spPr>
          <a:xfrm>
            <a:off x="2286000" y="2571750"/>
            <a:ext cx="7429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chemeClr val="bg1"/>
              </a:buClr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熊形</a:t>
            </a:r>
            <a:endParaRPr lang="zh-CN" altLang="en-US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76837" name="文本框 376836"/>
          <p:cNvSpPr txBox="1"/>
          <p:nvPr/>
        </p:nvSpPr>
        <p:spPr>
          <a:xfrm>
            <a:off x="6400800" y="2571750"/>
            <a:ext cx="7429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chemeClr val="bg1"/>
              </a:buClr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鹿形</a:t>
            </a:r>
            <a:endParaRPr lang="zh-CN" altLang="en-US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76838" name="文本框 376837"/>
          <p:cNvSpPr txBox="1"/>
          <p:nvPr/>
        </p:nvSpPr>
        <p:spPr>
          <a:xfrm>
            <a:off x="3486150" y="4286250"/>
            <a:ext cx="7429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chemeClr val="bg1"/>
              </a:buClr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鸟形</a:t>
            </a:r>
            <a:endParaRPr lang="zh-CN" altLang="en-US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76839" name="文本框 376838"/>
          <p:cNvSpPr txBox="1"/>
          <p:nvPr/>
        </p:nvSpPr>
        <p:spPr>
          <a:xfrm>
            <a:off x="5372100" y="4286250"/>
            <a:ext cx="7429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chemeClr val="bg1"/>
              </a:buClr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猿形</a:t>
            </a:r>
            <a:endParaRPr lang="zh-CN" altLang="en-US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76840" name="矩形 376839"/>
          <p:cNvSpPr/>
          <p:nvPr/>
        </p:nvSpPr>
        <p:spPr>
          <a:xfrm>
            <a:off x="3086100" y="2971800"/>
            <a:ext cx="1257300" cy="1371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sz="1350"/>
          </a:p>
        </p:txBody>
      </p:sp>
      <p:sp>
        <p:nvSpPr>
          <p:cNvPr id="376841" name="矩形 376840"/>
          <p:cNvSpPr/>
          <p:nvPr/>
        </p:nvSpPr>
        <p:spPr>
          <a:xfrm>
            <a:off x="4972050" y="2971800"/>
            <a:ext cx="1257300" cy="1371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sz="1350"/>
          </a:p>
        </p:txBody>
      </p:sp>
      <p:sp>
        <p:nvSpPr>
          <p:cNvPr id="376842" name="矩形 376841"/>
          <p:cNvSpPr/>
          <p:nvPr/>
        </p:nvSpPr>
        <p:spPr>
          <a:xfrm>
            <a:off x="3143250" y="3028950"/>
            <a:ext cx="1143000" cy="12573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sz="1350"/>
          </a:p>
        </p:txBody>
      </p:sp>
      <p:sp>
        <p:nvSpPr>
          <p:cNvPr id="376843" name="矩形 376842"/>
          <p:cNvSpPr/>
          <p:nvPr/>
        </p:nvSpPr>
        <p:spPr>
          <a:xfrm>
            <a:off x="5029200" y="3028950"/>
            <a:ext cx="1143000" cy="12573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sz="1350"/>
          </a:p>
        </p:txBody>
      </p:sp>
      <p:sp>
        <p:nvSpPr>
          <p:cNvPr id="376844" name="矩形 376843"/>
          <p:cNvSpPr/>
          <p:nvPr/>
        </p:nvSpPr>
        <p:spPr>
          <a:xfrm>
            <a:off x="1657350" y="1657350"/>
            <a:ext cx="1657350" cy="9715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sz="1350"/>
          </a:p>
        </p:txBody>
      </p:sp>
      <p:sp>
        <p:nvSpPr>
          <p:cNvPr id="376845" name="矩形 376844"/>
          <p:cNvSpPr/>
          <p:nvPr/>
        </p:nvSpPr>
        <p:spPr>
          <a:xfrm>
            <a:off x="3714750" y="1657350"/>
            <a:ext cx="1714500" cy="9715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sz="1350"/>
          </a:p>
        </p:txBody>
      </p:sp>
      <p:sp>
        <p:nvSpPr>
          <p:cNvPr id="376846" name="矩形 376845"/>
          <p:cNvSpPr/>
          <p:nvPr/>
        </p:nvSpPr>
        <p:spPr>
          <a:xfrm>
            <a:off x="5829300" y="1657350"/>
            <a:ext cx="1657350" cy="9715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sz="1350"/>
          </a:p>
        </p:txBody>
      </p:sp>
      <p:sp>
        <p:nvSpPr>
          <p:cNvPr id="376847" name="矩形 376846"/>
          <p:cNvSpPr/>
          <p:nvPr/>
        </p:nvSpPr>
        <p:spPr>
          <a:xfrm>
            <a:off x="1600200" y="1600200"/>
            <a:ext cx="1771650" cy="10858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sz="1350"/>
          </a:p>
        </p:txBody>
      </p:sp>
      <p:sp>
        <p:nvSpPr>
          <p:cNvPr id="376848" name="矩形 376847"/>
          <p:cNvSpPr/>
          <p:nvPr/>
        </p:nvSpPr>
        <p:spPr>
          <a:xfrm>
            <a:off x="3657600" y="1600200"/>
            <a:ext cx="1828800" cy="10858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sz="1350"/>
          </a:p>
        </p:txBody>
      </p:sp>
      <p:sp>
        <p:nvSpPr>
          <p:cNvPr id="376849" name="矩形 376848"/>
          <p:cNvSpPr/>
          <p:nvPr/>
        </p:nvSpPr>
        <p:spPr>
          <a:xfrm>
            <a:off x="5772150" y="1600200"/>
            <a:ext cx="1771650" cy="10858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sz="1350"/>
          </a:p>
        </p:txBody>
      </p:sp>
      <p:pic>
        <p:nvPicPr>
          <p:cNvPr id="376850" name="图片 376849" descr="图片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3485" y="3043238"/>
            <a:ext cx="1143000" cy="1257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6851" name="图片 376850" descr="图片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197" y="3003947"/>
            <a:ext cx="1143000" cy="127873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6852" name="图片 376851" descr="图片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822" y="1653779"/>
            <a:ext cx="1657350" cy="957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6853" name="图片 376852" descr="图片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606" y="1653779"/>
            <a:ext cx="1707356" cy="971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6854" name="图片 376853" descr="图片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6160" y="1653779"/>
            <a:ext cx="1657350" cy="971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sz="900" dirty="0"/>
            </a:fld>
            <a:endParaRPr lang="zh-CN" altLang="en-US" sz="900" dirty="0"/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900" dirty="0"/>
            </a:fld>
            <a:endParaRPr lang="zh-CN" altLang="en-US" sz="900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241954"/>
            <a:ext cx="1092728" cy="7200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足部保健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44770" y="1491615"/>
            <a:ext cx="335470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/>
              <a:t>    常言说“千里之行，始于足下”“鹤发童颜，步履轻健”。这些话无不说明了足部健康的重要</a:t>
            </a:r>
            <a:endParaRPr lang="zh-CN" altLang="en-US" sz="1400" b="0" dirty="0" smtClean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241954"/>
            <a:ext cx="1092728" cy="72008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5147945" y="1131570"/>
            <a:ext cx="0" cy="3816350"/>
          </a:xfrm>
          <a:prstGeom prst="line">
            <a:avLst/>
          </a:prstGeom>
          <a:ln>
            <a:solidFill>
              <a:srgbClr val="B69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内容占位符 1" descr="26698672_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" y="1119505"/>
            <a:ext cx="4794250" cy="38284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02000" y="23876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对应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足部穴位对应病症</a:t>
            </a:r>
            <a:endParaRPr lang="en-US" altLang="zh-CN" dirty="0" smtClean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241954"/>
            <a:ext cx="1092728" cy="72008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4572000" y="1131570"/>
            <a:ext cx="0" cy="3816350"/>
          </a:xfrm>
          <a:prstGeom prst="line">
            <a:avLst/>
          </a:prstGeom>
          <a:ln>
            <a:solidFill>
              <a:srgbClr val="B69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内容占位符 1" descr="C:\Users\Administrator\Desktop\323_164820_1.jpg323_164820_1"/>
          <p:cNvPicPr>
            <a:picLocks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06438" y="1119505"/>
            <a:ext cx="3792855" cy="3828415"/>
          </a:xfrm>
          <a:prstGeom prst="rect">
            <a:avLst/>
          </a:prstGeom>
        </p:spPr>
      </p:pic>
      <p:pic>
        <p:nvPicPr>
          <p:cNvPr id="6" name="内容占位符 1" descr="C:\Users\Administrator\Desktop\323_164831_1.jpg323_164831_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959668" y="1221423"/>
            <a:ext cx="3792855" cy="36245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通过反射区作治疗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r>
              <a:rPr lang="zh-CN" altLang="en-US"/>
              <a:t>按摩时不该觉疼痛</a:t>
            </a:r>
            <a:r>
              <a:rPr lang="en-US" altLang="zh-CN"/>
              <a:t>		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不需要每天按摩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足部按摩事项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药物养生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1491630"/>
            <a:ext cx="39604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/>
              <a:t>    具有防衰抗老作用的药物，称为延年益寿药物。运用这类药物来达到延缓衰老、健体强身的目的，即是药物养生。</a:t>
            </a:r>
            <a:endParaRPr lang="en-US" altLang="zh-CN" sz="1400" b="0" dirty="0" smtClean="0"/>
          </a:p>
          <a:p>
            <a:r>
              <a:rPr lang="zh-CN" altLang="en-US" sz="1400" b="0" dirty="0" smtClean="0"/>
              <a:t>    从中医药学理论讲，人的体质分为虚证和实证两大类，实证体质的人就不宜服用补益品，也就是说补益品主要是用于体质较虚弱的人。而不同的虚证又要选择不同的补益品，这就是中医所讲的“辨证施治”。</a:t>
            </a:r>
            <a:endParaRPr lang="zh-CN" altLang="en-US" sz="1400" b="0" dirty="0">
              <a:latin typeface="+mn-ea"/>
              <a:ea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241954"/>
            <a:ext cx="1092728" cy="720080"/>
          </a:xfrm>
          <a:prstGeom prst="rect">
            <a:avLst/>
          </a:prstGeom>
        </p:spPr>
      </p:pic>
      <p:pic>
        <p:nvPicPr>
          <p:cNvPr id="8" name="图片 7" descr="78310a55b319ebc4cc8dc2978226cffc1f1716c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635646"/>
            <a:ext cx="1939010" cy="2539181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3131840" y="1634171"/>
            <a:ext cx="2024" cy="2593763"/>
          </a:xfrm>
          <a:prstGeom prst="line">
            <a:avLst/>
          </a:prstGeom>
          <a:ln>
            <a:solidFill>
              <a:srgbClr val="B69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目录</a:t>
            </a:r>
            <a:endParaRPr lang="zh-CN" altLang="en-US" sz="28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203848" y="1061606"/>
            <a:ext cx="3219880" cy="720080"/>
            <a:chOff x="3296336" y="1840758"/>
            <a:chExt cx="3219880" cy="72008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6336" y="1840758"/>
              <a:ext cx="1092728" cy="72008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139952" y="2107066"/>
              <a:ext cx="237626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导读</a:t>
              </a:r>
              <a:endParaRPr lang="zh-CN" altLang="en-US" sz="16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03848" y="3809664"/>
            <a:ext cx="3219880" cy="720080"/>
            <a:chOff x="3296336" y="1840758"/>
            <a:chExt cx="3219880" cy="72008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6336" y="1840758"/>
              <a:ext cx="1092728" cy="72008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139952" y="2107066"/>
              <a:ext cx="237626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结束语</a:t>
              </a:r>
              <a:endParaRPr lang="zh-CN" altLang="en-US" sz="16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203848" y="2428999"/>
            <a:ext cx="3219880" cy="720080"/>
            <a:chOff x="3296336" y="1840758"/>
            <a:chExt cx="3219880" cy="72008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6336" y="1840758"/>
              <a:ext cx="1092728" cy="72008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139952" y="2107066"/>
              <a:ext cx="237626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中医治疗未病</a:t>
              </a:r>
              <a:endParaRPr lang="zh-CN" altLang="en-US" sz="16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203848" y="1780168"/>
            <a:ext cx="3219880" cy="720080"/>
            <a:chOff x="3296336" y="1840758"/>
            <a:chExt cx="3219880" cy="72008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6336" y="1840758"/>
              <a:ext cx="1092728" cy="72008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139952" y="2107066"/>
              <a:ext cx="237626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中医治未病渊源</a:t>
              </a:r>
              <a:endParaRPr lang="zh-CN" altLang="en-US" sz="1600" dirty="0"/>
            </a:p>
          </p:txBody>
        </p:sp>
      </p:grpSp>
      <p:pic>
        <p:nvPicPr>
          <p:cNvPr id="16" name="Picture 2" descr="E:\我的作品\4比3标准\中国风\传统风格类型模板\PSD2766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4188">
            <a:off x="7404505" y="3299173"/>
            <a:ext cx="1700064" cy="152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3203848" y="3176569"/>
            <a:ext cx="3219880" cy="720080"/>
            <a:chOff x="3296336" y="1840758"/>
            <a:chExt cx="3219880" cy="720080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6336" y="1840758"/>
              <a:ext cx="1092728" cy="720080"/>
            </a:xfrm>
            <a:prstGeom prst="rect">
              <a:avLst/>
            </a:prstGeom>
          </p:spPr>
        </p:pic>
        <p:sp>
          <p:nvSpPr>
            <p:cNvPr id="18" name="TextBox 8"/>
            <p:cNvSpPr txBox="1"/>
            <p:nvPr/>
          </p:nvSpPr>
          <p:spPr>
            <a:xfrm>
              <a:off x="4139952" y="2107066"/>
              <a:ext cx="237626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 dirty="0"/>
                <a:t>讨论</a:t>
              </a:r>
              <a:endParaRPr lang="zh-CN" altLang="en-US" sz="1600" dirty="0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体质调护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1347614"/>
            <a:ext cx="6120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中医学认为体质现象即时一样、气血、津液盛衰变化的反应状态。分有：</a:t>
            </a:r>
            <a:endParaRPr lang="en-US" altLang="zh-CN" sz="1400" b="0" dirty="0" smtClean="0">
              <a:latin typeface="+mn-ea"/>
              <a:ea typeface="+mn-ea"/>
            </a:endParaRPr>
          </a:p>
          <a:p>
            <a:r>
              <a:rPr lang="zh-CN" altLang="en-US" sz="1400" b="0" dirty="0" smtClean="0">
                <a:latin typeface="+mn-ea"/>
                <a:ea typeface="+mn-ea"/>
              </a:rPr>
              <a:t>平和、气虚、阳虚、阴虚、血瘀、痰湿、湿热、气郁九种体质。</a:t>
            </a:r>
            <a:endParaRPr lang="zh-CN" altLang="en-US" sz="1400" b="0" dirty="0">
              <a:latin typeface="+mn-ea"/>
              <a:ea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241954"/>
            <a:ext cx="1092728" cy="720080"/>
          </a:xfrm>
          <a:prstGeom prst="rect">
            <a:avLst/>
          </a:prstGeom>
        </p:spPr>
      </p:pic>
      <p:sp>
        <p:nvSpPr>
          <p:cNvPr id="21" name="燕尾形 20"/>
          <p:cNvSpPr/>
          <p:nvPr/>
        </p:nvSpPr>
        <p:spPr>
          <a:xfrm rot="10800000" flipH="1" flipV="1">
            <a:off x="611560" y="1509921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燕尾形 21"/>
          <p:cNvSpPr/>
          <p:nvPr/>
        </p:nvSpPr>
        <p:spPr>
          <a:xfrm rot="10800000" flipH="1" flipV="1">
            <a:off x="611560" y="2859846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31640" y="2571750"/>
            <a:ext cx="640871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人们在治疗疾病时，往往是被疾病“牵着鼻子走”。中医一直都讲究辨证论证，然而我们每个人的体质也是不一样的，因此就需要不同的方法进行调养。抓住了体质就抓住了根本，为疾病预防和治疗指明了方向。</a:t>
            </a:r>
            <a:endParaRPr lang="zh-CN" altLang="en-US" sz="1400" b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体质调护的例子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1275606"/>
            <a:ext cx="70567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/>
              <a:t>☆  体质特征：全身怕冷、手脚怕凉、不喜冷食。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☆  养生法：温阳补气。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☆ 注意事项：</a:t>
            </a:r>
            <a:endParaRPr lang="en-US" altLang="zh-CN" sz="1400" b="0" dirty="0" smtClean="0"/>
          </a:p>
          <a:p>
            <a:r>
              <a:rPr lang="zh-CN" altLang="en-US" sz="1400" b="0" dirty="0" smtClean="0"/>
              <a:t>　　</a:t>
            </a:r>
            <a:r>
              <a:rPr lang="en-US" altLang="zh-CN" sz="1400" b="0" dirty="0" smtClean="0"/>
              <a:t>1</a:t>
            </a:r>
            <a:r>
              <a:rPr lang="zh-CN" altLang="en-US" sz="1400" b="0" dirty="0" smtClean="0"/>
              <a:t>，不要熬夜</a:t>
            </a:r>
            <a:r>
              <a:rPr lang="en-US" altLang="zh-CN" sz="1400" b="0" dirty="0" smtClean="0"/>
              <a:t>;</a:t>
            </a:r>
            <a:r>
              <a:rPr lang="zh-CN" altLang="en-US" sz="1400" b="0" dirty="0" smtClean="0"/>
              <a:t>熬夜伤阳。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　　</a:t>
            </a:r>
            <a:r>
              <a:rPr lang="en-US" altLang="zh-CN" sz="1400" b="0" dirty="0" smtClean="0"/>
              <a:t>2</a:t>
            </a:r>
            <a:r>
              <a:rPr lang="zh-CN" altLang="en-US" sz="1400" b="0" dirty="0" smtClean="0"/>
              <a:t>，不要滥用抗生素。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　　</a:t>
            </a:r>
            <a:r>
              <a:rPr lang="en-US" altLang="zh-CN" sz="1400" b="0" dirty="0" smtClean="0"/>
              <a:t>3</a:t>
            </a:r>
            <a:r>
              <a:rPr lang="zh-CN" altLang="en-US" sz="1400" b="0" dirty="0" smtClean="0"/>
              <a:t>，可以经常用桃木棍敲打自己的督脉，这有助于，生发、补充阳气。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☆  食疗：适宜多吃</a:t>
            </a:r>
            <a:r>
              <a:rPr lang="en-US" altLang="zh-CN" sz="1400" b="0" dirty="0" smtClean="0"/>
              <a:t>----</a:t>
            </a:r>
            <a:r>
              <a:rPr lang="zh-CN" altLang="en-US" sz="1400" b="0" dirty="0" smtClean="0"/>
              <a:t>生姜、韭菜</a:t>
            </a:r>
            <a:r>
              <a:rPr lang="en-US" altLang="zh-CN" sz="1400" b="0" dirty="0" smtClean="0"/>
              <a:t>(</a:t>
            </a:r>
            <a:r>
              <a:rPr lang="zh-CN" altLang="en-US" sz="1400" b="0" dirty="0" smtClean="0"/>
              <a:t>如韭菜炒核桃</a:t>
            </a:r>
            <a:r>
              <a:rPr lang="en-US" altLang="zh-CN" sz="1400" b="0" dirty="0" smtClean="0"/>
              <a:t>)</a:t>
            </a:r>
            <a:r>
              <a:rPr lang="zh-CN" altLang="en-US" sz="1400" b="0" dirty="0" smtClean="0"/>
              <a:t>。可温阳补气。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☆  药疗：金匮肾气丸。</a:t>
            </a:r>
            <a:r>
              <a:rPr lang="en-US" altLang="zh-CN" sz="1400" b="0" dirty="0" smtClean="0"/>
              <a:t>(</a:t>
            </a:r>
            <a:r>
              <a:rPr lang="zh-CN" altLang="en-US" sz="1400" b="0" dirty="0" smtClean="0"/>
              <a:t>补充阳气的经典名方</a:t>
            </a:r>
            <a:r>
              <a:rPr lang="en-US" altLang="zh-CN" sz="1400" b="0" dirty="0" smtClean="0"/>
              <a:t>)</a:t>
            </a:r>
            <a:r>
              <a:rPr lang="zh-CN" altLang="en-US" sz="1400" b="0" dirty="0" smtClean="0"/>
              <a:t>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　　阳虚体质的人应该舒展心胸，激发活力</a:t>
            </a:r>
            <a:r>
              <a:rPr lang="en-US" altLang="zh-CN" sz="1400" b="0" dirty="0" smtClean="0"/>
              <a:t>;</a:t>
            </a:r>
            <a:r>
              <a:rPr lang="zh-CN" altLang="en-US" sz="1400" b="0" dirty="0" smtClean="0"/>
              <a:t>多晒太阳，多泡热水脚。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　</a:t>
            </a:r>
            <a:endParaRPr lang="zh-CN" altLang="en-US" sz="1400" b="0" dirty="0">
              <a:latin typeface="+mn-ea"/>
              <a:ea typeface="+mn-ea"/>
            </a:endParaRPr>
          </a:p>
        </p:txBody>
      </p:sp>
      <p:grpSp>
        <p:nvGrpSpPr>
          <p:cNvPr id="5" name="组合 8"/>
          <p:cNvGrpSpPr/>
          <p:nvPr/>
        </p:nvGrpSpPr>
        <p:grpSpPr>
          <a:xfrm>
            <a:off x="107504" y="2139702"/>
            <a:ext cx="1692716" cy="923925"/>
            <a:chOff x="1159104" y="3204557"/>
            <a:chExt cx="1692716" cy="923925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104" y="3204557"/>
              <a:ext cx="1692716" cy="923925"/>
            </a:xfrm>
            <a:prstGeom prst="rect">
              <a:avLst/>
            </a:prstGeom>
            <a:effectLst>
              <a:softEdge rad="31750"/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1519144" y="3425205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阳虚体质</a:t>
              </a:r>
              <a:endParaRPr lang="zh-CN" altLang="en-US" sz="14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241954"/>
            <a:ext cx="1092728" cy="7200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体质调护的例子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0136" y="1078122"/>
            <a:ext cx="7056784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/>
              <a:t>☆  体质特征：身体极易疲劳、气短无力。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☆  养生法：补中益气。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☆  注意事项：</a:t>
            </a:r>
            <a:r>
              <a:rPr lang="en-US" altLang="zh-CN" sz="1400" b="0" dirty="0" smtClean="0"/>
              <a:t> </a:t>
            </a:r>
            <a:r>
              <a:rPr lang="zh-CN" altLang="en-US" sz="1400" b="0" dirty="0" smtClean="0"/>
              <a:t>避免过劳、过累</a:t>
            </a:r>
            <a:endParaRPr lang="en-US" altLang="zh-CN" sz="1400" b="0" dirty="0" smtClean="0"/>
          </a:p>
          <a:p>
            <a:r>
              <a:rPr lang="zh-CN" altLang="en-US" sz="1400" b="0" dirty="0" smtClean="0"/>
              <a:t>☆  穴位治疗：按摩、艾灸足三里。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☆  食疗：适宜多吃</a:t>
            </a:r>
            <a:r>
              <a:rPr lang="en-US" altLang="zh-CN" sz="1400" b="0" dirty="0" smtClean="0"/>
              <a:t>---</a:t>
            </a:r>
            <a:r>
              <a:rPr lang="zh-CN" altLang="en-US" sz="1400" b="0" dirty="0" smtClean="0"/>
              <a:t>大枣、山药。可健脾补气</a:t>
            </a:r>
            <a:r>
              <a:rPr lang="en-US" altLang="zh-CN" sz="1400" b="0" dirty="0" smtClean="0"/>
              <a:t>(</a:t>
            </a:r>
            <a:r>
              <a:rPr lang="zh-CN" altLang="en-US" sz="1400" b="0" dirty="0" smtClean="0"/>
              <a:t>阴虚的人少吃大枣</a:t>
            </a:r>
            <a:r>
              <a:rPr lang="en-US" altLang="zh-CN" sz="1400" b="0" dirty="0" smtClean="0"/>
              <a:t>)</a:t>
            </a:r>
            <a:r>
              <a:rPr lang="zh-CN" altLang="en-US" sz="1400" b="0" dirty="0" smtClean="0"/>
              <a:t>。</a:t>
            </a:r>
            <a:endParaRPr lang="zh-CN" altLang="en-US" sz="1400" b="0" dirty="0" smtClean="0"/>
          </a:p>
          <a:p>
            <a:endParaRPr lang="zh-CN" altLang="en-US" sz="1400" b="0" dirty="0" smtClean="0"/>
          </a:p>
          <a:p>
            <a:endParaRPr lang="zh-CN" altLang="en-US" sz="1400" b="0" dirty="0" smtClean="0"/>
          </a:p>
          <a:p>
            <a:endParaRPr lang="zh-CN" altLang="en-US" sz="1400" b="0" dirty="0" smtClean="0"/>
          </a:p>
          <a:p>
            <a:r>
              <a:rPr lang="zh-CN" altLang="en-US" sz="1400" b="0" dirty="0" smtClean="0"/>
              <a:t>☆  药疗：补中益气丸。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　　气虚体质的人要树立自信心，充满信念，要有一个良好的精神状态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　</a:t>
            </a:r>
            <a:endParaRPr lang="zh-CN" altLang="en-US" sz="1400" b="0" dirty="0">
              <a:latin typeface="+mn-ea"/>
              <a:ea typeface="+mn-ea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107504" y="2139702"/>
            <a:ext cx="1692716" cy="923925"/>
            <a:chOff x="1159104" y="3204557"/>
            <a:chExt cx="1692716" cy="923925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104" y="3204557"/>
              <a:ext cx="1692716" cy="923925"/>
            </a:xfrm>
            <a:prstGeom prst="rect">
              <a:avLst/>
            </a:prstGeom>
            <a:effectLst>
              <a:softEdge rad="31750"/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1519144" y="3425205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气虚体质</a:t>
              </a:r>
              <a:endParaRPr lang="zh-CN" altLang="en-US" sz="14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241954"/>
            <a:ext cx="1092728" cy="720080"/>
          </a:xfrm>
          <a:prstGeom prst="rect">
            <a:avLst/>
          </a:prstGeom>
        </p:spPr>
      </p:pic>
      <p:pic>
        <p:nvPicPr>
          <p:cNvPr id="6" name="图片 5" descr="t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940" y="2668270"/>
            <a:ext cx="1721485" cy="11353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体质调护的例子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1275607"/>
            <a:ext cx="7056784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/>
              <a:t>☆  体质特征：体形肥胖，腹部肥满而松软。容易出汗。经常感觉脸上一层油，嘴里常有黏黏的或甜腻的感觉，嗓子老有痰，舌苔较厚。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☆  养生法：化痰祛湿，防中风、胸痹等疾病。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☆  注意事项：</a:t>
            </a:r>
            <a:r>
              <a:rPr lang="en-US" altLang="zh-CN" sz="1400" b="0" dirty="0" smtClean="0"/>
              <a:t> 居住环境宜干燥而不宜潮湿，</a:t>
            </a:r>
            <a:r>
              <a:rPr lang="zh-CN" altLang="en-US" sz="1400" b="0" dirty="0" smtClean="0"/>
              <a:t>衣着应透气散湿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☆  食疗：</a:t>
            </a:r>
            <a:r>
              <a:rPr sz="1400" b="0" dirty="0" smtClean="0"/>
              <a:t>食宜清淡。饮食应以清淡为主，少食肥肉及甜、黏、油腻的食物，如炸糕、驴打滚。可多食海带、冬瓜等</a:t>
            </a:r>
            <a:endParaRPr sz="1400" b="0" dirty="0" smtClean="0"/>
          </a:p>
          <a:p>
            <a:r>
              <a:rPr lang="zh-CN" altLang="en-US" sz="1400" b="0" dirty="0" smtClean="0"/>
              <a:t>☆  药疗：生黄芪（补气）、苍术（燥痰化湿）、茯苓（利湿）、橘红（化痰）、荷叶、冬瓜皮（作用消脂减肥）。　</a:t>
            </a:r>
            <a:endParaRPr lang="zh-CN" altLang="en-US" sz="1400" b="0" dirty="0">
              <a:latin typeface="+mn-ea"/>
              <a:ea typeface="+mn-ea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107504" y="2139702"/>
            <a:ext cx="1692716" cy="923925"/>
            <a:chOff x="1159104" y="3204557"/>
            <a:chExt cx="1692716" cy="923925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104" y="3204557"/>
              <a:ext cx="1692716" cy="923925"/>
            </a:xfrm>
            <a:prstGeom prst="rect">
              <a:avLst/>
            </a:prstGeom>
            <a:effectLst>
              <a:softEdge rad="31750"/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1519144" y="3425205"/>
              <a:ext cx="1152128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痰湿体质</a:t>
              </a:r>
              <a:endParaRPr lang="zh-CN" altLang="en-US" sz="14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241954"/>
            <a:ext cx="1092728" cy="7200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5780" y="2501900"/>
            <a:ext cx="6203315" cy="69215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中医养生治未病为什么在如今的中国不受重视！！！</a:t>
            </a:r>
            <a:endParaRPr lang="zh-CN" altLang="en-US" dirty="0"/>
          </a:p>
        </p:txBody>
      </p:sp>
      <p:pic>
        <p:nvPicPr>
          <p:cNvPr id="5" name="Picture 3" descr="E:\我的PPT库\PPT图标库\2000种网站或论坛PNG图片图标\png-1835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72387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195736" y="1347614"/>
            <a:ext cx="4248472" cy="692093"/>
          </a:xfrm>
        </p:spPr>
        <p:txBody>
          <a:bodyPr/>
          <a:lstStyle/>
          <a:p>
            <a:pPr algn="ctr"/>
            <a:r>
              <a:rPr lang="zh-CN" altLang="en-US" dirty="0" smtClean="0"/>
              <a:t>结束语</a:t>
            </a:r>
            <a:endParaRPr lang="zh-CN" altLang="en-US" dirty="0"/>
          </a:p>
        </p:txBody>
      </p:sp>
      <p:pic>
        <p:nvPicPr>
          <p:cNvPr id="5" name="Picture 3" descr="E:\我的PPT库\PPT图标库\2000种网站或论坛PNG图片图标\png-1835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72387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 21"/>
          <p:cNvSpPr/>
          <p:nvPr/>
        </p:nvSpPr>
        <p:spPr>
          <a:xfrm>
            <a:off x="1331640" y="2283718"/>
            <a:ext cx="66247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    治未病是中医预防医学的高度概括，在疾病的预防、诊治方面都有重要意义。将“治未病”的思想贯穿于临床，对疾病发生、发展的各个环节提前干预，促进患者早日康复，具有重要的指导意义。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 noChangeShapeType="1" noTextEdit="1"/>
          </p:cNvSpPr>
          <p:nvPr/>
        </p:nvSpPr>
        <p:spPr bwMode="auto">
          <a:xfrm rot="6349249">
            <a:off x="3716946" y="1877546"/>
            <a:ext cx="4232275" cy="973138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zh-CN" altLang="en-US" sz="6600" i="1" kern="10" dirty="0">
                <a:ln w="9525">
                  <a:solidFill>
                    <a:srgbClr val="800000"/>
                  </a:solidFill>
                  <a:round/>
                </a:ln>
                <a:gradFill rotWithShape="1">
                  <a:gsLst>
                    <a:gs pos="0">
                      <a:srgbClr val="CCCCFF"/>
                    </a:gs>
                    <a:gs pos="9000">
                      <a:srgbClr val="99CCFF"/>
                    </a:gs>
                    <a:gs pos="18000">
                      <a:srgbClr val="9966FF"/>
                    </a:gs>
                    <a:gs pos="30500">
                      <a:srgbClr val="CC99FF"/>
                    </a:gs>
                    <a:gs pos="41001">
                      <a:srgbClr val="99CCFF"/>
                    </a:gs>
                    <a:gs pos="50000">
                      <a:srgbClr val="CCCCFF"/>
                    </a:gs>
                    <a:gs pos="59000">
                      <a:srgbClr val="99CCFF"/>
                    </a:gs>
                    <a:gs pos="69500">
                      <a:srgbClr val="CC99FF"/>
                    </a:gs>
                    <a:gs pos="82000">
                      <a:srgbClr val="9966FF"/>
                    </a:gs>
                    <a:gs pos="91001">
                      <a:srgbClr val="99CCFF"/>
                    </a:gs>
                    <a:gs pos="100000">
                      <a:srgbClr val="CCCCFF"/>
                    </a:gs>
                  </a:gsLst>
                  <a:lin ang="18900000" scaled="1"/>
                </a:gradFill>
                <a:effectLst>
                  <a:outerShdw dist="35921" dir="2700000" algn="ctr" rotWithShape="0">
                    <a:srgbClr val="B2B2B2">
                      <a:alpha val="80000"/>
                    </a:srgbClr>
                  </a:outerShdw>
                </a:effectLst>
                <a:latin typeface="华文行楷" panose="02010800040101010101" charset="-122"/>
              </a:rPr>
              <a:t>谢谢 大家</a:t>
            </a:r>
            <a:endParaRPr lang="zh-CN" altLang="en-US" sz="6600" i="1" kern="10" dirty="0">
              <a:ln w="9525">
                <a:solidFill>
                  <a:srgbClr val="800000"/>
                </a:solidFill>
                <a:round/>
              </a:ln>
              <a:gradFill rotWithShape="1">
                <a:gsLst>
                  <a:gs pos="0">
                    <a:srgbClr val="CCCCFF"/>
                  </a:gs>
                  <a:gs pos="9000">
                    <a:srgbClr val="99CCFF"/>
                  </a:gs>
                  <a:gs pos="18000">
                    <a:srgbClr val="9966FF"/>
                  </a:gs>
                  <a:gs pos="30500">
                    <a:srgbClr val="CC99FF"/>
                  </a:gs>
                  <a:gs pos="41001">
                    <a:srgbClr val="99CCFF"/>
                  </a:gs>
                  <a:gs pos="50000">
                    <a:srgbClr val="CCCCFF"/>
                  </a:gs>
                  <a:gs pos="59000">
                    <a:srgbClr val="99CCFF"/>
                  </a:gs>
                  <a:gs pos="69500">
                    <a:srgbClr val="CC99FF"/>
                  </a:gs>
                  <a:gs pos="82000">
                    <a:srgbClr val="9966FF"/>
                  </a:gs>
                  <a:gs pos="91001">
                    <a:srgbClr val="99CCFF"/>
                  </a:gs>
                  <a:gs pos="100000">
                    <a:srgbClr val="CCCCFF"/>
                  </a:gs>
                </a:gsLst>
                <a:lin ang="18900000" scaled="1"/>
              </a:gradFill>
              <a:effectLst>
                <a:outerShdw dist="35921" dir="2700000" algn="ctr" rotWithShape="0">
                  <a:srgbClr val="B2B2B2">
                    <a:alpha val="80000"/>
                  </a:srgbClr>
                </a:outerShdw>
              </a:effectLst>
              <a:latin typeface="华文行楷" panose="0201080004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5364 -0.5607 L 0.52969 -0.26266 C 0.5033 -0.19977 0.45434 -0.12671 0.39462 -0.06174 C 0.32899 0.00971 0.26927 0.05711 0.21944 0.0756 L -0.01285 0.16786 " pathEditMode="relative" rAng="8577480" ptsTypes="FffFF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4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altLang="zh-CN" sz="2800" dirty="0"/>
          </a:p>
        </p:txBody>
      </p:sp>
      <p:pic>
        <p:nvPicPr>
          <p:cNvPr id="16" name="Picture 2" descr="E:\我的作品\4比3标准\中国风\传统风格类型模板\PSD276667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4188">
            <a:off x="7404505" y="3299173"/>
            <a:ext cx="1700064" cy="152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 descr="C:\Users\liliandong\Desktop\f603918fa0ec08fa3a94e3fd59ee3d6d54fbdad0.jpgf603918fa0ec08fa3a94e3fd59ee3d6d54fbdad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6435" y="1550670"/>
            <a:ext cx="2618740" cy="2807970"/>
          </a:xfrm>
          <a:prstGeom prst="rect">
            <a:avLst/>
          </a:prstGeom>
        </p:spPr>
      </p:pic>
      <p:sp>
        <p:nvSpPr>
          <p:cNvPr id="17" name="TextBox 3"/>
          <p:cNvSpPr txBox="1"/>
          <p:nvPr/>
        </p:nvSpPr>
        <p:spPr>
          <a:xfrm>
            <a:off x="3635896" y="1491630"/>
            <a:ext cx="396044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/>
              <a:t>    梅艳芳，著名歌星和 影视明星 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2003年12月30日，梅艳芳因宫颈癌病逝，年仅40岁。</a:t>
            </a:r>
            <a:endParaRPr lang="zh-CN" altLang="en-US" sz="1400" b="0" dirty="0" smtClean="0"/>
          </a:p>
          <a:p>
            <a:r>
              <a:rPr lang="zh-CN" altLang="en-US" sz="1400" b="0" dirty="0" smtClean="0"/>
              <a:t>    类似的还有王均瑶，他们的病情发展到今天也有一个慢性的、亚健康的过程，可是即使有钱如他们，有名如他们，也没有办法挽救他们年轻的生命，但是靠中医养生可以降低这种悲剧的发生。</a:t>
            </a:r>
            <a:endParaRPr lang="zh-CN" altLang="en-US" sz="1400" b="0" dirty="0" smtClean="0"/>
          </a:p>
        </p:txBody>
      </p:sp>
      <p:pic>
        <p:nvPicPr>
          <p:cNvPr id="4" name="养生(1)">
            <a:hlinkClick r:id="" action="ppaction://media"/>
          </p:cNvPr>
          <p:cNvPicPr/>
          <p:nvPr>
            <a:audioFile r:link="rId3"/>
            <p:extLst>
              <p:ext uri="{DAA4B4D4-6D71-4841-9C94-3DE7FCFB9230}">
                <p14:media xmlns:p14="http://schemas.microsoft.com/office/powerpoint/2010/main" r:link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63565" y="3843020"/>
            <a:ext cx="619125" cy="61912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366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导读</a:t>
            </a:r>
            <a:endParaRPr lang="zh-CN" altLang="en-US" dirty="0"/>
          </a:p>
        </p:txBody>
      </p:sp>
      <p:pic>
        <p:nvPicPr>
          <p:cNvPr id="2050" name="Picture 2" descr="E:\我的作品\4比3标准\中国风\传统风格类型模板\PSD276667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4188">
            <a:off x="7404505" y="3299173"/>
            <a:ext cx="1700064" cy="152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99592" y="1483786"/>
            <a:ext cx="6912768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pPr indent="0">
              <a:buFont typeface="Arial" panose="020B0604020202020204" pitchFamily="34" charset="0"/>
              <a:buNone/>
            </a:pPr>
            <a:r>
              <a:rPr lang="zh-CN" altLang="en-US" dirty="0" smtClean="0">
                <a:sym typeface="+mn-ea"/>
              </a:rPr>
              <a:t>    治</a:t>
            </a:r>
            <a:r>
              <a:rPr lang="zh-CN" altLang="en-US" dirty="0">
                <a:sym typeface="+mn-ea"/>
              </a:rPr>
              <a:t>未病，是中医学的核心理念之</a:t>
            </a:r>
            <a:r>
              <a:rPr lang="zh-CN" altLang="en-US" dirty="0" smtClean="0">
                <a:sym typeface="+mn-ea"/>
              </a:rPr>
              <a:t>一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通</a:t>
            </a:r>
            <a:r>
              <a:rPr lang="zh-CN" altLang="en-US" dirty="0">
                <a:sym typeface="+mn-ea"/>
              </a:rPr>
              <a:t>过饮食起居、情志调理、运动疗法及中草药等多种措施，调养体质，调理身体阴阳气血等平衡，增强人体抗病能力，让人体少生病、不生病，纵使得病也能尽快痊愈，痊愈后少复发。中医治未病是中医预防保健的重要理论基础和准则</a:t>
            </a:r>
            <a:r>
              <a:rPr lang="zh-CN" altLang="en-US" dirty="0" smtClean="0">
                <a:sym typeface="+mn-ea"/>
              </a:rPr>
              <a:t>，并</a:t>
            </a:r>
            <a:r>
              <a:rPr lang="zh-CN" altLang="en-US" dirty="0">
                <a:sym typeface="+mn-ea"/>
              </a:rPr>
              <a:t>成为现代卫生保健的重要组成部分。</a:t>
            </a:r>
            <a:endParaRPr lang="zh-CN" altLang="en-US" dirty="0"/>
          </a:p>
          <a:p>
            <a:pPr indent="0">
              <a:buFont typeface="Arial" panose="020B0604020202020204" pitchFamily="34" charset="0"/>
              <a:buNone/>
            </a:pPr>
            <a:endParaRPr lang="zh-CN" altLang="en-US" sz="1400" b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endParaRPr lang="zh-CN" altLang="en-US" sz="1400" b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中医治未病的渊源</a:t>
            </a:r>
            <a:r>
              <a:rPr lang="en-US" altLang="zh-CN" sz="2800" dirty="0"/>
              <a:t>--</a:t>
            </a:r>
            <a:r>
              <a:rPr lang="zh-CN" altLang="en-US" sz="2800" baseline="-25000" dirty="0"/>
              <a:t>奠基于战国时期</a:t>
            </a:r>
            <a:endParaRPr lang="zh-CN" altLang="en-US" sz="2800" baseline="-25000" dirty="0"/>
          </a:p>
        </p:txBody>
      </p:sp>
      <p:pic>
        <p:nvPicPr>
          <p:cNvPr id="16" name="Picture 2" descr="E:\我的作品\4比3标准\中国风\传统风格类型模板\PSD276667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4188">
            <a:off x="7404505" y="3299173"/>
            <a:ext cx="1700064" cy="152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3568" y="1491630"/>
            <a:ext cx="75608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理论提出实践应用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  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（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1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）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《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黄帝内经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·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素问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》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“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圣人不治已病治未病，不治已乱治未乱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⋯⋯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夫病已成而后药之，乱已成而后治之，譬犹渴而穿井，斗而铸锥，不亦晚乎”。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  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（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2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）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《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素问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·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刺热篇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》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“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肝热病者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,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左颊先赤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;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心热病者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,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颜先赤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;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脾热病者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,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鼻先赤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;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肺热病者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,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右颊先赤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;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肾热病者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,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颐先赤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;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病虽未发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,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见赤色者刺之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,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名曰治未病也。”      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endParaRPr lang="zh-CN" altLang="en-US" b="1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中医治未病的渊源</a:t>
            </a:r>
            <a:r>
              <a:rPr lang="en-US" altLang="zh-CN" dirty="0">
                <a:sym typeface="+mn-ea"/>
              </a:rPr>
              <a:t>--</a:t>
            </a:r>
            <a:r>
              <a:rPr lang="zh-CN" altLang="en-US" baseline="-25000" dirty="0">
                <a:sym typeface="+mn-ea"/>
              </a:rPr>
              <a:t>发展于汉唐时期</a:t>
            </a:r>
            <a:endParaRPr lang="zh-CN" altLang="en-US" dirty="0"/>
          </a:p>
        </p:txBody>
      </p:sp>
      <p:pic>
        <p:nvPicPr>
          <p:cNvPr id="10" name="Picture 2" descr="E:\我的作品\4比3标准\中国风\传统风格类型模板\PSD276667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4188">
            <a:off x="7404505" y="3299173"/>
            <a:ext cx="1700064" cy="152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67544" y="1275606"/>
            <a:ext cx="82809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（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1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）西汉张仲景指出伤寒新愈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,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若起居作劳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,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或饮食不节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,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就会发生劳复、食复之变。从而将病后调摄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,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以防复发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,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补充为治未病内容的重要延伸。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（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2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）东汉华佗根据中华传统文化所说的“流水不腐，户枢不蠹”的理论，创造“五禽戏”健身法。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（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）晋代葛洪“内修”“外养”理论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    方法可分： “行气”“导引”“服食”“卫生”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（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4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）唐代孙思邈将疾病分为“未病”“欲病”“已病”三个层次, 他对治未病主要从养生保健和欲病早治的角度着眼,“喜养性者,治未病之病。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endParaRPr lang="zh-CN" altLang="en-US" b="1" dirty="0" smtClean="0">
              <a:solidFill>
                <a:srgbClr val="7030A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中医治未病的渊源</a:t>
            </a:r>
            <a:r>
              <a:rPr lang="en-US" altLang="zh-CN" sz="2800" dirty="0"/>
              <a:t>--</a:t>
            </a:r>
            <a:r>
              <a:rPr lang="zh-CN" altLang="en-US" sz="2800" baseline="-25000" dirty="0"/>
              <a:t>成熟于明清时期</a:t>
            </a:r>
            <a:endParaRPr lang="zh-CN" altLang="en-US" sz="2800" baseline="-25000" dirty="0"/>
          </a:p>
        </p:txBody>
      </p:sp>
      <p:pic>
        <p:nvPicPr>
          <p:cNvPr id="16" name="Picture 2" descr="E:\我的作品\4比3标准\中国风\传统风格类型模板\PSD276667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4188">
            <a:off x="7404505" y="3299173"/>
            <a:ext cx="1700064" cy="152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4424" name="文本框 314423"/>
          <p:cNvSpPr txBox="1"/>
          <p:nvPr/>
        </p:nvSpPr>
        <p:spPr>
          <a:xfrm>
            <a:off x="2411760" y="2030526"/>
            <a:ext cx="3816424" cy="17543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叶天士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“务在先安未受邪之地” 观点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（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1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）先证用药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（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2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）逐邪务早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（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）先安防变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中</a:t>
            </a:r>
            <a:r>
              <a:rPr lang="zh-CN" altLang="en-US" dirty="0" smtClean="0">
                <a:sym typeface="+mn-ea"/>
              </a:rPr>
              <a:t>医治未病方法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7704" y="1491630"/>
            <a:ext cx="282508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b="0" dirty="0" smtClean="0">
                <a:latin typeface="+mn-ea"/>
                <a:ea typeface="+mn-ea"/>
              </a:rPr>
              <a:t>调养精神</a:t>
            </a:r>
            <a:endParaRPr lang="zh-CN" altLang="en-US" b="0" dirty="0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355976" y="1419622"/>
            <a:ext cx="1295400" cy="923925"/>
            <a:chOff x="1556420" y="3204557"/>
            <a:chExt cx="1295400" cy="92392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6420" y="3204557"/>
              <a:ext cx="1295400" cy="923925"/>
            </a:xfrm>
            <a:prstGeom prst="rect">
              <a:avLst/>
            </a:prstGeom>
            <a:effectLst>
              <a:softEdge rad="31750"/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1998732" y="3425205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2</a:t>
              </a:r>
              <a:endParaRPr lang="zh-CN" altLang="en-US" sz="14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22145" y="3169920"/>
            <a:ext cx="210058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运动保健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83568" y="1347614"/>
            <a:ext cx="1295400" cy="923925"/>
            <a:chOff x="1556420" y="3204557"/>
            <a:chExt cx="1295400" cy="923925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6420" y="3204557"/>
              <a:ext cx="1295400" cy="923925"/>
            </a:xfrm>
            <a:prstGeom prst="rect">
              <a:avLst/>
            </a:prstGeom>
            <a:effectLst>
              <a:softEdge rad="31750"/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1998732" y="3425205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1</a:t>
              </a:r>
              <a:endParaRPr lang="zh-CN" altLang="en-US" sz="14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63344" y="1536778"/>
            <a:ext cx="282508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b="0" dirty="0" smtClean="0">
                <a:latin typeface="+mn-ea"/>
                <a:ea typeface="+mn-ea"/>
              </a:rPr>
              <a:t>合理膳食起居</a:t>
            </a:r>
            <a:endParaRPr lang="zh-CN" altLang="en-US" b="0" dirty="0">
              <a:latin typeface="+mn-ea"/>
              <a:ea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84312" y="3075806"/>
            <a:ext cx="1295400" cy="923925"/>
            <a:chOff x="1556420" y="3204557"/>
            <a:chExt cx="1295400" cy="923925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6420" y="3204557"/>
              <a:ext cx="1295400" cy="923925"/>
            </a:xfrm>
            <a:prstGeom prst="rect">
              <a:avLst/>
            </a:prstGeom>
            <a:effectLst>
              <a:softEdge rad="31750"/>
            </a:effectLst>
          </p:spPr>
        </p:pic>
        <p:sp>
          <p:nvSpPr>
            <p:cNvPr id="19" name="TextBox 18"/>
            <p:cNvSpPr txBox="1"/>
            <p:nvPr/>
          </p:nvSpPr>
          <p:spPr>
            <a:xfrm>
              <a:off x="1998732" y="3425205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3</a:t>
              </a:r>
              <a:endParaRPr lang="zh-CN" altLang="en-US" sz="14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241954"/>
            <a:ext cx="1092728" cy="72008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4356720" y="3147814"/>
            <a:ext cx="1295400" cy="923925"/>
            <a:chOff x="1556420" y="3204557"/>
            <a:chExt cx="1295400" cy="923925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6420" y="3204557"/>
              <a:ext cx="1295400" cy="923925"/>
            </a:xfrm>
            <a:prstGeom prst="rect">
              <a:avLst/>
            </a:prstGeom>
            <a:effectLst>
              <a:softEdge rad="31750"/>
            </a:effectLst>
          </p:spPr>
        </p:pic>
        <p:sp>
          <p:nvSpPr>
            <p:cNvPr id="22" name="TextBox 21"/>
            <p:cNvSpPr txBox="1"/>
            <p:nvPr/>
          </p:nvSpPr>
          <p:spPr>
            <a:xfrm>
              <a:off x="1998732" y="3425205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4</a:t>
              </a:r>
              <a:endParaRPr lang="zh-CN" altLang="en-US" sz="14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563344" y="3296275"/>
            <a:ext cx="282508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b="0" dirty="0" smtClean="0">
                <a:latin typeface="+mn-ea"/>
                <a:ea typeface="+mn-ea"/>
              </a:rPr>
              <a:t>药物养身</a:t>
            </a:r>
            <a:endParaRPr lang="zh-CN" altLang="en-US" b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调养精神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1347614"/>
            <a:ext cx="56166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古人称：天有三宝“日、月、星”，地有三宝“水、火、风”，</a:t>
            </a:r>
            <a:endParaRPr lang="en-US" altLang="zh-CN" sz="1400" b="0" dirty="0" smtClean="0">
              <a:latin typeface="+mn-ea"/>
              <a:ea typeface="+mn-ea"/>
            </a:endParaRPr>
          </a:p>
          <a:p>
            <a:r>
              <a:rPr lang="zh-CN" altLang="en-US" sz="1400" b="0" dirty="0" smtClean="0">
                <a:latin typeface="+mn-ea"/>
                <a:ea typeface="+mn-ea"/>
              </a:rPr>
              <a:t>人有三宝“精、气、神”。</a:t>
            </a:r>
            <a:endParaRPr lang="zh-CN" altLang="en-US" sz="1400" b="0" dirty="0">
              <a:latin typeface="+mn-ea"/>
              <a:ea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241954"/>
            <a:ext cx="1092728" cy="720080"/>
          </a:xfrm>
          <a:prstGeom prst="rect">
            <a:avLst/>
          </a:prstGeom>
        </p:spPr>
      </p:pic>
      <p:sp>
        <p:nvSpPr>
          <p:cNvPr id="21" name="燕尾形 20"/>
          <p:cNvSpPr/>
          <p:nvPr/>
        </p:nvSpPr>
        <p:spPr>
          <a:xfrm rot="10800000" flipH="1" flipV="1">
            <a:off x="611560" y="1491630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燕尾形 21"/>
          <p:cNvSpPr/>
          <p:nvPr/>
        </p:nvSpPr>
        <p:spPr>
          <a:xfrm rot="10800000" flipH="1" flipV="1">
            <a:off x="683568" y="2499806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燕尾形 22"/>
          <p:cNvSpPr/>
          <p:nvPr/>
        </p:nvSpPr>
        <p:spPr>
          <a:xfrm rot="10800000" flipH="1" flipV="1">
            <a:off x="683568" y="3651870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16601" y="2500035"/>
            <a:ext cx="56166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安心养身：形神合一，胸怀宽广，对待生活。</a:t>
            </a:r>
            <a:endParaRPr lang="zh-CN" altLang="en-US" sz="1400" b="0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16601" y="3570337"/>
            <a:ext cx="56166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四时调神：春季活泼、夏季畅达、秋季恬静、入冬则藏而不泄，适应季节特点外界变化，保持精神情志稳定。</a:t>
            </a:r>
            <a:endParaRPr lang="zh-CN" altLang="en-US" sz="1400" b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8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2751</Words>
  <Application>WPS 演示</Application>
  <PresentationFormat>全屏显示(16:9)</PresentationFormat>
  <Paragraphs>219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Arial</vt:lpstr>
      <vt:lpstr>宋体</vt:lpstr>
      <vt:lpstr>Wingdings</vt:lpstr>
      <vt:lpstr>方正粗宋简体</vt:lpstr>
      <vt:lpstr>方正粗活意简体</vt:lpstr>
      <vt:lpstr>隶书</vt:lpstr>
      <vt:lpstr>微软雅黑</vt:lpstr>
      <vt:lpstr>Calibri</vt:lpstr>
      <vt:lpstr>Arial Unicode MS</vt:lpstr>
      <vt:lpstr>Times New Roman</vt:lpstr>
      <vt:lpstr>华文行楷</vt:lpstr>
      <vt:lpstr>Office 主题​​</vt:lpstr>
      <vt:lpstr>中医养生治未病</vt:lpstr>
      <vt:lpstr>目录</vt:lpstr>
      <vt:lpstr>PowerPoint 演示文稿</vt:lpstr>
      <vt:lpstr>导读</vt:lpstr>
      <vt:lpstr>中医治未病的渊源--奠基于战国时期</vt:lpstr>
      <vt:lpstr>中医治未病的渊源--发展于汉唐时期</vt:lpstr>
      <vt:lpstr>中医治未病的渊源--成熟于明清时期</vt:lpstr>
      <vt:lpstr>中医治未病方法</vt:lpstr>
      <vt:lpstr>调养精神</vt:lpstr>
      <vt:lpstr>调养精神</vt:lpstr>
      <vt:lpstr>合理膳食起居</vt:lpstr>
      <vt:lpstr>子午流注图</vt:lpstr>
      <vt:lpstr>子午流注的内容</vt:lpstr>
      <vt:lpstr>运动保健</vt:lpstr>
      <vt:lpstr>五禽戏</vt:lpstr>
      <vt:lpstr>足部保健</vt:lpstr>
      <vt:lpstr>足部保健</vt:lpstr>
      <vt:lpstr>足部按摩事项</vt:lpstr>
      <vt:lpstr>药物养生</vt:lpstr>
      <vt:lpstr>体质调护</vt:lpstr>
      <vt:lpstr>体质调护的例子1</vt:lpstr>
      <vt:lpstr>体质调护的例子2</vt:lpstr>
      <vt:lpstr>体质调护的例子3</vt:lpstr>
      <vt:lpstr>中医养生治未病为什么在如今的中国不受重视！！！</vt:lpstr>
      <vt:lpstr>结束语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POWERPOINT模板</dc:title>
  <dc:creator>王琳</dc:creator>
  <cp:lastModifiedBy>Administrator</cp:lastModifiedBy>
  <cp:revision>137</cp:revision>
  <dcterms:created xsi:type="dcterms:W3CDTF">2012-12-02T05:44:00Z</dcterms:created>
  <dcterms:modified xsi:type="dcterms:W3CDTF">2017-10-09T15:15:54Z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