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74" r:id="rId5"/>
    <p:sldId id="257" r:id="rId6"/>
    <p:sldId id="258" r:id="rId7"/>
    <p:sldId id="275" r:id="rId8"/>
    <p:sldId id="259" r:id="rId9"/>
    <p:sldId id="267" r:id="rId10"/>
    <p:sldId id="260" r:id="rId11"/>
    <p:sldId id="261" r:id="rId12"/>
    <p:sldId id="263" r:id="rId13"/>
    <p:sldId id="262"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5620"/>
    <p:restoredTop sz="94660"/>
  </p:normalViewPr>
  <p:slideViewPr>
    <p:cSldViewPr>
      <p:cViewPr>
        <p:scale>
          <a:sx n="90" d="100"/>
          <a:sy n="90" d="100"/>
        </p:scale>
        <p:origin x="-804" y="-480"/>
      </p:cViewPr>
      <p:guideLst>
        <p:guide orient="horz" pos="1678"/>
        <p:guide pos="2837"/>
      </p:guideLst>
    </p:cSldViewPr>
  </p:slideViewPr>
  <p:notesTextViewPr>
    <p:cViewPr>
      <p:scale>
        <a:sx n="1" d="1"/>
        <a:sy n="1" d="1"/>
      </p:scale>
      <p:origin x="0" y="0"/>
    </p:cViewPr>
  </p:notesTextViewPr>
  <p:sorterViewPr>
    <p:cViewPr>
      <p:scale>
        <a:sx n="170" d="100"/>
        <a:sy n="170" d="100"/>
      </p:scale>
      <p:origin x="0" y="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62"/>
          <a:stretch>
            <a:fillRect/>
          </a:stretch>
        </p:blipFill>
        <p:spPr>
          <a:xfrm>
            <a:off x="0" y="0"/>
            <a:ext cx="9144000" cy="5143500"/>
          </a:xfrm>
          <a:prstGeom prst="rect">
            <a:avLst/>
          </a:prstGeom>
        </p:spPr>
      </p:pic>
      <p:sp>
        <p:nvSpPr>
          <p:cNvPr id="2" name="标题 1"/>
          <p:cNvSpPr>
            <a:spLocks noGrp="1"/>
          </p:cNvSpPr>
          <p:nvPr>
            <p:ph type="ctrTitle"/>
          </p:nvPr>
        </p:nvSpPr>
        <p:spPr>
          <a:xfrm>
            <a:off x="685800" y="1597819"/>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1" y="1347614"/>
            <a:ext cx="4327429" cy="3430910"/>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62"/>
          <a:stretch>
            <a:fillRect/>
          </a:stretch>
        </p:blipFill>
        <p:spPr>
          <a:xfrm>
            <a:off x="0" y="0"/>
            <a:ext cx="9144000" cy="5143500"/>
          </a:xfrm>
          <a:prstGeom prst="rect">
            <a:avLst/>
          </a:prstGeom>
        </p:spPr>
      </p:pic>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0510"/>
            <a:ext cx="9144000" cy="943506"/>
          </a:xfrm>
          <a:prstGeom prst="rect">
            <a:avLst/>
          </a:prstGeom>
        </p:spPr>
      </p:pic>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1520" y="100211"/>
            <a:ext cx="1391709" cy="1103387"/>
          </a:xfrm>
          <a:prstGeom prst="rect">
            <a:avLst/>
          </a:prstGeom>
        </p:spPr>
      </p:pic>
      <p:sp>
        <p:nvSpPr>
          <p:cNvPr id="2" name="标题 1"/>
          <p:cNvSpPr>
            <a:spLocks noGrp="1"/>
          </p:cNvSpPr>
          <p:nvPr>
            <p:ph type="title"/>
          </p:nvPr>
        </p:nvSpPr>
        <p:spPr>
          <a:xfrm>
            <a:off x="457200" y="223473"/>
            <a:ext cx="8229600" cy="692093"/>
          </a:xfrm>
        </p:spPr>
        <p:txBody>
          <a:bodyPr>
            <a:normAutofit/>
          </a:bodyPr>
          <a:lstStyle>
            <a:lvl1pPr algn="r">
              <a:defRPr sz="2800">
                <a:latin typeface="方正粗宋简体" pitchFamily="65" charset="-122"/>
                <a:ea typeface="方正粗宋简体" pitchFamily="65" charset="-122"/>
              </a:defRPr>
            </a:lvl1pPr>
          </a:lstStyle>
          <a:p>
            <a:r>
              <a:rPr lang="zh-CN" altLang="en-US" dirty="0" smtClean="0"/>
              <a:t>单击此处编辑母版标题样式</a:t>
            </a:r>
            <a:endParaRPr lang="zh-CN" altLang="en-US" dirty="0"/>
          </a:p>
        </p:txBody>
      </p:sp>
      <p:pic>
        <p:nvPicPr>
          <p:cNvPr id="10" name="图片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71520" y="4371950"/>
            <a:ext cx="1772480" cy="771550"/>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2D0E0C-59F0-4625-87C7-965FFA0C4C4C}"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088B690-9E34-4145-A6EF-AEA7683DC88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4198" y="867524"/>
            <a:ext cx="7776864" cy="792088"/>
          </a:xfrm>
        </p:spPr>
        <p:txBody>
          <a:bodyPr>
            <a:noAutofit/>
          </a:bodyPr>
          <a:lstStyle/>
          <a:p>
            <a:pPr algn="ctr"/>
            <a:r>
              <a:rPr lang="zh-CN" altLang="en-US" sz="6000" b="1" dirty="0">
                <a:ln w="22225">
                  <a:solidFill>
                    <a:schemeClr val="accent2"/>
                  </a:solidFill>
                  <a:prstDash val="solid"/>
                </a:ln>
                <a:solidFill>
                  <a:schemeClr val="accent2">
                    <a:lumMod val="40000"/>
                    <a:lumOff val="60000"/>
                  </a:schemeClr>
                </a:solidFill>
                <a:effectLst/>
                <a:latin typeface="方正粗活意简体" pitchFamily="65" charset="-122"/>
                <a:ea typeface="方正粗活意简体" pitchFamily="65" charset="-122"/>
              </a:rPr>
              <a:t>中医养生治未病</a:t>
            </a:r>
            <a:endParaRPr lang="zh-CN" altLang="en-US" sz="6000" b="1" dirty="0">
              <a:ln w="22225">
                <a:solidFill>
                  <a:schemeClr val="accent2"/>
                </a:solidFill>
                <a:prstDash val="solid"/>
              </a:ln>
              <a:solidFill>
                <a:schemeClr val="accent2">
                  <a:lumMod val="40000"/>
                  <a:lumOff val="60000"/>
                </a:schemeClr>
              </a:solidFill>
              <a:effectLst/>
              <a:latin typeface="方正粗活意简体" pitchFamily="65" charset="-122"/>
              <a:ea typeface="方正粗活意简体" pitchFamily="65" charset="-122"/>
            </a:endParaRPr>
          </a:p>
        </p:txBody>
      </p:sp>
      <p:sp>
        <p:nvSpPr>
          <p:cNvPr id="3" name="副标题 2"/>
          <p:cNvSpPr>
            <a:spLocks noGrp="1"/>
          </p:cNvSpPr>
          <p:nvPr>
            <p:ph type="subTitle" idx="1"/>
          </p:nvPr>
        </p:nvSpPr>
        <p:spPr>
          <a:xfrm>
            <a:off x="2411760" y="4155926"/>
            <a:ext cx="6400800" cy="449188"/>
          </a:xfrm>
        </p:spPr>
        <p:txBody>
          <a:bodyPr>
            <a:normAutofit/>
            <a:scene3d>
              <a:camera prst="orthographicFront"/>
              <a:lightRig rig="threePt" dir="t"/>
            </a:scene3d>
          </a:bodyPr>
          <a:lstStyle/>
          <a:p>
            <a:pPr algn="r"/>
            <a:r>
              <a:rPr lang="zh-CN" altLang="en-US" sz="2000" dirty="0">
                <a:solidFill>
                  <a:schemeClr val="tx1"/>
                </a:solidFill>
                <a:effectLst>
                  <a:outerShdw blurRad="38100" dist="19050" dir="2700000" algn="tl" rotWithShape="0">
                    <a:schemeClr val="dk1">
                      <a:alpha val="40000"/>
                    </a:schemeClr>
                  </a:outerShdw>
                </a:effectLst>
              </a:rPr>
              <a:t>赵娣</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1026" name="Picture 2" descr="C:\Users\Administrator\Desktop\PNG图片48个\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6980" y="195486"/>
            <a:ext cx="693135" cy="864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结束语</a:t>
            </a:r>
            <a:endParaRPr lang="zh-CN" altLang="en-US" dirty="0"/>
          </a:p>
        </p:txBody>
      </p:sp>
      <p:pic>
        <p:nvPicPr>
          <p:cNvPr id="5" name="Picture 3" descr="E:\我的PPT库\PPT图标库\2000种网站或论坛PNG图片图标\png-183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40352" y="3723878"/>
            <a:ext cx="1080120" cy="108012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668146" y="1465058"/>
            <a:ext cx="7072206" cy="3078518"/>
            <a:chOff x="539552" y="1740456"/>
            <a:chExt cx="7344816" cy="4191000"/>
          </a:xfrm>
        </p:grpSpPr>
        <p:grpSp>
          <p:nvGrpSpPr>
            <p:cNvPr id="27" name="组合 26"/>
            <p:cNvGrpSpPr/>
            <p:nvPr/>
          </p:nvGrpSpPr>
          <p:grpSpPr>
            <a:xfrm>
              <a:off x="736600" y="1740456"/>
              <a:ext cx="6959600" cy="4191000"/>
              <a:chOff x="952500" y="1295400"/>
              <a:chExt cx="6959600" cy="4191000"/>
            </a:xfrm>
          </p:grpSpPr>
          <p:cxnSp>
            <p:nvCxnSpPr>
              <p:cNvPr id="28" name="直接连接符​​ 11"/>
              <p:cNvCxnSpPr/>
              <p:nvPr/>
            </p:nvCxnSpPr>
            <p:spPr>
              <a:xfrm>
                <a:off x="73660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29" name="直接连接符​​ 12"/>
              <p:cNvCxnSpPr/>
              <p:nvPr/>
            </p:nvCxnSpPr>
            <p:spPr>
              <a:xfrm>
                <a:off x="67945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0" name="直接连接符​​ 13"/>
              <p:cNvCxnSpPr/>
              <p:nvPr/>
            </p:nvCxnSpPr>
            <p:spPr>
              <a:xfrm>
                <a:off x="56261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1" name="直接连接符​​ 14"/>
              <p:cNvCxnSpPr/>
              <p:nvPr/>
            </p:nvCxnSpPr>
            <p:spPr>
              <a:xfrm>
                <a:off x="62103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2" name="直接连接符​​ 15"/>
              <p:cNvCxnSpPr/>
              <p:nvPr/>
            </p:nvCxnSpPr>
            <p:spPr>
              <a:xfrm>
                <a:off x="44577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3" name="直接连接符​​ 16"/>
              <p:cNvCxnSpPr/>
              <p:nvPr/>
            </p:nvCxnSpPr>
            <p:spPr>
              <a:xfrm>
                <a:off x="50419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4" name="直接连接符​​ 17"/>
              <p:cNvCxnSpPr/>
              <p:nvPr/>
            </p:nvCxnSpPr>
            <p:spPr>
              <a:xfrm>
                <a:off x="32893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5" name="直接连接符​​ 18"/>
              <p:cNvCxnSpPr/>
              <p:nvPr/>
            </p:nvCxnSpPr>
            <p:spPr>
              <a:xfrm>
                <a:off x="38735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6" name="直接连接符​​ 19"/>
              <p:cNvCxnSpPr/>
              <p:nvPr/>
            </p:nvCxnSpPr>
            <p:spPr>
              <a:xfrm>
                <a:off x="21209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7" name="直接连接符​​ 20"/>
              <p:cNvCxnSpPr/>
              <p:nvPr/>
            </p:nvCxnSpPr>
            <p:spPr>
              <a:xfrm>
                <a:off x="27051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8" name="直接连接符​​ 21"/>
              <p:cNvCxnSpPr/>
              <p:nvPr/>
            </p:nvCxnSpPr>
            <p:spPr>
              <a:xfrm>
                <a:off x="9525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9" name="直接连接符​​ 22"/>
              <p:cNvCxnSpPr/>
              <p:nvPr/>
            </p:nvCxnSpPr>
            <p:spPr>
              <a:xfrm>
                <a:off x="15367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40" name="直接连接符​​ 25"/>
              <p:cNvCxnSpPr/>
              <p:nvPr/>
            </p:nvCxnSpPr>
            <p:spPr>
              <a:xfrm>
                <a:off x="79121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grpSp>
        <p:sp>
          <p:nvSpPr>
            <p:cNvPr id="41" name="矩形 40"/>
            <p:cNvSpPr/>
            <p:nvPr/>
          </p:nvSpPr>
          <p:spPr>
            <a:xfrm>
              <a:off x="539552" y="1740456"/>
              <a:ext cx="7344816" cy="4191000"/>
            </a:xfrm>
            <a:prstGeom prst="rect">
              <a:avLst/>
            </a:prstGeom>
            <a:noFill/>
            <a:ln>
              <a:solidFill>
                <a:srgbClr val="B69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p:nvSpPr>
        <p:spPr>
          <a:xfrm>
            <a:off x="7906434" y="1203598"/>
            <a:ext cx="553998" cy="2520280"/>
          </a:xfrm>
          <a:prstGeom prst="rect">
            <a:avLst/>
          </a:prstGeom>
          <a:noFill/>
        </p:spPr>
        <p:txBody>
          <a:bodyPr vert="eaVert" wrap="square" rtlCol="0">
            <a:spAutoFit/>
          </a:bodyPr>
          <a:lstStyle/>
          <a:p>
            <a:r>
              <a:rPr lang="en-US" altLang="zh-CN" sz="2400" dirty="0" smtClean="0"/>
              <a:t>《</a:t>
            </a:r>
            <a:r>
              <a:rPr lang="zh-CN" altLang="en-US" sz="2400" dirty="0" smtClean="0"/>
              <a:t>论语十则</a:t>
            </a:r>
            <a:r>
              <a:rPr lang="en-US" altLang="zh-CN" sz="2400" dirty="0" smtClean="0"/>
              <a:t>》</a:t>
            </a:r>
            <a:endParaRPr lang="zh-CN" altLang="en-US" sz="2400" dirty="0"/>
          </a:p>
        </p:txBody>
      </p:sp>
      <p:sp>
        <p:nvSpPr>
          <p:cNvPr id="43" name="TextBox 42"/>
          <p:cNvSpPr txBox="1"/>
          <p:nvPr/>
        </p:nvSpPr>
        <p:spPr>
          <a:xfrm>
            <a:off x="7097503" y="1491630"/>
            <a:ext cx="461665" cy="3168352"/>
          </a:xfrm>
          <a:prstGeom prst="rect">
            <a:avLst/>
          </a:prstGeom>
          <a:noFill/>
        </p:spPr>
        <p:txBody>
          <a:bodyPr vert="eaVert" wrap="square" rtlCol="0">
            <a:spAutoFit/>
          </a:bodyPr>
          <a:lstStyle/>
          <a:p>
            <a:r>
              <a:rPr lang="zh-CN" altLang="en-US" dirty="0" smtClean="0"/>
              <a:t>填写诗词内容吧</a:t>
            </a:r>
            <a:r>
              <a:rPr lang="en-US" altLang="zh-CN" dirty="0" smtClean="0"/>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内容页参考</a:t>
            </a:r>
            <a:endParaRPr lang="zh-CN" altLang="en-US" dirty="0"/>
          </a:p>
        </p:txBody>
      </p:sp>
      <p:sp>
        <p:nvSpPr>
          <p:cNvPr id="72" name="矩形 71"/>
          <p:cNvSpPr/>
          <p:nvPr/>
        </p:nvSpPr>
        <p:spPr>
          <a:xfrm flipH="1">
            <a:off x="4592773" y="1999364"/>
            <a:ext cx="288032" cy="18722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flipH="1">
            <a:off x="3987906" y="2245476"/>
            <a:ext cx="288032" cy="1626096"/>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flipH="1">
            <a:off x="3383039" y="2461500"/>
            <a:ext cx="288032" cy="1410072"/>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flipH="1">
            <a:off x="2778172" y="2749532"/>
            <a:ext cx="288032" cy="1122040"/>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flipH="1">
            <a:off x="2173305" y="3166536"/>
            <a:ext cx="288032" cy="705036"/>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flipH="1">
            <a:off x="1568437" y="3397604"/>
            <a:ext cx="288032" cy="473968"/>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18525306">
            <a:off x="918884" y="1622928"/>
            <a:ext cx="3672408" cy="1677144"/>
          </a:xfrm>
          <a:custGeom>
            <a:avLst/>
            <a:gdLst>
              <a:gd name="connsiteX0" fmla="*/ 0 w 2671948"/>
              <a:gd name="connsiteY0" fmla="*/ 0 h 1508166"/>
              <a:gd name="connsiteX1" fmla="*/ 1140031 w 2671948"/>
              <a:gd name="connsiteY1" fmla="*/ 760021 h 1508166"/>
              <a:gd name="connsiteX2" fmla="*/ 2671948 w 2671948"/>
              <a:gd name="connsiteY2" fmla="*/ 1508166 h 1508166"/>
              <a:gd name="connsiteX0-1" fmla="*/ 0 w 2671948"/>
              <a:gd name="connsiteY0-2" fmla="*/ 0 h 1508166"/>
              <a:gd name="connsiteX1-3" fmla="*/ 1345364 w 2671948"/>
              <a:gd name="connsiteY1-4" fmla="*/ 926275 h 1508166"/>
              <a:gd name="connsiteX2-5" fmla="*/ 2671948 w 2671948"/>
              <a:gd name="connsiteY2-6" fmla="*/ 1508166 h 1508166"/>
              <a:gd name="connsiteX0-7" fmla="*/ 0 w 2671948"/>
              <a:gd name="connsiteY0-8" fmla="*/ 0 h 1508166"/>
              <a:gd name="connsiteX1-9" fmla="*/ 1345364 w 2671948"/>
              <a:gd name="connsiteY1-10" fmla="*/ 926275 h 1508166"/>
              <a:gd name="connsiteX2-11" fmla="*/ 2671948 w 2671948"/>
              <a:gd name="connsiteY2-12" fmla="*/ 1508166 h 1508166"/>
            </a:gdLst>
            <a:ahLst/>
            <a:cxnLst>
              <a:cxn ang="0">
                <a:pos x="connsiteX0-1" y="connsiteY0-2"/>
              </a:cxn>
              <a:cxn ang="0">
                <a:pos x="connsiteX1-3" y="connsiteY1-4"/>
              </a:cxn>
              <a:cxn ang="0">
                <a:pos x="connsiteX2-5" y="connsiteY2-6"/>
              </a:cxn>
            </a:cxnLst>
            <a:rect l="l" t="t" r="r" b="b"/>
            <a:pathLst>
              <a:path w="2671948" h="1508166">
                <a:moveTo>
                  <a:pt x="0" y="0"/>
                </a:moveTo>
                <a:cubicBezTo>
                  <a:pt x="347353" y="254330"/>
                  <a:pt x="900039" y="674914"/>
                  <a:pt x="1345364" y="926275"/>
                </a:cubicBezTo>
                <a:cubicBezTo>
                  <a:pt x="1790689" y="1177636"/>
                  <a:pt x="2276949" y="1414153"/>
                  <a:pt x="2671948" y="1508166"/>
                </a:cubicBezTo>
              </a:path>
            </a:pathLst>
          </a:custGeom>
          <a:noFill/>
          <a:ln>
            <a:gradFill flip="none" rotWithShape="1">
              <a:gsLst>
                <a:gs pos="0">
                  <a:srgbClr val="C00000"/>
                </a:gs>
                <a:gs pos="100000">
                  <a:schemeClr val="bg1">
                    <a:alpha val="0"/>
                  </a:schemeClr>
                </a:gs>
              </a:gsLst>
              <a:lin ang="10800000" scaled="1"/>
              <a:tileRect/>
            </a:gra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1280405" y="1813428"/>
            <a:ext cx="3744416" cy="2058144"/>
            <a:chOff x="2771800" y="2276872"/>
            <a:chExt cx="3744416" cy="2058144"/>
          </a:xfrm>
        </p:grpSpPr>
        <p:cxnSp>
          <p:nvCxnSpPr>
            <p:cNvPr id="80" name="直接箭头连接符 79"/>
            <p:cNvCxnSpPr/>
            <p:nvPr/>
          </p:nvCxnSpPr>
          <p:spPr>
            <a:xfrm>
              <a:off x="2771800" y="4335016"/>
              <a:ext cx="3744416" cy="0"/>
            </a:xfrm>
            <a:prstGeom prst="straightConnector1">
              <a:avLst/>
            </a:prstGeom>
            <a:ln>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2783675" y="2276872"/>
              <a:ext cx="0" cy="2058144"/>
            </a:xfrm>
            <a:prstGeom prst="straightConnector1">
              <a:avLst/>
            </a:prstGeom>
            <a:ln>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4402998"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2012</a:t>
            </a:r>
            <a:endParaRPr lang="zh-CN" altLang="en-US" sz="1400" dirty="0">
              <a:solidFill>
                <a:schemeClr val="tx1">
                  <a:lumMod val="75000"/>
                  <a:lumOff val="25000"/>
                </a:schemeClr>
              </a:solidFill>
            </a:endParaRPr>
          </a:p>
        </p:txBody>
      </p:sp>
      <p:sp>
        <p:nvSpPr>
          <p:cNvPr id="83" name="TextBox 82"/>
          <p:cNvSpPr txBox="1"/>
          <p:nvPr/>
        </p:nvSpPr>
        <p:spPr>
          <a:xfrm>
            <a:off x="3802467"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2011</a:t>
            </a:r>
            <a:endParaRPr lang="zh-CN" altLang="en-US" sz="1400" dirty="0">
              <a:solidFill>
                <a:schemeClr val="tx1">
                  <a:lumMod val="75000"/>
                  <a:lumOff val="25000"/>
                </a:schemeClr>
              </a:solidFill>
            </a:endParaRPr>
          </a:p>
        </p:txBody>
      </p:sp>
      <p:sp>
        <p:nvSpPr>
          <p:cNvPr id="84" name="TextBox 83"/>
          <p:cNvSpPr txBox="1"/>
          <p:nvPr/>
        </p:nvSpPr>
        <p:spPr>
          <a:xfrm>
            <a:off x="3201938"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2010</a:t>
            </a:r>
            <a:endParaRPr lang="zh-CN" altLang="en-US" sz="1400" dirty="0">
              <a:solidFill>
                <a:schemeClr val="tx1">
                  <a:lumMod val="75000"/>
                  <a:lumOff val="25000"/>
                </a:schemeClr>
              </a:solidFill>
            </a:endParaRPr>
          </a:p>
        </p:txBody>
      </p:sp>
      <p:sp>
        <p:nvSpPr>
          <p:cNvPr id="85" name="TextBox 84"/>
          <p:cNvSpPr txBox="1"/>
          <p:nvPr/>
        </p:nvSpPr>
        <p:spPr>
          <a:xfrm>
            <a:off x="2601409"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2009</a:t>
            </a:r>
            <a:endParaRPr lang="zh-CN" altLang="en-US" sz="1400" dirty="0">
              <a:solidFill>
                <a:schemeClr val="tx1">
                  <a:lumMod val="75000"/>
                  <a:lumOff val="25000"/>
                </a:schemeClr>
              </a:solidFill>
            </a:endParaRPr>
          </a:p>
        </p:txBody>
      </p:sp>
      <p:sp>
        <p:nvSpPr>
          <p:cNvPr id="86" name="TextBox 85"/>
          <p:cNvSpPr txBox="1"/>
          <p:nvPr/>
        </p:nvSpPr>
        <p:spPr>
          <a:xfrm>
            <a:off x="2000880"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2008</a:t>
            </a:r>
            <a:endParaRPr lang="zh-CN" altLang="en-US" sz="1400" dirty="0">
              <a:solidFill>
                <a:schemeClr val="tx1">
                  <a:lumMod val="75000"/>
                  <a:lumOff val="25000"/>
                </a:schemeClr>
              </a:solidFill>
            </a:endParaRPr>
          </a:p>
        </p:txBody>
      </p:sp>
      <p:sp>
        <p:nvSpPr>
          <p:cNvPr id="87" name="TextBox 86"/>
          <p:cNvSpPr txBox="1"/>
          <p:nvPr/>
        </p:nvSpPr>
        <p:spPr>
          <a:xfrm>
            <a:off x="1400351"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2007</a:t>
            </a:r>
            <a:endParaRPr lang="zh-CN" altLang="en-US" sz="1400" dirty="0">
              <a:solidFill>
                <a:schemeClr val="tx1">
                  <a:lumMod val="75000"/>
                  <a:lumOff val="25000"/>
                </a:schemeClr>
              </a:solidFill>
            </a:endParaRPr>
          </a:p>
        </p:txBody>
      </p:sp>
      <p:sp>
        <p:nvSpPr>
          <p:cNvPr id="88" name="TextBox 87"/>
          <p:cNvSpPr txBox="1"/>
          <p:nvPr/>
        </p:nvSpPr>
        <p:spPr>
          <a:xfrm>
            <a:off x="839748" y="1652634"/>
            <a:ext cx="461665" cy="693460"/>
          </a:xfrm>
          <a:prstGeom prst="rect">
            <a:avLst/>
          </a:prstGeom>
          <a:noFill/>
        </p:spPr>
        <p:txBody>
          <a:bodyPr vert="eaVert" wrap="none" rtlCol="0">
            <a:spAutoFit/>
          </a:bodyPr>
          <a:lstStyle/>
          <a:p>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Y</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变量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9" name="Picture 3" descr="E:\我的PPT库\PPT图标库\2000种网站或论坛PNG图片图标\png-183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40352" y="372387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p:cNvSpPr txBox="1"/>
          <p:nvPr/>
        </p:nvSpPr>
        <p:spPr>
          <a:xfrm>
            <a:off x="5436108" y="1666095"/>
            <a:ext cx="3024336"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endParaRPr lang="zh-CN" altLang="en-US" sz="1400" b="0" dirty="0">
              <a:solidFill>
                <a:schemeClr val="tx1">
                  <a:lumMod val="85000"/>
                  <a:lumOff val="15000"/>
                </a:schemeClr>
              </a:solidFill>
              <a:latin typeface="+mn-ea"/>
              <a:ea typeface="+mn-ea"/>
            </a:endParaRPr>
          </a:p>
        </p:txBody>
      </p:sp>
      <p:sp>
        <p:nvSpPr>
          <p:cNvPr id="91" name="TextBox 90"/>
          <p:cNvSpPr txBox="1"/>
          <p:nvPr/>
        </p:nvSpPr>
        <p:spPr>
          <a:xfrm>
            <a:off x="5436108" y="2768633"/>
            <a:ext cx="3024336"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endParaRPr lang="zh-CN" altLang="en-US" sz="1400" b="0" dirty="0">
              <a:solidFill>
                <a:schemeClr val="tx1">
                  <a:lumMod val="85000"/>
                  <a:lumOff val="15000"/>
                </a:schemeClr>
              </a:solidFill>
              <a:latin typeface="+mn-ea"/>
              <a:ea typeface="+mn-ea"/>
            </a:endParaRP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305" y="1118870"/>
            <a:ext cx="7776845" cy="1671320"/>
          </a:xfrm>
        </p:spPr>
        <p:txBody>
          <a:bodyPr>
            <a:normAutofit fontScale="90000"/>
          </a:bodyPr>
          <a:lstStyle/>
          <a:p>
            <a:pPr algn="ctr"/>
            <a:r>
              <a:rPr lang="en-US" altLang="zh-CN" sz="6000" dirty="0" smtClean="0">
                <a:solidFill>
                  <a:schemeClr val="bg2">
                    <a:lumMod val="25000"/>
                  </a:schemeClr>
                </a:solidFill>
                <a:sym typeface="+mn-ea"/>
              </a:rPr>
              <a:t>                </a:t>
            </a:r>
            <a:br>
              <a:rPr lang="en-US" altLang="zh-CN" sz="6000" dirty="0" smtClean="0">
                <a:solidFill>
                  <a:schemeClr val="bg2">
                    <a:lumMod val="25000"/>
                  </a:schemeClr>
                </a:solidFill>
                <a:sym typeface="+mn-ea"/>
              </a:rPr>
            </a:br>
            <a:r>
              <a:rPr lang="en-US" altLang="zh-CN" sz="6000" dirty="0" smtClean="0">
                <a:solidFill>
                  <a:schemeClr val="bg2">
                    <a:lumMod val="25000"/>
                  </a:schemeClr>
                </a:solidFill>
                <a:sym typeface="+mn-ea"/>
              </a:rPr>
              <a:t>                     </a:t>
            </a:r>
            <a:r>
              <a:rPr lang="zh-CN" altLang="en-US" sz="6000" dirty="0" smtClean="0">
                <a:solidFill>
                  <a:schemeClr val="bg2">
                    <a:lumMod val="25000"/>
                  </a:schemeClr>
                </a:solidFill>
                <a:sym typeface="+mn-ea"/>
              </a:rPr>
              <a:t>谢谢大家！</a:t>
            </a:r>
            <a:endParaRPr lang="zh-CN" altLang="en-US" sz="6000" dirty="0">
              <a:solidFill>
                <a:schemeClr val="bg2">
                  <a:lumMod val="25000"/>
                </a:schemeClr>
              </a:solidFill>
              <a:latin typeface="方正粗宋简体" pitchFamily="65" charset="-122"/>
              <a:ea typeface="方正粗宋简体" pitchFamily="65" charset="-122"/>
            </a:endParaRPr>
          </a:p>
        </p:txBody>
      </p:sp>
      <p:pic>
        <p:nvPicPr>
          <p:cNvPr id="1026" name="Picture 2" descr="C:\Users\Administrator\Desktop\PNG图片48个\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6980" y="195486"/>
            <a:ext cx="693135" cy="864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目录</a:t>
            </a:r>
            <a:endParaRPr lang="zh-CN" altLang="en-US" sz="2800" dirty="0"/>
          </a:p>
        </p:txBody>
      </p:sp>
      <p:grpSp>
        <p:nvGrpSpPr>
          <p:cNvPr id="6" name="组合 5"/>
          <p:cNvGrpSpPr/>
          <p:nvPr/>
        </p:nvGrpSpPr>
        <p:grpSpPr>
          <a:xfrm>
            <a:off x="3203848" y="1205116"/>
            <a:ext cx="3219880" cy="720080"/>
            <a:chOff x="3296336" y="1840758"/>
            <a:chExt cx="3219880" cy="72008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5" name="TextBox 4"/>
            <p:cNvSpPr txBox="1"/>
            <p:nvPr/>
          </p:nvSpPr>
          <p:spPr>
            <a:xfrm>
              <a:off x="4139952" y="2107066"/>
              <a:ext cx="2376264" cy="337185"/>
            </a:xfrm>
            <a:prstGeom prst="rect">
              <a:avLst/>
            </a:prstGeom>
            <a:noFill/>
          </p:spPr>
          <p:txBody>
            <a:bodyPr wrap="square" rtlCol="0">
              <a:spAutoFit/>
            </a:bodyPr>
            <a:lstStyle/>
            <a:p>
              <a:r>
                <a:rPr lang="zh-CN" altLang="en-US" sz="1600" dirty="0"/>
                <a:t>导读</a:t>
              </a:r>
              <a:endParaRPr lang="zh-CN" altLang="en-US" sz="1600" dirty="0"/>
            </a:p>
          </p:txBody>
        </p:sp>
      </p:grpSp>
      <p:grpSp>
        <p:nvGrpSpPr>
          <p:cNvPr id="7" name="组合 6"/>
          <p:cNvGrpSpPr/>
          <p:nvPr/>
        </p:nvGrpSpPr>
        <p:grpSpPr>
          <a:xfrm>
            <a:off x="3203848" y="3594399"/>
            <a:ext cx="3219880" cy="720080"/>
            <a:chOff x="3296336" y="1840758"/>
            <a:chExt cx="3219880" cy="72008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9" name="TextBox 8"/>
            <p:cNvSpPr txBox="1"/>
            <p:nvPr/>
          </p:nvSpPr>
          <p:spPr>
            <a:xfrm>
              <a:off x="4139952" y="2107066"/>
              <a:ext cx="2376264" cy="337185"/>
            </a:xfrm>
            <a:prstGeom prst="rect">
              <a:avLst/>
            </a:prstGeom>
            <a:noFill/>
          </p:spPr>
          <p:txBody>
            <a:bodyPr wrap="square" rtlCol="0">
              <a:spAutoFit/>
            </a:bodyPr>
            <a:lstStyle/>
            <a:p>
              <a:r>
                <a:rPr lang="zh-CN" altLang="en-US" sz="1600" dirty="0"/>
                <a:t>结语</a:t>
              </a:r>
              <a:endParaRPr lang="zh-CN" altLang="en-US" sz="1600" dirty="0"/>
            </a:p>
          </p:txBody>
        </p:sp>
      </p:grpSp>
      <p:grpSp>
        <p:nvGrpSpPr>
          <p:cNvPr id="10" name="组合 9"/>
          <p:cNvGrpSpPr/>
          <p:nvPr/>
        </p:nvGrpSpPr>
        <p:grpSpPr>
          <a:xfrm>
            <a:off x="3203848" y="2463114"/>
            <a:ext cx="3219880" cy="720080"/>
            <a:chOff x="3296336" y="1840758"/>
            <a:chExt cx="3219880" cy="72008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12" name="TextBox 11"/>
            <p:cNvSpPr txBox="1"/>
            <p:nvPr/>
          </p:nvSpPr>
          <p:spPr>
            <a:xfrm>
              <a:off x="4139952" y="2107066"/>
              <a:ext cx="2376264" cy="337185"/>
            </a:xfrm>
            <a:prstGeom prst="rect">
              <a:avLst/>
            </a:prstGeom>
            <a:noFill/>
          </p:spPr>
          <p:txBody>
            <a:bodyPr wrap="square" rtlCol="0">
              <a:spAutoFit/>
            </a:bodyPr>
            <a:lstStyle/>
            <a:p>
              <a:r>
                <a:rPr lang="zh-CN" altLang="en-US" sz="1600" dirty="0"/>
                <a:t>中医治疗未</a:t>
              </a:r>
              <a:r>
                <a:rPr lang="zh-CN" altLang="en-US" sz="1600" dirty="0"/>
                <a:t>病</a:t>
              </a:r>
              <a:endParaRPr lang="zh-CN" altLang="en-US" sz="1600" dirty="0"/>
            </a:p>
          </p:txBody>
        </p:sp>
      </p:grpSp>
      <p:grpSp>
        <p:nvGrpSpPr>
          <p:cNvPr id="13" name="组合 12"/>
          <p:cNvGrpSpPr/>
          <p:nvPr/>
        </p:nvGrpSpPr>
        <p:grpSpPr>
          <a:xfrm>
            <a:off x="3203848" y="1834115"/>
            <a:ext cx="3219880" cy="720080"/>
            <a:chOff x="3296336" y="1840758"/>
            <a:chExt cx="3219880" cy="72008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15" name="TextBox 14"/>
            <p:cNvSpPr txBox="1"/>
            <p:nvPr/>
          </p:nvSpPr>
          <p:spPr>
            <a:xfrm>
              <a:off x="4139952" y="2107066"/>
              <a:ext cx="2376264" cy="337185"/>
            </a:xfrm>
            <a:prstGeom prst="rect">
              <a:avLst/>
            </a:prstGeom>
            <a:noFill/>
          </p:spPr>
          <p:txBody>
            <a:bodyPr wrap="square" rtlCol="0">
              <a:spAutoFit/>
            </a:bodyPr>
            <a:lstStyle/>
            <a:p>
              <a:r>
                <a:rPr lang="zh-CN" altLang="en-US" sz="1600" dirty="0"/>
                <a:t>中医治未病渊源</a:t>
              </a:r>
              <a:endParaRPr lang="zh-CN" altLang="en-US" sz="1600" dirty="0"/>
            </a:p>
          </p:txBody>
        </p:sp>
      </p:grpSp>
      <p:pic>
        <p:nvPicPr>
          <p:cNvPr id="16" name="Picture 2" descr="E:\我的作品\4比3标准\中国风\传统风格类型模板\PSD2766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03848" y="3015279"/>
            <a:ext cx="1092728" cy="720080"/>
          </a:xfrm>
          <a:prstGeom prst="rect">
            <a:avLst/>
          </a:prstGeom>
        </p:spPr>
      </p:pic>
      <p:sp>
        <p:nvSpPr>
          <p:cNvPr id="17" name="TextBox 8"/>
          <p:cNvSpPr txBox="1"/>
          <p:nvPr/>
        </p:nvSpPr>
        <p:spPr>
          <a:xfrm>
            <a:off x="4047464" y="3317147"/>
            <a:ext cx="2376264" cy="337185"/>
          </a:xfrm>
          <a:prstGeom prst="rect">
            <a:avLst/>
          </a:prstGeom>
          <a:noFill/>
        </p:spPr>
        <p:txBody>
          <a:bodyPr wrap="square" rtlCol="0">
            <a:spAutoFit/>
          </a:bodyPr>
          <a:p>
            <a:r>
              <a:rPr lang="zh-CN" altLang="en-US" sz="1600" dirty="0"/>
              <a:t>治疗胃病小方子</a:t>
            </a:r>
            <a:endParaRPr lang="zh-CN" altLang="en-US" sz="1600"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导读</a:t>
            </a:r>
            <a:endParaRPr lang="zh-CN" altLang="en-US" dirty="0"/>
          </a:p>
        </p:txBody>
      </p:sp>
      <p:pic>
        <p:nvPicPr>
          <p:cNvPr id="2050"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liliandong\Pictures\01300000432220137767579300438_s.jpg01300000432220137767579300438_s"/>
          <p:cNvPicPr>
            <a:picLocks noChangeAspect="1" noChangeArrowheads="1"/>
          </p:cNvPicPr>
          <p:nvPr/>
        </p:nvPicPr>
        <p:blipFill>
          <a:blip r:embed="rId2"/>
          <a:srcRect/>
          <a:stretch>
            <a:fillRect/>
          </a:stretch>
        </p:blipFill>
        <p:spPr bwMode="auto">
          <a:xfrm>
            <a:off x="586740" y="1644650"/>
            <a:ext cx="2401570" cy="240157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3349888" y="1749662"/>
            <a:ext cx="0" cy="2191715"/>
          </a:xfrm>
          <a:prstGeom prst="line">
            <a:avLst/>
          </a:prstGeom>
          <a:ln>
            <a:solidFill>
              <a:srgbClr val="B69F7F"/>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13785" y="1047750"/>
            <a:ext cx="5073015" cy="3646170"/>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indent="0">
              <a:buFont typeface="Arial" panose="020B0604020202020204" pitchFamily="34" charset="0"/>
              <a:buNone/>
            </a:pPr>
            <a:r>
              <a:rPr lang="zh-CN" altLang="en-US" dirty="0">
                <a:sym typeface="+mn-ea"/>
              </a:rPr>
              <a:t>治未病，是中医学的核心理念之一</a:t>
            </a:r>
            <a:endParaRPr lang="zh-CN" altLang="en-US" dirty="0"/>
          </a:p>
          <a:p>
            <a:pPr indent="0">
              <a:buFont typeface="Arial" panose="020B0604020202020204" pitchFamily="34" charset="0"/>
              <a:buNone/>
            </a:pPr>
            <a:r>
              <a:rPr lang="zh-CN" altLang="en-US" dirty="0">
                <a:sym typeface="+mn-ea"/>
              </a:rPr>
              <a:t>通过饮食起居、情志调理、运动疗法及中草药等多种措施，调养体质，调理身体阴阳气血等平衡，增强人体抗病能力，让人体少生病、不生病，纵使得病也能尽快痊愈，痊愈后少复发。中医治未病是中医预防保健的重要理论基础和准则，</a:t>
            </a:r>
            <a:endParaRPr lang="zh-CN" altLang="en-US" dirty="0">
              <a:sym typeface="+mn-ea"/>
            </a:endParaRPr>
          </a:p>
          <a:p>
            <a:pPr indent="0">
              <a:buFont typeface="Arial" panose="020B0604020202020204" pitchFamily="34" charset="0"/>
              <a:buNone/>
            </a:pPr>
            <a:r>
              <a:rPr lang="zh-CN" altLang="en-US" dirty="0">
                <a:sym typeface="+mn-ea"/>
              </a:rPr>
              <a:t>并成为现代卫生保健的重要组成部分。</a:t>
            </a:r>
            <a:endParaRPr lang="zh-CN" altLang="en-US" dirty="0"/>
          </a:p>
          <a:p>
            <a:pPr indent="0">
              <a:buFont typeface="Arial" panose="020B0604020202020204" pitchFamily="34" charset="0"/>
              <a:buNone/>
            </a:pPr>
            <a:endParaRPr lang="zh-CN" altLang="en-US" sz="1400" b="0" dirty="0">
              <a:solidFill>
                <a:schemeClr val="tx1">
                  <a:lumMod val="85000"/>
                  <a:lumOff val="15000"/>
                </a:schemeClr>
              </a:solidFill>
              <a:latin typeface="+mn-ea"/>
              <a:ea typeface="+mn-ea"/>
            </a:endParaRPr>
          </a:p>
          <a:p>
            <a:endParaRPr lang="zh-CN" altLang="en-US" sz="1400" b="0" dirty="0">
              <a:solidFill>
                <a:schemeClr val="tx1">
                  <a:lumMod val="85000"/>
                  <a:lumOff val="15000"/>
                </a:schemeClr>
              </a:solidFill>
              <a:latin typeface="+mn-ea"/>
              <a:ea typeface="+mn-ea"/>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中医治未病的渊源</a:t>
            </a:r>
            <a:r>
              <a:rPr lang="en-US" altLang="zh-CN" sz="2800" dirty="0"/>
              <a:t>--</a:t>
            </a:r>
            <a:r>
              <a:rPr lang="zh-CN" altLang="en-US" sz="2800" baseline="-25000" dirty="0"/>
              <a:t>奠基于战国时期</a:t>
            </a:r>
            <a:endParaRPr lang="zh-CN" altLang="en-US" sz="2800" baseline="-25000" dirty="0"/>
          </a:p>
        </p:txBody>
      </p:sp>
      <p:pic>
        <p:nvPicPr>
          <p:cNvPr id="16"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sp>
        <p:nvSpPr>
          <p:cNvPr id="308234" name="文本框 308233"/>
          <p:cNvSpPr txBox="1"/>
          <p:nvPr/>
        </p:nvSpPr>
        <p:spPr>
          <a:xfrm>
            <a:off x="1254125" y="2092008"/>
            <a:ext cx="2233613" cy="2306955"/>
          </a:xfrm>
          <a:prstGeom prst="rect">
            <a:avLst/>
          </a:prstGeom>
          <a:noFill/>
          <a:ln w="9525">
            <a:noFill/>
          </a:ln>
        </p:spPr>
        <p:txBody>
          <a:bodyPr wrap="square">
            <a:spAutoFit/>
          </a:bodyPr>
          <a:p>
            <a:r>
              <a:rPr lang="en-US" altLang="zh-CN" b="1" dirty="0">
                <a:solidFill>
                  <a:schemeClr val="hlink"/>
                </a:solidFill>
              </a:rPr>
              <a:t>《</a:t>
            </a:r>
            <a:r>
              <a:rPr lang="zh-CN" altLang="en-US" b="1" dirty="0">
                <a:solidFill>
                  <a:schemeClr val="hlink"/>
                </a:solidFill>
              </a:rPr>
              <a:t>黄帝内经</a:t>
            </a:r>
            <a:r>
              <a:rPr lang="en-US" altLang="zh-CN" b="1">
                <a:solidFill>
                  <a:schemeClr val="hlink"/>
                </a:solidFill>
                <a:latin typeface="Arial" panose="020B0604020202020204" pitchFamily="34" charset="0"/>
              </a:rPr>
              <a:t>·</a:t>
            </a:r>
            <a:r>
              <a:rPr lang="zh-CN" altLang="en-US" b="1" dirty="0">
                <a:solidFill>
                  <a:schemeClr val="hlink"/>
                </a:solidFill>
              </a:rPr>
              <a:t>素问</a:t>
            </a:r>
            <a:r>
              <a:rPr lang="en-US" altLang="zh-CN" b="1">
                <a:solidFill>
                  <a:schemeClr val="hlink"/>
                </a:solidFill>
              </a:rPr>
              <a:t>》</a:t>
            </a:r>
            <a:endParaRPr lang="en-US" altLang="zh-CN" b="1"/>
          </a:p>
          <a:p>
            <a:r>
              <a:rPr lang="en-US" altLang="zh-CN" b="1" dirty="0"/>
              <a:t>“</a:t>
            </a:r>
            <a:r>
              <a:rPr lang="zh-CN" altLang="en-US" b="1" dirty="0"/>
              <a:t>圣人不治已病治未病，不治已乱治未乱</a:t>
            </a:r>
            <a:r>
              <a:rPr lang="en-US" altLang="zh-CN" b="1" dirty="0"/>
              <a:t>⋯⋯</a:t>
            </a:r>
            <a:r>
              <a:rPr lang="zh-CN" altLang="en-US" b="1" dirty="0"/>
              <a:t>夫病已成而后药之，乱已成而后治之，譬犹渴而穿井，斗而铸锥，不亦晚乎”。</a:t>
            </a:r>
            <a:endParaRPr lang="zh-CN" altLang="en-US" b="1"/>
          </a:p>
        </p:txBody>
      </p:sp>
      <p:sp>
        <p:nvSpPr>
          <p:cNvPr id="308235" name="任意多边形 308234"/>
          <p:cNvSpPr/>
          <p:nvPr/>
        </p:nvSpPr>
        <p:spPr>
          <a:xfrm>
            <a:off x="3487738" y="1877060"/>
            <a:ext cx="903287" cy="1241425"/>
          </a:xfrm>
          <a:custGeom>
            <a:avLst/>
            <a:gdLst/>
            <a:ahLst/>
            <a:cxnLst/>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alpha val="100000"/>
                </a:schemeClr>
              </a:gs>
              <a:gs pos="100000">
                <a:schemeClr val="accent2">
                  <a:gamma/>
                  <a:tint val="63529"/>
                  <a:invGamma/>
                  <a:alpha val="100000"/>
                </a:schemeClr>
              </a:gs>
            </a:gsLst>
            <a:lin ang="0" scaled="1"/>
            <a:tileRect/>
          </a:gradFill>
          <a:ln w="0">
            <a:noFill/>
          </a:ln>
        </p:spPr>
        <p:txBody>
          <a:bodyPr/>
          <a:p>
            <a:endParaRPr lang="zh-CN" altLang="en-US"/>
          </a:p>
        </p:txBody>
      </p:sp>
      <p:sp>
        <p:nvSpPr>
          <p:cNvPr id="308236" name="矩形 308235"/>
          <p:cNvSpPr>
            <a:spLocks noChangeAspect="1" noTextEdit="1"/>
          </p:cNvSpPr>
          <p:nvPr/>
        </p:nvSpPr>
        <p:spPr>
          <a:xfrm flipH="1">
            <a:off x="5133975" y="1873885"/>
            <a:ext cx="909638" cy="1244600"/>
          </a:xfrm>
          <a:prstGeom prst="rect">
            <a:avLst/>
          </a:prstGeom>
          <a:noFill/>
          <a:ln w="9525">
            <a:noFill/>
          </a:ln>
        </p:spPr>
        <p:txBody>
          <a:bodyPr/>
          <a:p>
            <a:endParaRPr lang="zh-CN" altLang="en-US"/>
          </a:p>
        </p:txBody>
      </p:sp>
      <p:sp>
        <p:nvSpPr>
          <p:cNvPr id="308237" name="任意多边形 308236"/>
          <p:cNvSpPr/>
          <p:nvPr/>
        </p:nvSpPr>
        <p:spPr>
          <a:xfrm flipH="1">
            <a:off x="5140325" y="1877060"/>
            <a:ext cx="903288" cy="1241425"/>
          </a:xfrm>
          <a:custGeom>
            <a:avLst/>
            <a:gdLst/>
            <a:ahLst/>
            <a:cxnLst/>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alpha val="100000"/>
                </a:schemeClr>
              </a:gs>
              <a:gs pos="100000">
                <a:schemeClr val="hlink">
                  <a:gamma/>
                  <a:tint val="31765"/>
                  <a:invGamma/>
                  <a:alpha val="100000"/>
                </a:schemeClr>
              </a:gs>
            </a:gsLst>
            <a:lin ang="0" scaled="1"/>
            <a:tileRect/>
          </a:gradFill>
          <a:ln w="0">
            <a:noFill/>
          </a:ln>
        </p:spPr>
        <p:txBody>
          <a:bodyPr/>
          <a:p>
            <a:endParaRPr lang="zh-CN" altLang="en-US"/>
          </a:p>
        </p:txBody>
      </p:sp>
      <p:sp>
        <p:nvSpPr>
          <p:cNvPr id="308246" name="文本框 308245"/>
          <p:cNvSpPr txBox="1"/>
          <p:nvPr/>
        </p:nvSpPr>
        <p:spPr>
          <a:xfrm>
            <a:off x="4072255" y="1054418"/>
            <a:ext cx="1409700" cy="822325"/>
          </a:xfrm>
          <a:prstGeom prst="rect">
            <a:avLst/>
          </a:prstGeom>
          <a:noFill/>
          <a:ln w="9525">
            <a:noFill/>
          </a:ln>
        </p:spPr>
        <p:txBody>
          <a:bodyPr wrap="none" anchor="t">
            <a:spAutoFit/>
          </a:bodyPr>
          <a:p>
            <a:pPr algn="ctr"/>
            <a:r>
              <a:rPr lang="zh-CN" altLang="en-US" sz="2400" b="1" dirty="0">
                <a:solidFill>
                  <a:srgbClr val="FF66FF"/>
                </a:solidFill>
              </a:rPr>
              <a:t>理论提出</a:t>
            </a:r>
            <a:endParaRPr lang="zh-CN" altLang="en-US" sz="2400" b="1" dirty="0">
              <a:solidFill>
                <a:srgbClr val="FF66FF"/>
              </a:solidFill>
            </a:endParaRPr>
          </a:p>
          <a:p>
            <a:pPr algn="ctr"/>
            <a:r>
              <a:rPr lang="zh-CN" altLang="en-US" sz="2400" b="1" dirty="0">
                <a:solidFill>
                  <a:srgbClr val="FF66FF"/>
                </a:solidFill>
              </a:rPr>
              <a:t>实践应用</a:t>
            </a:r>
            <a:endParaRPr lang="zh-CN" altLang="en-US" sz="2400" b="1" dirty="0">
              <a:solidFill>
                <a:srgbClr val="FF66FF"/>
              </a:solidFill>
            </a:endParaRPr>
          </a:p>
        </p:txBody>
      </p:sp>
      <p:sp>
        <p:nvSpPr>
          <p:cNvPr id="308247" name="文本框 308246"/>
          <p:cNvSpPr txBox="1"/>
          <p:nvPr/>
        </p:nvSpPr>
        <p:spPr>
          <a:xfrm>
            <a:off x="6043613" y="2038033"/>
            <a:ext cx="2038350" cy="2563812"/>
          </a:xfrm>
          <a:prstGeom prst="rect">
            <a:avLst/>
          </a:prstGeom>
          <a:noFill/>
          <a:ln w="9525">
            <a:noFill/>
          </a:ln>
        </p:spPr>
        <p:txBody>
          <a:bodyPr>
            <a:spAutoFit/>
          </a:bodyPr>
          <a:p>
            <a:r>
              <a:rPr lang="en-US" altLang="zh-CN" b="1" dirty="0">
                <a:solidFill>
                  <a:schemeClr val="hlink"/>
                </a:solidFill>
              </a:rPr>
              <a:t>《</a:t>
            </a:r>
            <a:r>
              <a:rPr lang="zh-CN" altLang="en-US" b="1" dirty="0">
                <a:solidFill>
                  <a:schemeClr val="hlink"/>
                </a:solidFill>
              </a:rPr>
              <a:t>素问</a:t>
            </a:r>
            <a:r>
              <a:rPr lang="en-US" altLang="zh-CN" b="1">
                <a:solidFill>
                  <a:schemeClr val="hlink"/>
                </a:solidFill>
                <a:latin typeface="Arial" panose="020B0604020202020204" pitchFamily="34" charset="0"/>
              </a:rPr>
              <a:t>·</a:t>
            </a:r>
            <a:r>
              <a:rPr lang="zh-CN" altLang="en-US" b="1" dirty="0">
                <a:solidFill>
                  <a:schemeClr val="hlink"/>
                </a:solidFill>
              </a:rPr>
              <a:t>刺热篇</a:t>
            </a:r>
            <a:r>
              <a:rPr lang="en-US" altLang="zh-CN" b="1">
                <a:solidFill>
                  <a:schemeClr val="hlink"/>
                </a:solidFill>
              </a:rPr>
              <a:t>》</a:t>
            </a:r>
            <a:endParaRPr lang="en-US" altLang="zh-CN" b="1">
              <a:solidFill>
                <a:schemeClr val="hlink"/>
              </a:solidFill>
            </a:endParaRPr>
          </a:p>
          <a:p>
            <a:r>
              <a:rPr lang="en-US" altLang="zh-CN" b="1" dirty="0"/>
              <a:t>“</a:t>
            </a:r>
            <a:r>
              <a:rPr lang="zh-CN" altLang="en-US" b="1" dirty="0"/>
              <a:t>肝热病者</a:t>
            </a:r>
            <a:r>
              <a:rPr lang="en-US" altLang="zh-CN" b="1" dirty="0"/>
              <a:t>,</a:t>
            </a:r>
            <a:r>
              <a:rPr lang="zh-CN" altLang="en-US" b="1" dirty="0"/>
              <a:t>左颊先赤</a:t>
            </a:r>
            <a:r>
              <a:rPr lang="en-US" altLang="zh-CN" b="1" dirty="0"/>
              <a:t>;</a:t>
            </a:r>
            <a:r>
              <a:rPr lang="zh-CN" altLang="en-US" b="1" dirty="0"/>
              <a:t>心热病者</a:t>
            </a:r>
            <a:r>
              <a:rPr lang="en-US" altLang="zh-CN" b="1" dirty="0"/>
              <a:t>,</a:t>
            </a:r>
            <a:r>
              <a:rPr lang="zh-CN" altLang="en-US" b="1" dirty="0"/>
              <a:t>颜先赤</a:t>
            </a:r>
            <a:r>
              <a:rPr lang="en-US" altLang="zh-CN" b="1" dirty="0"/>
              <a:t>;</a:t>
            </a:r>
            <a:r>
              <a:rPr lang="zh-CN" altLang="en-US" b="1" dirty="0"/>
              <a:t>脾热病者</a:t>
            </a:r>
            <a:r>
              <a:rPr lang="en-US" altLang="zh-CN" b="1" dirty="0"/>
              <a:t>,</a:t>
            </a:r>
            <a:r>
              <a:rPr lang="zh-CN" altLang="en-US" b="1" dirty="0"/>
              <a:t>鼻先赤</a:t>
            </a:r>
            <a:r>
              <a:rPr lang="en-US" altLang="zh-CN" b="1" dirty="0"/>
              <a:t>;</a:t>
            </a:r>
            <a:r>
              <a:rPr lang="zh-CN" altLang="en-US" b="1" dirty="0"/>
              <a:t>肺热病者</a:t>
            </a:r>
            <a:r>
              <a:rPr lang="en-US" altLang="zh-CN" b="1" dirty="0"/>
              <a:t>,</a:t>
            </a:r>
            <a:r>
              <a:rPr lang="zh-CN" altLang="en-US" b="1" dirty="0"/>
              <a:t>右颊先赤</a:t>
            </a:r>
            <a:r>
              <a:rPr lang="en-US" altLang="zh-CN" b="1" dirty="0"/>
              <a:t>;</a:t>
            </a:r>
            <a:r>
              <a:rPr lang="zh-CN" altLang="en-US" b="1" dirty="0"/>
              <a:t>肾热病者</a:t>
            </a:r>
            <a:r>
              <a:rPr lang="en-US" altLang="zh-CN" b="1" dirty="0"/>
              <a:t>,</a:t>
            </a:r>
            <a:r>
              <a:rPr lang="zh-CN" altLang="en-US" b="1" dirty="0"/>
              <a:t>颐先赤</a:t>
            </a:r>
            <a:r>
              <a:rPr lang="en-US" altLang="zh-CN" b="1" dirty="0"/>
              <a:t>;</a:t>
            </a:r>
            <a:r>
              <a:rPr lang="zh-CN" altLang="en-US" b="1" dirty="0"/>
              <a:t>病虽未发</a:t>
            </a:r>
            <a:r>
              <a:rPr lang="en-US" altLang="zh-CN" b="1" dirty="0"/>
              <a:t>,</a:t>
            </a:r>
            <a:r>
              <a:rPr lang="zh-CN" altLang="en-US" b="1" dirty="0"/>
              <a:t>见赤色者刺之</a:t>
            </a:r>
            <a:r>
              <a:rPr lang="en-US" altLang="zh-CN" b="1" dirty="0"/>
              <a:t>,</a:t>
            </a:r>
            <a:r>
              <a:rPr lang="zh-CN" altLang="en-US" b="1" dirty="0"/>
              <a:t>名曰治未病也。”</a:t>
            </a:r>
            <a:r>
              <a:rPr lang="zh-CN" altLang="en-US" dirty="0"/>
              <a:t>      </a:t>
            </a:r>
            <a:endParaRPr lang="zh-CN" altLang="en-US" dirty="0"/>
          </a:p>
        </p:txBody>
      </p:sp>
      <p:sp>
        <p:nvSpPr>
          <p:cNvPr id="308233" name="圆角矩形 308232"/>
          <p:cNvSpPr/>
          <p:nvPr/>
        </p:nvSpPr>
        <p:spPr>
          <a:xfrm>
            <a:off x="958850" y="2092008"/>
            <a:ext cx="2528888" cy="2667000"/>
          </a:xfrm>
          <a:prstGeom prst="roundRect">
            <a:avLst>
              <a:gd name="adj" fmla="val 16667"/>
            </a:avLst>
          </a:prstGeom>
          <a:noFill/>
          <a:ln w="38100" cap="flat" cmpd="sng">
            <a:solidFill>
              <a:schemeClr val="tx1"/>
            </a:solidFill>
            <a:prstDash val="solid"/>
            <a:headEnd type="none" w="med" len="med"/>
            <a:tailEnd type="none" w="med" len="med"/>
          </a:ln>
        </p:spPr>
        <p:txBody>
          <a:bodyPr wrap="none" anchor="ctr"/>
          <a:p>
            <a:pPr algn="ctr"/>
            <a:endParaRPr dirty="0">
              <a:latin typeface="Verdana" panose="020B0604030504040204" pitchFamily="34" charset="0"/>
            </a:endParaRPr>
          </a:p>
        </p:txBody>
      </p:sp>
      <p:sp>
        <p:nvSpPr>
          <p:cNvPr id="3" name="圆角矩形 2"/>
          <p:cNvSpPr/>
          <p:nvPr/>
        </p:nvSpPr>
        <p:spPr>
          <a:xfrm>
            <a:off x="5942965" y="2038350"/>
            <a:ext cx="2253615" cy="2667000"/>
          </a:xfrm>
          <a:prstGeom prst="roundRect">
            <a:avLst>
              <a:gd name="adj" fmla="val 16667"/>
            </a:avLst>
          </a:prstGeom>
          <a:noFill/>
          <a:ln w="38100" cap="flat" cmpd="sng">
            <a:solidFill>
              <a:schemeClr val="tx1"/>
            </a:solidFill>
            <a:prstDash val="solid"/>
            <a:headEnd type="none" w="med" len="med"/>
            <a:tailEnd type="none" w="med" len="med"/>
          </a:ln>
        </p:spPr>
        <p:txBody>
          <a:bodyPr wrap="none" anchor="ctr"/>
          <a:p>
            <a:pPr algn="ctr"/>
            <a:endParaRPr dirty="0">
              <a:latin typeface="Verdana" panose="020B0604030504040204" pitchFamily="34" charset="0"/>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中医治未病的渊源</a:t>
            </a:r>
            <a:r>
              <a:rPr lang="en-US" altLang="zh-CN" dirty="0">
                <a:sym typeface="+mn-ea"/>
              </a:rPr>
              <a:t>--</a:t>
            </a:r>
            <a:r>
              <a:rPr lang="zh-CN" altLang="en-US" baseline="-25000" dirty="0">
                <a:sym typeface="+mn-ea"/>
              </a:rPr>
              <a:t>发展于汉唐时期</a:t>
            </a:r>
            <a:endParaRPr lang="zh-CN" altLang="en-US" dirty="0"/>
          </a:p>
        </p:txBody>
      </p:sp>
      <p:pic>
        <p:nvPicPr>
          <p:cNvPr id="10"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grpSp>
        <p:nvGrpSpPr>
          <p:cNvPr id="313371" name="组合 313370"/>
          <p:cNvGrpSpPr/>
          <p:nvPr/>
        </p:nvGrpSpPr>
        <p:grpSpPr>
          <a:xfrm>
            <a:off x="1599883" y="1109663"/>
            <a:ext cx="5895975" cy="936625"/>
            <a:chOff x="624" y="1152"/>
            <a:chExt cx="4080" cy="720"/>
          </a:xfrm>
        </p:grpSpPr>
        <p:sp>
          <p:nvSpPr>
            <p:cNvPr id="313372" name="矩形 313371"/>
            <p:cNvSpPr/>
            <p:nvPr/>
          </p:nvSpPr>
          <p:spPr>
            <a:xfrm rot="3419336">
              <a:off x="624" y="1200"/>
              <a:ext cx="672" cy="672"/>
            </a:xfrm>
            <a:prstGeom prst="rect">
              <a:avLst/>
            </a:prstGeom>
            <a:gradFill rotWithShape="1">
              <a:gsLst>
                <a:gs pos="0">
                  <a:schemeClr val="hlink"/>
                </a:gs>
                <a:gs pos="100000">
                  <a:schemeClr val="hlink">
                    <a:gamma/>
                    <a:shade val="46275"/>
                    <a:invGamma/>
                  </a:scheme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a:p>
              <a:endParaRPr lang="zh-CN" altLang="en-US"/>
            </a:p>
          </p:txBody>
        </p:sp>
        <p:grpSp>
          <p:nvGrpSpPr>
            <p:cNvPr id="313373" name="组合 313372"/>
            <p:cNvGrpSpPr/>
            <p:nvPr/>
          </p:nvGrpSpPr>
          <p:grpSpPr>
            <a:xfrm>
              <a:off x="1296" y="1296"/>
              <a:ext cx="624" cy="96"/>
              <a:chOff x="2003" y="3439"/>
              <a:chExt cx="468" cy="244"/>
            </a:xfrm>
          </p:grpSpPr>
          <p:sp>
            <p:nvSpPr>
              <p:cNvPr id="313374" name="椭圆 313373"/>
              <p:cNvSpPr/>
              <p:nvPr/>
            </p:nvSpPr>
            <p:spPr>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tileRect/>
              </a:gradFill>
              <a:ln w="9525">
                <a:noFill/>
              </a:ln>
            </p:spPr>
            <p:txBody>
              <a:bodyPr/>
              <a:p>
                <a:endParaRPr lang="zh-CN" altLang="en-US"/>
              </a:p>
            </p:txBody>
          </p:sp>
          <p:sp>
            <p:nvSpPr>
              <p:cNvPr id="313375" name="矩形 313374"/>
              <p:cNvSpPr/>
              <p:nvPr/>
            </p:nvSpPr>
            <p:spPr>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tileRect/>
              </a:gradFill>
              <a:ln w="9525">
                <a:noFill/>
              </a:ln>
            </p:spPr>
            <p:txBody>
              <a:bodyPr/>
              <a:p>
                <a:endParaRPr lang="zh-CN" altLang="en-US"/>
              </a:p>
            </p:txBody>
          </p:sp>
          <p:sp>
            <p:nvSpPr>
              <p:cNvPr id="313376" name="椭圆 313375"/>
              <p:cNvSpPr/>
              <p:nvPr/>
            </p:nvSpPr>
            <p:spPr>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tileRect/>
              </a:gradFill>
              <a:ln w="12700" cap="flat" cmpd="sng">
                <a:solidFill>
                  <a:schemeClr val="bg1"/>
                </a:solidFill>
                <a:prstDash val="solid"/>
                <a:headEnd type="none" w="med" len="med"/>
                <a:tailEnd type="none" w="med" len="med"/>
              </a:ln>
            </p:spPr>
            <p:txBody>
              <a:bodyPr/>
              <a:p>
                <a:endParaRPr lang="zh-CN" altLang="en-US"/>
              </a:p>
            </p:txBody>
          </p:sp>
          <p:sp>
            <p:nvSpPr>
              <p:cNvPr id="313377" name="椭圆 313376"/>
              <p:cNvSpPr/>
              <p:nvPr/>
            </p:nvSpPr>
            <p:spPr>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tileRect/>
              </a:gradFill>
              <a:ln w="9525">
                <a:noFill/>
              </a:ln>
            </p:spPr>
            <p:txBody>
              <a:bodyPr/>
              <a:p>
                <a:endParaRPr lang="zh-CN" altLang="en-US"/>
              </a:p>
            </p:txBody>
          </p:sp>
        </p:grpSp>
        <p:sp>
          <p:nvSpPr>
            <p:cNvPr id="313378" name="矩形 313377"/>
            <p:cNvSpPr/>
            <p:nvPr/>
          </p:nvSpPr>
          <p:spPr>
            <a:xfrm rot="3419336">
              <a:off x="1776" y="1152"/>
              <a:ext cx="672" cy="672"/>
            </a:xfrm>
            <a:prstGeom prst="rect">
              <a:avLst/>
            </a:prstGeom>
            <a:solidFill>
              <a:schemeClr val="accent1"/>
            </a:solidFill>
            <a:ln w="9525" cap="flat" cmpd="sng">
              <a:prstDash val="solid"/>
              <a:miter/>
              <a:headEnd type="none" w="med" len="med"/>
              <a:tailEnd type="none" w="med" len="me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a:p>
              <a:endParaRPr lang="zh-CN" altLang="en-US"/>
            </a:p>
          </p:txBody>
        </p:sp>
        <p:grpSp>
          <p:nvGrpSpPr>
            <p:cNvPr id="313379" name="组合 313378"/>
            <p:cNvGrpSpPr/>
            <p:nvPr/>
          </p:nvGrpSpPr>
          <p:grpSpPr>
            <a:xfrm>
              <a:off x="2448" y="1296"/>
              <a:ext cx="624" cy="96"/>
              <a:chOff x="2003" y="3439"/>
              <a:chExt cx="468" cy="244"/>
            </a:xfrm>
          </p:grpSpPr>
          <p:sp>
            <p:nvSpPr>
              <p:cNvPr id="313380" name="椭圆 313379"/>
              <p:cNvSpPr/>
              <p:nvPr/>
            </p:nvSpPr>
            <p:spPr>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tileRect/>
              </a:gradFill>
              <a:ln w="9525">
                <a:noFill/>
              </a:ln>
            </p:spPr>
            <p:txBody>
              <a:bodyPr/>
              <a:p>
                <a:endParaRPr lang="zh-CN" altLang="en-US"/>
              </a:p>
            </p:txBody>
          </p:sp>
          <p:sp>
            <p:nvSpPr>
              <p:cNvPr id="313381" name="矩形 313380"/>
              <p:cNvSpPr/>
              <p:nvPr/>
            </p:nvSpPr>
            <p:spPr>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tileRect/>
              </a:gradFill>
              <a:ln w="9525">
                <a:noFill/>
              </a:ln>
            </p:spPr>
            <p:txBody>
              <a:bodyPr/>
              <a:p>
                <a:endParaRPr lang="zh-CN" altLang="en-US"/>
              </a:p>
            </p:txBody>
          </p:sp>
          <p:sp>
            <p:nvSpPr>
              <p:cNvPr id="313382" name="椭圆 313381"/>
              <p:cNvSpPr/>
              <p:nvPr/>
            </p:nvSpPr>
            <p:spPr>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tileRect/>
              </a:gradFill>
              <a:ln w="12700" cap="flat" cmpd="sng">
                <a:solidFill>
                  <a:schemeClr val="bg1"/>
                </a:solidFill>
                <a:prstDash val="solid"/>
                <a:headEnd type="none" w="med" len="med"/>
                <a:tailEnd type="none" w="med" len="med"/>
              </a:ln>
            </p:spPr>
            <p:txBody>
              <a:bodyPr/>
              <a:p>
                <a:endParaRPr lang="zh-CN" altLang="en-US"/>
              </a:p>
            </p:txBody>
          </p:sp>
          <p:sp>
            <p:nvSpPr>
              <p:cNvPr id="313383" name="椭圆 313382"/>
              <p:cNvSpPr/>
              <p:nvPr/>
            </p:nvSpPr>
            <p:spPr>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tileRect/>
              </a:gradFill>
              <a:ln w="9525">
                <a:noFill/>
              </a:ln>
            </p:spPr>
            <p:txBody>
              <a:bodyPr/>
              <a:p>
                <a:endParaRPr lang="zh-CN" altLang="en-US"/>
              </a:p>
            </p:txBody>
          </p:sp>
        </p:grpSp>
        <p:sp>
          <p:nvSpPr>
            <p:cNvPr id="313384" name="矩形 313383"/>
            <p:cNvSpPr/>
            <p:nvPr/>
          </p:nvSpPr>
          <p:spPr>
            <a:xfrm rot="3419336">
              <a:off x="2880" y="1152"/>
              <a:ext cx="672" cy="672"/>
            </a:xfrm>
            <a:prstGeom prst="rect">
              <a:avLst/>
            </a:prstGeom>
            <a:gradFill rotWithShape="1">
              <a:gsLst>
                <a:gs pos="0">
                  <a:schemeClr val="hlink"/>
                </a:gs>
                <a:gs pos="100000">
                  <a:schemeClr val="hlink">
                    <a:gamma/>
                    <a:shade val="46275"/>
                    <a:invGamma/>
                  </a:scheme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a:p>
              <a:endParaRPr lang="zh-CN" altLang="en-US"/>
            </a:p>
          </p:txBody>
        </p:sp>
        <p:grpSp>
          <p:nvGrpSpPr>
            <p:cNvPr id="313385" name="组合 313384"/>
            <p:cNvGrpSpPr/>
            <p:nvPr/>
          </p:nvGrpSpPr>
          <p:grpSpPr>
            <a:xfrm>
              <a:off x="3600" y="1296"/>
              <a:ext cx="816" cy="96"/>
              <a:chOff x="2003" y="3439"/>
              <a:chExt cx="468" cy="244"/>
            </a:xfrm>
          </p:grpSpPr>
          <p:sp>
            <p:nvSpPr>
              <p:cNvPr id="313386" name="椭圆 313385"/>
              <p:cNvSpPr/>
              <p:nvPr/>
            </p:nvSpPr>
            <p:spPr>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tileRect/>
              </a:gradFill>
              <a:ln w="9525">
                <a:noFill/>
              </a:ln>
            </p:spPr>
            <p:txBody>
              <a:bodyPr/>
              <a:p>
                <a:endParaRPr lang="zh-CN" altLang="en-US"/>
              </a:p>
            </p:txBody>
          </p:sp>
          <p:sp>
            <p:nvSpPr>
              <p:cNvPr id="313387" name="矩形 313386"/>
              <p:cNvSpPr/>
              <p:nvPr/>
            </p:nvSpPr>
            <p:spPr>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tileRect/>
              </a:gradFill>
              <a:ln w="9525">
                <a:noFill/>
              </a:ln>
            </p:spPr>
            <p:txBody>
              <a:bodyPr/>
              <a:p>
                <a:endParaRPr lang="zh-CN" altLang="en-US"/>
              </a:p>
            </p:txBody>
          </p:sp>
          <p:sp>
            <p:nvSpPr>
              <p:cNvPr id="313388" name="椭圆 313387"/>
              <p:cNvSpPr/>
              <p:nvPr/>
            </p:nvSpPr>
            <p:spPr>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tileRect/>
              </a:gradFill>
              <a:ln w="12700" cap="flat" cmpd="sng">
                <a:solidFill>
                  <a:schemeClr val="bg1"/>
                </a:solidFill>
                <a:prstDash val="solid"/>
                <a:headEnd type="none" w="med" len="med"/>
                <a:tailEnd type="none" w="med" len="med"/>
              </a:ln>
            </p:spPr>
            <p:txBody>
              <a:bodyPr/>
              <a:p>
                <a:endParaRPr lang="zh-CN" altLang="en-US"/>
              </a:p>
            </p:txBody>
          </p:sp>
          <p:sp>
            <p:nvSpPr>
              <p:cNvPr id="313389" name="椭圆 313388"/>
              <p:cNvSpPr/>
              <p:nvPr/>
            </p:nvSpPr>
            <p:spPr>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tileRect/>
              </a:gradFill>
              <a:ln w="9525">
                <a:noFill/>
              </a:ln>
            </p:spPr>
            <p:txBody>
              <a:bodyPr/>
              <a:p>
                <a:endParaRPr lang="zh-CN" altLang="en-US"/>
              </a:p>
            </p:txBody>
          </p:sp>
        </p:grpSp>
        <p:sp>
          <p:nvSpPr>
            <p:cNvPr id="313390" name="矩形 313389"/>
            <p:cNvSpPr/>
            <p:nvPr/>
          </p:nvSpPr>
          <p:spPr>
            <a:xfrm rot="3419336">
              <a:off x="4032" y="1152"/>
              <a:ext cx="672" cy="672"/>
            </a:xfrm>
            <a:prstGeom prst="rect">
              <a:avLst/>
            </a:prstGeom>
            <a:solidFill>
              <a:schemeClr val="accent1"/>
            </a:solidFill>
            <a:ln w="9525" cap="flat" cmpd="sng">
              <a:prstDash val="solid"/>
              <a:miter/>
              <a:headEnd type="none" w="med" len="med"/>
              <a:tailEnd type="none" w="med" len="me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a:p>
              <a:endParaRPr lang="zh-CN" altLang="en-US"/>
            </a:p>
          </p:txBody>
        </p:sp>
      </p:grpSp>
      <p:sp>
        <p:nvSpPr>
          <p:cNvPr id="313391" name="矩形 313390"/>
          <p:cNvSpPr/>
          <p:nvPr/>
        </p:nvSpPr>
        <p:spPr>
          <a:xfrm>
            <a:off x="1696085" y="1298893"/>
            <a:ext cx="874713" cy="641350"/>
          </a:xfrm>
          <a:prstGeom prst="rect">
            <a:avLst/>
          </a:prstGeom>
          <a:noFill/>
          <a:ln w="9525">
            <a:noFill/>
          </a:ln>
        </p:spPr>
        <p:txBody>
          <a:bodyPr>
            <a:spAutoFit/>
          </a:bodyPr>
          <a:p>
            <a:pPr algn="ctr" eaLnBrk="1" hangingPunct="1"/>
            <a:r>
              <a:rPr lang="zh-CN" altLang="en-US" b="1" dirty="0">
                <a:solidFill>
                  <a:schemeClr val="bg1"/>
                </a:solidFill>
              </a:rPr>
              <a:t>西汉</a:t>
            </a:r>
            <a:endParaRPr lang="zh-CN" altLang="en-US" b="1" dirty="0">
              <a:solidFill>
                <a:schemeClr val="bg1"/>
              </a:solidFill>
            </a:endParaRPr>
          </a:p>
          <a:p>
            <a:pPr algn="ctr" eaLnBrk="1" hangingPunct="1"/>
            <a:r>
              <a:rPr lang="zh-CN" altLang="en-US" b="1" dirty="0">
                <a:solidFill>
                  <a:schemeClr val="bg1"/>
                </a:solidFill>
              </a:rPr>
              <a:t>张仲景</a:t>
            </a:r>
            <a:endParaRPr lang="zh-CN" altLang="en-US" b="1">
              <a:solidFill>
                <a:schemeClr val="bg1"/>
              </a:solidFill>
            </a:endParaRPr>
          </a:p>
        </p:txBody>
      </p:sp>
      <p:sp>
        <p:nvSpPr>
          <p:cNvPr id="29" name="矩形 28"/>
          <p:cNvSpPr/>
          <p:nvPr/>
        </p:nvSpPr>
        <p:spPr>
          <a:xfrm>
            <a:off x="3335655" y="1225868"/>
            <a:ext cx="874713" cy="645160"/>
          </a:xfrm>
          <a:prstGeom prst="rect">
            <a:avLst/>
          </a:prstGeom>
          <a:noFill/>
          <a:ln w="9525">
            <a:noFill/>
          </a:ln>
        </p:spPr>
        <p:txBody>
          <a:bodyPr>
            <a:spAutoFit/>
          </a:bodyPr>
          <a:p>
            <a:pPr algn="ctr" eaLnBrk="1" hangingPunct="1"/>
            <a:r>
              <a:rPr lang="zh-CN" altLang="en-US" b="1" dirty="0">
                <a:solidFill>
                  <a:schemeClr val="bg1"/>
                </a:solidFill>
              </a:rPr>
              <a:t>唐代</a:t>
            </a:r>
            <a:endParaRPr lang="zh-CN" altLang="en-US" b="1" dirty="0">
              <a:solidFill>
                <a:schemeClr val="bg1"/>
              </a:solidFill>
            </a:endParaRPr>
          </a:p>
          <a:p>
            <a:pPr algn="ctr" eaLnBrk="1" hangingPunct="1"/>
            <a:r>
              <a:rPr lang="zh-CN" altLang="en-US" b="1" dirty="0">
                <a:solidFill>
                  <a:schemeClr val="bg1"/>
                </a:solidFill>
              </a:rPr>
              <a:t>孙思邈</a:t>
            </a:r>
            <a:endParaRPr lang="zh-CN" altLang="en-US" b="1">
              <a:solidFill>
                <a:schemeClr val="bg1"/>
              </a:solidFill>
            </a:endParaRPr>
          </a:p>
        </p:txBody>
      </p:sp>
      <p:sp>
        <p:nvSpPr>
          <p:cNvPr id="30" name="矩形 29"/>
          <p:cNvSpPr/>
          <p:nvPr/>
        </p:nvSpPr>
        <p:spPr>
          <a:xfrm>
            <a:off x="5025390" y="1225868"/>
            <a:ext cx="874713" cy="645160"/>
          </a:xfrm>
          <a:prstGeom prst="rect">
            <a:avLst/>
          </a:prstGeom>
          <a:noFill/>
          <a:ln w="9525">
            <a:noFill/>
          </a:ln>
        </p:spPr>
        <p:txBody>
          <a:bodyPr>
            <a:spAutoFit/>
          </a:bodyPr>
          <a:p>
            <a:pPr algn="ctr" eaLnBrk="1" hangingPunct="1"/>
            <a:r>
              <a:rPr lang="zh-CN" altLang="en-US" b="1" dirty="0">
                <a:solidFill>
                  <a:schemeClr val="bg1"/>
                </a:solidFill>
              </a:rPr>
              <a:t>东汉</a:t>
            </a:r>
            <a:endParaRPr lang="zh-CN" altLang="en-US" b="1" dirty="0">
              <a:solidFill>
                <a:schemeClr val="bg1"/>
              </a:solidFill>
            </a:endParaRPr>
          </a:p>
          <a:p>
            <a:pPr algn="ctr" eaLnBrk="1" hangingPunct="1"/>
            <a:r>
              <a:rPr lang="zh-CN" altLang="en-US" b="1" dirty="0">
                <a:solidFill>
                  <a:schemeClr val="bg1"/>
                </a:solidFill>
              </a:rPr>
              <a:t>华佗</a:t>
            </a:r>
            <a:endParaRPr lang="zh-CN" altLang="en-US" b="1">
              <a:solidFill>
                <a:schemeClr val="bg1"/>
              </a:solidFill>
            </a:endParaRPr>
          </a:p>
        </p:txBody>
      </p:sp>
      <p:sp>
        <p:nvSpPr>
          <p:cNvPr id="313370" name="圆角矩形 313369"/>
          <p:cNvSpPr/>
          <p:nvPr/>
        </p:nvSpPr>
        <p:spPr>
          <a:xfrm>
            <a:off x="941070" y="2247900"/>
            <a:ext cx="1716405" cy="2399030"/>
          </a:xfrm>
          <a:prstGeom prst="roundRect">
            <a:avLst>
              <a:gd name="adj" fmla="val 13745"/>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p>
            <a:endParaRPr lang="zh-CN" altLang="en-US"/>
          </a:p>
        </p:txBody>
      </p:sp>
      <p:sp>
        <p:nvSpPr>
          <p:cNvPr id="31" name="矩形 30"/>
          <p:cNvSpPr/>
          <p:nvPr/>
        </p:nvSpPr>
        <p:spPr>
          <a:xfrm>
            <a:off x="6584315" y="1225868"/>
            <a:ext cx="874713" cy="645160"/>
          </a:xfrm>
          <a:prstGeom prst="rect">
            <a:avLst/>
          </a:prstGeom>
          <a:noFill/>
          <a:ln w="9525">
            <a:noFill/>
          </a:ln>
        </p:spPr>
        <p:txBody>
          <a:bodyPr>
            <a:spAutoFit/>
          </a:bodyPr>
          <a:p>
            <a:pPr algn="ctr" eaLnBrk="1" hangingPunct="1"/>
            <a:r>
              <a:rPr lang="zh-CN" altLang="en-US" b="1" dirty="0">
                <a:solidFill>
                  <a:schemeClr val="bg1"/>
                </a:solidFill>
              </a:rPr>
              <a:t>晋代</a:t>
            </a:r>
            <a:endParaRPr lang="zh-CN" altLang="en-US" b="1" dirty="0">
              <a:solidFill>
                <a:schemeClr val="bg1"/>
              </a:solidFill>
            </a:endParaRPr>
          </a:p>
          <a:p>
            <a:pPr algn="ctr" eaLnBrk="1" hangingPunct="1"/>
            <a:r>
              <a:rPr lang="zh-CN" altLang="en-US" b="1" dirty="0">
                <a:solidFill>
                  <a:schemeClr val="bg1"/>
                </a:solidFill>
              </a:rPr>
              <a:t>葛洪</a:t>
            </a:r>
            <a:endParaRPr lang="zh-CN" altLang="en-US" b="1">
              <a:solidFill>
                <a:schemeClr val="bg1"/>
              </a:solidFill>
            </a:endParaRPr>
          </a:p>
        </p:txBody>
      </p:sp>
      <p:sp>
        <p:nvSpPr>
          <p:cNvPr id="313369" name="圆角矩形 313368"/>
          <p:cNvSpPr/>
          <p:nvPr/>
        </p:nvSpPr>
        <p:spPr>
          <a:xfrm>
            <a:off x="2756535" y="2210435"/>
            <a:ext cx="1879600" cy="2375535"/>
          </a:xfrm>
          <a:prstGeom prst="roundRect">
            <a:avLst>
              <a:gd name="adj" fmla="val 13745"/>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p>
            <a:endParaRPr lang="zh-CN" altLang="en-US"/>
          </a:p>
        </p:txBody>
      </p:sp>
      <p:sp>
        <p:nvSpPr>
          <p:cNvPr id="313395" name="矩形 313394"/>
          <p:cNvSpPr/>
          <p:nvPr/>
        </p:nvSpPr>
        <p:spPr>
          <a:xfrm>
            <a:off x="1001395" y="2367280"/>
            <a:ext cx="1728788" cy="2061210"/>
          </a:xfrm>
          <a:prstGeom prst="rect">
            <a:avLst/>
          </a:prstGeom>
          <a:noFill/>
          <a:ln w="9525">
            <a:noFill/>
          </a:ln>
        </p:spPr>
        <p:txBody>
          <a:bodyPr>
            <a:spAutoFit/>
          </a:bodyPr>
          <a:p>
            <a:r>
              <a:rPr lang="zh-CN" altLang="en-US" sz="1600" b="1" dirty="0">
                <a:solidFill>
                  <a:srgbClr val="7030A0"/>
                </a:solidFill>
              </a:rPr>
              <a:t>指出伤寒新愈</a:t>
            </a:r>
            <a:r>
              <a:rPr lang="en-US" altLang="zh-CN" sz="1600" b="1" dirty="0">
                <a:solidFill>
                  <a:srgbClr val="7030A0"/>
                </a:solidFill>
              </a:rPr>
              <a:t>,</a:t>
            </a:r>
            <a:r>
              <a:rPr lang="zh-CN" altLang="en-US" sz="1600" b="1" dirty="0">
                <a:solidFill>
                  <a:srgbClr val="7030A0"/>
                </a:solidFill>
              </a:rPr>
              <a:t>若起居作劳</a:t>
            </a:r>
            <a:r>
              <a:rPr lang="en-US" altLang="zh-CN" sz="1600" b="1" dirty="0">
                <a:solidFill>
                  <a:srgbClr val="7030A0"/>
                </a:solidFill>
              </a:rPr>
              <a:t>,</a:t>
            </a:r>
            <a:r>
              <a:rPr lang="zh-CN" altLang="en-US" sz="1600" b="1" dirty="0">
                <a:solidFill>
                  <a:srgbClr val="7030A0"/>
                </a:solidFill>
              </a:rPr>
              <a:t>或饮食不节</a:t>
            </a:r>
            <a:r>
              <a:rPr lang="en-US" altLang="zh-CN" sz="1600" b="1" dirty="0">
                <a:solidFill>
                  <a:srgbClr val="7030A0"/>
                </a:solidFill>
              </a:rPr>
              <a:t>,</a:t>
            </a:r>
            <a:r>
              <a:rPr lang="zh-CN" altLang="en-US" sz="1600" b="1" dirty="0">
                <a:solidFill>
                  <a:srgbClr val="7030A0"/>
                </a:solidFill>
              </a:rPr>
              <a:t>就会发生劳复、食复之变。从而将病后调摄</a:t>
            </a:r>
            <a:r>
              <a:rPr lang="en-US" altLang="zh-CN" sz="1600" b="1" dirty="0">
                <a:solidFill>
                  <a:srgbClr val="7030A0"/>
                </a:solidFill>
              </a:rPr>
              <a:t>,</a:t>
            </a:r>
            <a:r>
              <a:rPr lang="zh-CN" altLang="en-US" sz="1600" b="1" dirty="0">
                <a:solidFill>
                  <a:srgbClr val="7030A0"/>
                </a:solidFill>
              </a:rPr>
              <a:t>以防复发</a:t>
            </a:r>
            <a:r>
              <a:rPr lang="en-US" altLang="zh-CN" sz="1600" b="1" dirty="0">
                <a:solidFill>
                  <a:srgbClr val="7030A0"/>
                </a:solidFill>
              </a:rPr>
              <a:t>,</a:t>
            </a:r>
            <a:r>
              <a:rPr lang="zh-CN" altLang="en-US" sz="1600" b="1" dirty="0">
                <a:solidFill>
                  <a:srgbClr val="7030A0"/>
                </a:solidFill>
              </a:rPr>
              <a:t>补充为治未病内容的重要延伸。</a:t>
            </a:r>
            <a:endParaRPr lang="zh-CN" altLang="en-US" sz="1600" b="1" dirty="0">
              <a:solidFill>
                <a:srgbClr val="7030A0"/>
              </a:solidFill>
            </a:endParaRPr>
          </a:p>
        </p:txBody>
      </p:sp>
      <p:sp>
        <p:nvSpPr>
          <p:cNvPr id="313396" name="矩形 313395"/>
          <p:cNvSpPr/>
          <p:nvPr/>
        </p:nvSpPr>
        <p:spPr>
          <a:xfrm>
            <a:off x="2755265" y="2367280"/>
            <a:ext cx="1880870" cy="1814830"/>
          </a:xfrm>
          <a:prstGeom prst="rect">
            <a:avLst/>
          </a:prstGeom>
          <a:noFill/>
          <a:ln w="9525">
            <a:noFill/>
          </a:ln>
        </p:spPr>
        <p:txBody>
          <a:bodyPr wrap="square">
            <a:spAutoFit/>
          </a:bodyPr>
          <a:p>
            <a:pPr algn="l"/>
            <a:r>
              <a:rPr lang="zh-CN" altLang="en-US" sz="1600" b="1" dirty="0">
                <a:solidFill>
                  <a:srgbClr val="7030A0"/>
                </a:solidFill>
              </a:rPr>
              <a:t>将疾病分为“未病”“欲病”“已病”三个层次, 他对治未病主要从养生保健和欲病早治的角度着眼,“喜养性者,治未病之病”</a:t>
            </a:r>
            <a:endParaRPr lang="zh-CN" altLang="en-US" sz="1600" b="1" dirty="0">
              <a:solidFill>
                <a:srgbClr val="7030A0"/>
              </a:solidFill>
            </a:endParaRPr>
          </a:p>
        </p:txBody>
      </p:sp>
      <p:sp>
        <p:nvSpPr>
          <p:cNvPr id="33" name="圆角矩形 32"/>
          <p:cNvSpPr/>
          <p:nvPr/>
        </p:nvSpPr>
        <p:spPr>
          <a:xfrm>
            <a:off x="6807200" y="2244090"/>
            <a:ext cx="1879600" cy="2375535"/>
          </a:xfrm>
          <a:prstGeom prst="roundRect">
            <a:avLst>
              <a:gd name="adj" fmla="val 13745"/>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p>
            <a:endParaRPr lang="zh-CN" altLang="en-US"/>
          </a:p>
        </p:txBody>
      </p:sp>
      <p:sp>
        <p:nvSpPr>
          <p:cNvPr id="32" name="圆角矩形 31"/>
          <p:cNvSpPr/>
          <p:nvPr/>
        </p:nvSpPr>
        <p:spPr>
          <a:xfrm>
            <a:off x="4850765" y="2210435"/>
            <a:ext cx="1879600" cy="2445385"/>
          </a:xfrm>
          <a:prstGeom prst="roundRect">
            <a:avLst>
              <a:gd name="adj" fmla="val 13745"/>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p>
            <a:endParaRPr lang="zh-CN" altLang="en-US"/>
          </a:p>
        </p:txBody>
      </p:sp>
      <p:sp>
        <p:nvSpPr>
          <p:cNvPr id="313397" name="矩形 313396"/>
          <p:cNvSpPr/>
          <p:nvPr/>
        </p:nvSpPr>
        <p:spPr>
          <a:xfrm>
            <a:off x="5136833" y="2280285"/>
            <a:ext cx="995680" cy="583565"/>
          </a:xfrm>
          <a:prstGeom prst="rect">
            <a:avLst/>
          </a:prstGeom>
          <a:noFill/>
          <a:ln w="9525">
            <a:noFill/>
          </a:ln>
        </p:spPr>
        <p:txBody>
          <a:bodyPr wrap="none" anchor="t">
            <a:spAutoFit/>
          </a:bodyPr>
          <a:p>
            <a:pPr algn="l" eaLnBrk="1" hangingPunct="1"/>
            <a:r>
              <a:rPr lang="zh-CN" altLang="en-US" sz="1600" b="1" dirty="0">
                <a:solidFill>
                  <a:srgbClr val="7030A0"/>
                </a:solidFill>
              </a:rPr>
              <a:t>创五禽戏</a:t>
            </a:r>
            <a:endParaRPr lang="zh-CN" altLang="en-US" sz="1600" b="1" dirty="0">
              <a:solidFill>
                <a:srgbClr val="7030A0"/>
              </a:solidFill>
            </a:endParaRPr>
          </a:p>
          <a:p>
            <a:pPr algn="l" eaLnBrk="1" hangingPunct="1"/>
            <a:r>
              <a:rPr lang="zh-CN" altLang="en-US" sz="1600" b="1" dirty="0">
                <a:solidFill>
                  <a:srgbClr val="7030A0"/>
                </a:solidFill>
              </a:rPr>
              <a:t>健身法</a:t>
            </a:r>
            <a:endParaRPr lang="zh-CN" altLang="en-US" sz="1600" b="1" dirty="0">
              <a:solidFill>
                <a:srgbClr val="7030A0"/>
              </a:solidFill>
            </a:endParaRPr>
          </a:p>
        </p:txBody>
      </p:sp>
      <p:pic>
        <p:nvPicPr>
          <p:cNvPr id="313400" name="图片 313399" descr="clip_image002"/>
          <p:cNvPicPr>
            <a:picLocks noChangeAspect="1"/>
          </p:cNvPicPr>
          <p:nvPr/>
        </p:nvPicPr>
        <p:blipFill>
          <a:blip r:embed="rId2"/>
          <a:stretch>
            <a:fillRect/>
          </a:stretch>
        </p:blipFill>
        <p:spPr>
          <a:xfrm>
            <a:off x="5073650" y="2827655"/>
            <a:ext cx="1539875" cy="1819275"/>
          </a:xfrm>
          <a:prstGeom prst="rect">
            <a:avLst/>
          </a:prstGeom>
          <a:noFill/>
          <a:ln w="9525">
            <a:noFill/>
          </a:ln>
        </p:spPr>
      </p:pic>
      <p:sp>
        <p:nvSpPr>
          <p:cNvPr id="313398" name="矩形 313397"/>
          <p:cNvSpPr/>
          <p:nvPr/>
        </p:nvSpPr>
        <p:spPr>
          <a:xfrm>
            <a:off x="6796405" y="2247900"/>
            <a:ext cx="1678305" cy="2338070"/>
          </a:xfrm>
          <a:prstGeom prst="rect">
            <a:avLst/>
          </a:prstGeom>
          <a:noFill/>
          <a:ln w="9525">
            <a:noFill/>
          </a:ln>
        </p:spPr>
        <p:txBody>
          <a:bodyPr wrap="square" anchor="t">
            <a:spAutoFit/>
          </a:bodyPr>
          <a:p>
            <a:pPr algn="l">
              <a:buNone/>
            </a:pPr>
            <a:r>
              <a:rPr lang="zh-CN" altLang="en-US" sz="1600" b="1" dirty="0">
                <a:solidFill>
                  <a:srgbClr val="7030A0"/>
                </a:solidFill>
              </a:rPr>
              <a:t>“</a:t>
            </a:r>
            <a:r>
              <a:rPr lang="zh-CN" altLang="en-US" sz="1600" b="1" dirty="0">
                <a:solidFill>
                  <a:srgbClr val="7030A0"/>
                </a:solidFill>
              </a:rPr>
              <a:t>内修”“外养”理论</a:t>
            </a:r>
            <a:endParaRPr lang="zh-CN" altLang="en-US" sz="1600" b="1" dirty="0">
              <a:solidFill>
                <a:srgbClr val="7030A0"/>
              </a:solidFill>
            </a:endParaRPr>
          </a:p>
          <a:p>
            <a:pPr algn="l">
              <a:buNone/>
            </a:pPr>
            <a:endParaRPr lang="zh-CN" altLang="en-US" sz="1600" b="1" dirty="0">
              <a:solidFill>
                <a:srgbClr val="7030A0"/>
              </a:solidFill>
            </a:endParaRPr>
          </a:p>
          <a:p>
            <a:pPr algn="l">
              <a:buNone/>
            </a:pPr>
            <a:r>
              <a:rPr lang="zh-CN" altLang="en-US" sz="1600" b="1" dirty="0">
                <a:solidFill>
                  <a:srgbClr val="7030A0"/>
                </a:solidFill>
              </a:rPr>
              <a:t>方法可分：  </a:t>
            </a:r>
            <a:endParaRPr lang="zh-CN" altLang="en-US" sz="1600" b="1" dirty="0">
              <a:solidFill>
                <a:srgbClr val="7030A0"/>
              </a:solidFill>
            </a:endParaRPr>
          </a:p>
          <a:p>
            <a:pPr algn="l">
              <a:buNone/>
            </a:pPr>
            <a:r>
              <a:rPr lang="zh-CN" altLang="en-US" sz="1600" b="1" dirty="0">
                <a:solidFill>
                  <a:srgbClr val="7030A0"/>
                </a:solidFill>
              </a:rPr>
              <a:t> “行气”</a:t>
            </a:r>
            <a:endParaRPr lang="zh-CN" altLang="en-US" sz="1600" b="1" dirty="0">
              <a:solidFill>
                <a:srgbClr val="7030A0"/>
              </a:solidFill>
            </a:endParaRPr>
          </a:p>
          <a:p>
            <a:pPr algn="l">
              <a:buNone/>
            </a:pPr>
            <a:r>
              <a:rPr lang="zh-CN" altLang="en-US" sz="1600" b="1" dirty="0">
                <a:solidFill>
                  <a:srgbClr val="7030A0"/>
                </a:solidFill>
              </a:rPr>
              <a:t>“导引”</a:t>
            </a:r>
            <a:endParaRPr lang="zh-CN" altLang="en-US" sz="1600" b="1" dirty="0">
              <a:solidFill>
                <a:srgbClr val="7030A0"/>
              </a:solidFill>
            </a:endParaRPr>
          </a:p>
          <a:p>
            <a:pPr algn="l">
              <a:buNone/>
            </a:pPr>
            <a:r>
              <a:rPr lang="zh-CN" altLang="en-US" sz="1600" b="1" dirty="0">
                <a:solidFill>
                  <a:srgbClr val="7030A0"/>
                </a:solidFill>
              </a:rPr>
              <a:t>“服食”</a:t>
            </a:r>
            <a:endParaRPr lang="zh-CN" altLang="en-US" sz="1600" b="1" dirty="0">
              <a:solidFill>
                <a:srgbClr val="7030A0"/>
              </a:solidFill>
            </a:endParaRPr>
          </a:p>
          <a:p>
            <a:pPr algn="l">
              <a:buNone/>
            </a:pPr>
            <a:r>
              <a:rPr lang="zh-CN" altLang="en-US" sz="1600" b="1" dirty="0">
                <a:solidFill>
                  <a:srgbClr val="7030A0"/>
                </a:solidFill>
              </a:rPr>
              <a:t>“卫生”</a:t>
            </a:r>
            <a:endParaRPr lang="zh-CN" altLang="en-US" b="1" dirty="0"/>
          </a:p>
          <a:p>
            <a:endParaRPr lang="zh-CN" altLang="en-US" b="1"/>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中医治未病的渊源</a:t>
            </a:r>
            <a:r>
              <a:rPr lang="en-US" altLang="zh-CN" sz="2800" dirty="0"/>
              <a:t>--</a:t>
            </a:r>
            <a:r>
              <a:rPr lang="zh-CN" altLang="en-US" sz="2800" baseline="-25000" dirty="0"/>
              <a:t>成熟于明清时期</a:t>
            </a:r>
            <a:endParaRPr lang="zh-CN" altLang="en-US" sz="2800" baseline="-25000" dirty="0"/>
          </a:p>
        </p:txBody>
      </p:sp>
      <p:pic>
        <p:nvPicPr>
          <p:cNvPr id="16"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grpSp>
        <p:nvGrpSpPr>
          <p:cNvPr id="314408" name="组合 314407"/>
          <p:cNvGrpSpPr/>
          <p:nvPr/>
        </p:nvGrpSpPr>
        <p:grpSpPr>
          <a:xfrm>
            <a:off x="2056130" y="1170940"/>
            <a:ext cx="4896485" cy="3987165"/>
            <a:chOff x="1177" y="1296"/>
            <a:chExt cx="3335" cy="2715"/>
          </a:xfrm>
        </p:grpSpPr>
        <p:sp>
          <p:nvSpPr>
            <p:cNvPr id="314409" name="任意多边形 314408"/>
            <p:cNvSpPr/>
            <p:nvPr/>
          </p:nvSpPr>
          <p:spPr>
            <a:xfrm rot="-794496">
              <a:off x="2989" y="1859"/>
              <a:ext cx="725" cy="2089"/>
            </a:xfrm>
            <a:custGeom>
              <a:avLst/>
              <a:gdLst/>
              <a:ahLst/>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447EC4">
                    <a:gamma/>
                    <a:tint val="0"/>
                    <a:invGamma/>
                    <a:alpha val="100000"/>
                  </a:srgbClr>
                </a:gs>
                <a:gs pos="100000">
                  <a:srgbClr val="447EC4">
                    <a:alpha val="100000"/>
                  </a:srgbClr>
                </a:gs>
              </a:gsLst>
              <a:lin ang="0" scaled="1"/>
              <a:tileRect/>
            </a:gradFill>
            <a:ln w="6350">
              <a:noFill/>
            </a:ln>
          </p:spPr>
          <p:txBody>
            <a:bodyPr/>
            <a:p>
              <a:endParaRPr lang="zh-CN" altLang="en-US"/>
            </a:p>
          </p:txBody>
        </p:sp>
        <p:sp>
          <p:nvSpPr>
            <p:cNvPr id="314410" name="任意多边形 314409"/>
            <p:cNvSpPr/>
            <p:nvPr/>
          </p:nvSpPr>
          <p:spPr>
            <a:xfrm rot="5461794">
              <a:off x="1859" y="1577"/>
              <a:ext cx="725" cy="2089"/>
            </a:xfrm>
            <a:custGeom>
              <a:avLst/>
              <a:gdLst/>
              <a:ahLst/>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2A684C">
                    <a:gamma/>
                    <a:tint val="0"/>
                    <a:invGamma/>
                    <a:alpha val="100000"/>
                  </a:srgbClr>
                </a:gs>
                <a:gs pos="100000">
                  <a:srgbClr val="2A684C">
                    <a:alpha val="100000"/>
                  </a:srgbClr>
                </a:gs>
              </a:gsLst>
              <a:lin ang="0" scaled="1"/>
              <a:tileRect/>
            </a:gradFill>
            <a:ln w="6350">
              <a:noFill/>
            </a:ln>
          </p:spPr>
          <p:txBody>
            <a:bodyPr/>
            <a:p>
              <a:endParaRPr lang="zh-CN" altLang="en-US"/>
            </a:p>
          </p:txBody>
        </p:sp>
        <p:sp>
          <p:nvSpPr>
            <p:cNvPr id="314411" name="任意多边形 314410"/>
            <p:cNvSpPr/>
            <p:nvPr/>
          </p:nvSpPr>
          <p:spPr>
            <a:xfrm rot="-7471624">
              <a:off x="3024" y="613"/>
              <a:ext cx="725" cy="2090"/>
            </a:xfrm>
            <a:custGeom>
              <a:avLst/>
              <a:gdLst/>
              <a:ahLst/>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folHlink">
                    <a:gamma/>
                    <a:tint val="0"/>
                    <a:invGamma/>
                    <a:alpha val="100000"/>
                  </a:schemeClr>
                </a:gs>
                <a:gs pos="100000">
                  <a:schemeClr val="folHlink">
                    <a:alpha val="100000"/>
                  </a:schemeClr>
                </a:gs>
              </a:gsLst>
              <a:lin ang="0" scaled="1"/>
              <a:tileRect/>
            </a:gradFill>
            <a:ln w="6350">
              <a:noFill/>
            </a:ln>
          </p:spPr>
          <p:txBody>
            <a:bodyPr/>
            <a:p>
              <a:endParaRPr lang="zh-CN" altLang="en-US"/>
            </a:p>
          </p:txBody>
        </p:sp>
        <p:grpSp>
          <p:nvGrpSpPr>
            <p:cNvPr id="314412" name="组合 314411"/>
            <p:cNvGrpSpPr/>
            <p:nvPr/>
          </p:nvGrpSpPr>
          <p:grpSpPr>
            <a:xfrm>
              <a:off x="1177" y="1440"/>
              <a:ext cx="3335" cy="2571"/>
              <a:chOff x="768" y="1104"/>
              <a:chExt cx="3984" cy="3072"/>
            </a:xfrm>
          </p:grpSpPr>
          <p:sp>
            <p:nvSpPr>
              <p:cNvPr id="314413" name="任意多边形 314412"/>
              <p:cNvSpPr/>
              <p:nvPr/>
            </p:nvSpPr>
            <p:spPr>
              <a:xfrm>
                <a:off x="2784" y="1680"/>
                <a:ext cx="866" cy="2496"/>
              </a:xfrm>
              <a:custGeom>
                <a:avLst/>
                <a:gdLst/>
                <a:ahLst/>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alpha val="100000"/>
                    </a:schemeClr>
                  </a:gs>
                  <a:gs pos="100000">
                    <a:srgbClr val="CFDBDF">
                      <a:alpha val="100000"/>
                    </a:srgbClr>
                  </a:gs>
                </a:gsLst>
                <a:lin ang="0" scaled="1"/>
                <a:tileRect/>
              </a:gradFill>
              <a:ln w="6350">
                <a:noFill/>
              </a:ln>
            </p:spPr>
            <p:txBody>
              <a:bodyPr/>
              <a:p>
                <a:endParaRPr lang="zh-CN" altLang="en-US"/>
              </a:p>
            </p:txBody>
          </p:sp>
          <p:sp>
            <p:nvSpPr>
              <p:cNvPr id="314414" name="任意多边形 314413"/>
              <p:cNvSpPr/>
              <p:nvPr/>
            </p:nvSpPr>
            <p:spPr>
              <a:xfrm rot="6256290">
                <a:off x="1583" y="1153"/>
                <a:ext cx="866" cy="2496"/>
              </a:xfrm>
              <a:custGeom>
                <a:avLst/>
                <a:gdLst/>
                <a:ahLst/>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alpha val="100000"/>
                    </a:schemeClr>
                  </a:gs>
                  <a:gs pos="100000">
                    <a:srgbClr val="CFDBDF">
                      <a:alpha val="100000"/>
                    </a:srgbClr>
                  </a:gs>
                </a:gsLst>
                <a:lin ang="0" scaled="1"/>
                <a:tileRect/>
              </a:gradFill>
              <a:ln w="6350">
                <a:noFill/>
              </a:ln>
            </p:spPr>
            <p:txBody>
              <a:bodyPr/>
              <a:p>
                <a:endParaRPr lang="zh-CN" altLang="en-US"/>
              </a:p>
            </p:txBody>
          </p:sp>
          <p:sp>
            <p:nvSpPr>
              <p:cNvPr id="314415" name="任意多边形 314414"/>
              <p:cNvSpPr/>
              <p:nvPr/>
            </p:nvSpPr>
            <p:spPr>
              <a:xfrm rot="-6677128">
                <a:off x="3071" y="289"/>
                <a:ext cx="866" cy="2496"/>
              </a:xfrm>
              <a:custGeom>
                <a:avLst/>
                <a:gdLst/>
                <a:ahLst/>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alpha val="100000"/>
                    </a:schemeClr>
                  </a:gs>
                  <a:gs pos="100000">
                    <a:srgbClr val="CFDBDF">
                      <a:alpha val="100000"/>
                    </a:srgbClr>
                  </a:gs>
                </a:gsLst>
                <a:lin ang="0" scaled="1"/>
                <a:tileRect/>
              </a:gradFill>
              <a:ln w="6350">
                <a:noFill/>
              </a:ln>
            </p:spPr>
            <p:txBody>
              <a:bodyPr/>
              <a:p>
                <a:endParaRPr lang="zh-CN" altLang="en-US"/>
              </a:p>
            </p:txBody>
          </p:sp>
        </p:grpSp>
        <p:grpSp>
          <p:nvGrpSpPr>
            <p:cNvPr id="314416" name="组合 314415"/>
            <p:cNvGrpSpPr/>
            <p:nvPr/>
          </p:nvGrpSpPr>
          <p:grpSpPr>
            <a:xfrm>
              <a:off x="2543" y="1899"/>
              <a:ext cx="844" cy="843"/>
              <a:chOff x="2016" y="1920"/>
              <a:chExt cx="1680" cy="1680"/>
            </a:xfrm>
          </p:grpSpPr>
          <p:sp>
            <p:nvSpPr>
              <p:cNvPr id="314417" name="椭圆 314416"/>
              <p:cNvSpPr/>
              <p:nvPr/>
            </p:nvSpPr>
            <p:spPr>
              <a:xfrm>
                <a:off x="2016" y="1920"/>
                <a:ext cx="1680" cy="1680"/>
              </a:xfrm>
              <a:prstGeom prst="ellipse">
                <a:avLst/>
              </a:prstGeom>
              <a:gradFill rotWithShape="1">
                <a:gsLst>
                  <a:gs pos="0">
                    <a:srgbClr val="F14343"/>
                  </a:gs>
                  <a:gs pos="100000">
                    <a:srgbClr val="F14343">
                      <a:gamma/>
                      <a:shade val="60784"/>
                      <a:invGamma/>
                    </a:srgbClr>
                  </a:gs>
                </a:gsLst>
                <a:lin ang="5400000" scaled="1"/>
                <a:tileRect/>
              </a:gradFill>
              <a:ln w="25400" cap="flat" cmpd="sng">
                <a:solidFill>
                  <a:schemeClr val="bg1"/>
                </a:solidFill>
                <a:prstDash val="solid"/>
                <a:headEnd type="none" w="med" len="med"/>
                <a:tailEnd type="none" w="med" len="med"/>
              </a:ln>
            </p:spPr>
            <p:txBody>
              <a:bodyPr/>
              <a:p>
                <a:endParaRPr lang="zh-CN" altLang="en-US"/>
              </a:p>
            </p:txBody>
          </p:sp>
          <p:sp>
            <p:nvSpPr>
              <p:cNvPr id="314418" name="任意多边形 314417"/>
              <p:cNvSpPr/>
              <p:nvPr/>
            </p:nvSpPr>
            <p:spPr>
              <a:xfrm>
                <a:off x="2208" y="1948"/>
                <a:ext cx="1296" cy="634"/>
              </a:xfrm>
              <a:custGeom>
                <a:avLst/>
                <a:gdLst/>
                <a:ahLst/>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alpha val="100000"/>
                    </a:schemeClr>
                  </a:gs>
                  <a:gs pos="100000">
                    <a:srgbClr val="FF3300">
                      <a:alpha val="100000"/>
                    </a:srgbClr>
                  </a:gs>
                </a:gsLst>
                <a:lin ang="5400000" scaled="1"/>
                <a:tileRect/>
              </a:gradFill>
              <a:ln w="0">
                <a:noFill/>
              </a:ln>
            </p:spPr>
            <p:txBody>
              <a:bodyPr/>
              <a:p>
                <a:endParaRPr lang="zh-CN" altLang="en-US"/>
              </a:p>
            </p:txBody>
          </p:sp>
        </p:grpSp>
        <p:sp>
          <p:nvSpPr>
            <p:cNvPr id="314419" name="文本框 314418"/>
            <p:cNvSpPr txBox="1"/>
            <p:nvPr/>
          </p:nvSpPr>
          <p:spPr>
            <a:xfrm>
              <a:off x="2617" y="2177"/>
              <a:ext cx="695" cy="565"/>
            </a:xfrm>
            <a:prstGeom prst="rect">
              <a:avLst/>
            </a:prstGeom>
            <a:noFill/>
            <a:ln w="9525">
              <a:noFill/>
            </a:ln>
          </p:spPr>
          <p:txBody>
            <a:bodyPr wrap="square" anchor="t">
              <a:spAutoFit/>
            </a:bodyPr>
            <a:p>
              <a:pPr algn="ctr"/>
              <a:r>
                <a:rPr lang="zh-CN" altLang="en-US" sz="2400" b="1" dirty="0">
                  <a:solidFill>
                    <a:schemeClr val="bg1"/>
                  </a:solidFill>
                </a:rPr>
                <a:t>叶天士</a:t>
              </a:r>
              <a:endParaRPr lang="zh-CN" altLang="en-US" sz="2400" b="1">
                <a:solidFill>
                  <a:schemeClr val="bg1"/>
                </a:solidFill>
              </a:endParaRPr>
            </a:p>
            <a:p>
              <a:pPr algn="ctr"/>
              <a:endParaRPr lang="zh-CN" altLang="en-US" sz="2400" b="1">
                <a:solidFill>
                  <a:schemeClr val="bg1"/>
                </a:solidFill>
              </a:endParaRPr>
            </a:p>
          </p:txBody>
        </p:sp>
        <p:sp>
          <p:nvSpPr>
            <p:cNvPr id="314420" name="文本框 314419"/>
            <p:cNvSpPr txBox="1"/>
            <p:nvPr/>
          </p:nvSpPr>
          <p:spPr>
            <a:xfrm>
              <a:off x="1776" y="1977"/>
              <a:ext cx="888" cy="313"/>
            </a:xfrm>
            <a:prstGeom prst="rect">
              <a:avLst/>
            </a:prstGeom>
            <a:noFill/>
            <a:ln w="9525">
              <a:noFill/>
            </a:ln>
          </p:spPr>
          <p:txBody>
            <a:bodyPr wrap="square" anchor="t">
              <a:spAutoFit/>
            </a:bodyPr>
            <a:p>
              <a:r>
                <a:rPr lang="zh-CN" altLang="en-US" sz="2400" b="1" dirty="0"/>
                <a:t>逐邪务早</a:t>
              </a:r>
              <a:endParaRPr lang="zh-CN" altLang="en-US" sz="2400" b="1"/>
            </a:p>
          </p:txBody>
        </p:sp>
        <p:sp>
          <p:nvSpPr>
            <p:cNvPr id="314421" name="文本框 314420"/>
            <p:cNvSpPr txBox="1"/>
            <p:nvPr/>
          </p:nvSpPr>
          <p:spPr>
            <a:xfrm>
              <a:off x="3347" y="1455"/>
              <a:ext cx="888" cy="313"/>
            </a:xfrm>
            <a:prstGeom prst="rect">
              <a:avLst/>
            </a:prstGeom>
            <a:noFill/>
            <a:ln w="9525">
              <a:noFill/>
            </a:ln>
          </p:spPr>
          <p:txBody>
            <a:bodyPr wrap="square" anchor="t">
              <a:spAutoFit/>
            </a:bodyPr>
            <a:p>
              <a:r>
                <a:rPr lang="zh-CN" altLang="en-US" sz="2400" b="1" dirty="0"/>
                <a:t>先证用药</a:t>
              </a:r>
              <a:endParaRPr lang="zh-CN" altLang="en-US" sz="2400" b="1"/>
            </a:p>
          </p:txBody>
        </p:sp>
        <p:sp>
          <p:nvSpPr>
            <p:cNvPr id="314422" name="文本框 314421"/>
            <p:cNvSpPr txBox="1"/>
            <p:nvPr/>
          </p:nvSpPr>
          <p:spPr>
            <a:xfrm>
              <a:off x="2548" y="3062"/>
              <a:ext cx="888" cy="313"/>
            </a:xfrm>
            <a:prstGeom prst="rect">
              <a:avLst/>
            </a:prstGeom>
            <a:noFill/>
            <a:ln w="9525">
              <a:noFill/>
            </a:ln>
          </p:spPr>
          <p:txBody>
            <a:bodyPr wrap="square" anchor="t">
              <a:spAutoFit/>
            </a:bodyPr>
            <a:p>
              <a:pPr algn="r"/>
              <a:r>
                <a:rPr lang="zh-CN" altLang="en-US" sz="2400" b="1" dirty="0"/>
                <a:t>先安防变</a:t>
              </a:r>
              <a:endParaRPr lang="zh-CN" altLang="en-US" sz="2400" b="1"/>
            </a:p>
          </p:txBody>
        </p:sp>
      </p:grpSp>
      <p:sp>
        <p:nvSpPr>
          <p:cNvPr id="314424" name="文本框 314423"/>
          <p:cNvSpPr txBox="1"/>
          <p:nvPr/>
        </p:nvSpPr>
        <p:spPr>
          <a:xfrm>
            <a:off x="772160" y="4059238"/>
            <a:ext cx="3024188" cy="457200"/>
          </a:xfrm>
          <a:prstGeom prst="rect">
            <a:avLst/>
          </a:prstGeom>
          <a:noFill/>
          <a:ln w="9525">
            <a:noFill/>
          </a:ln>
        </p:spPr>
        <p:txBody>
          <a:bodyPr>
            <a:spAutoFit/>
          </a:bodyPr>
          <a:p>
            <a:r>
              <a:rPr lang="zh-CN" altLang="en-US" sz="2400" b="1" dirty="0">
                <a:solidFill>
                  <a:srgbClr val="006600"/>
                </a:solidFill>
              </a:rPr>
              <a:t>务在先安未受邪之地</a:t>
            </a:r>
            <a:endParaRPr lang="zh-CN" altLang="en-US" sz="2400" b="1" dirty="0">
              <a:solidFill>
                <a:srgbClr val="006600"/>
              </a:solidFill>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中医养生</a:t>
            </a:r>
            <a:endParaRPr lang="zh-CN" altLang="en-US" dirty="0"/>
          </a:p>
        </p:txBody>
      </p:sp>
      <p:sp>
        <p:nvSpPr>
          <p:cNvPr id="4" name="TextBox 3"/>
          <p:cNvSpPr txBox="1"/>
          <p:nvPr/>
        </p:nvSpPr>
        <p:spPr>
          <a:xfrm>
            <a:off x="1944236" y="1596151"/>
            <a:ext cx="2825080"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a:latin typeface="+mn-ea"/>
                <a:ea typeface="+mn-ea"/>
              </a:rPr>
              <a:t>单击此处添加文本单击此处添加文本单击此处添加文本单击此处添加文本单击此处添加文本</a:t>
            </a:r>
            <a:endParaRPr lang="zh-CN" altLang="en-US" sz="1400" b="0" dirty="0">
              <a:latin typeface="+mn-ea"/>
              <a:ea typeface="+mn-ea"/>
            </a:endParaRPr>
          </a:p>
          <a:p>
            <a:endParaRPr lang="zh-CN" altLang="en-US" sz="1400" b="0" dirty="0">
              <a:latin typeface="+mn-ea"/>
              <a:ea typeface="+mn-ea"/>
            </a:endParaRPr>
          </a:p>
        </p:txBody>
      </p:sp>
      <p:grpSp>
        <p:nvGrpSpPr>
          <p:cNvPr id="5" name="组合 4"/>
          <p:cNvGrpSpPr/>
          <p:nvPr/>
        </p:nvGrpSpPr>
        <p:grpSpPr>
          <a:xfrm>
            <a:off x="678552" y="3025061"/>
            <a:ext cx="1295400" cy="923925"/>
            <a:chOff x="1556420" y="3204557"/>
            <a:chExt cx="1295400" cy="923925"/>
          </a:xfrm>
        </p:grpSpPr>
        <p:pic>
          <p:nvPicPr>
            <p:cNvPr id="6" name="图片 5"/>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7" name="TextBox 6"/>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2</a:t>
              </a:r>
              <a:endParaRPr lang="zh-CN" altLang="en-US" sz="1400" b="1" dirty="0">
                <a:solidFill>
                  <a:schemeClr val="bg1"/>
                </a:solidFill>
                <a:latin typeface="+mn-ea"/>
                <a:cs typeface="Arial" panose="020B0604020202020204" pitchFamily="34" charset="0"/>
              </a:endParaRPr>
            </a:p>
          </p:txBody>
        </p:sp>
      </p:grpSp>
      <p:sp>
        <p:nvSpPr>
          <p:cNvPr id="8" name="TextBox 7"/>
          <p:cNvSpPr txBox="1"/>
          <p:nvPr/>
        </p:nvSpPr>
        <p:spPr>
          <a:xfrm>
            <a:off x="1973952" y="2964681"/>
            <a:ext cx="2795364" cy="1277273"/>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latin typeface="+mn-ea"/>
              </a:rPr>
              <a:t>单击此处添加文本单击此处添加文本单击此处添加文本单击此处添加文本单击此处添加文本</a:t>
            </a:r>
            <a:endParaRPr lang="zh-CN" altLang="en-US" sz="1400" dirty="0" smtClean="0">
              <a:solidFill>
                <a:schemeClr val="tx1">
                  <a:lumMod val="75000"/>
                  <a:lumOff val="25000"/>
                </a:schemeClr>
              </a:solidFill>
              <a:latin typeface="+mn-ea"/>
            </a:endParaRPr>
          </a:p>
          <a:p>
            <a:endParaRPr lang="zh-CN" altLang="en-US" sz="1400" dirty="0" smtClean="0">
              <a:latin typeface="+mn-ea"/>
            </a:endParaRPr>
          </a:p>
        </p:txBody>
      </p:sp>
      <p:grpSp>
        <p:nvGrpSpPr>
          <p:cNvPr id="9" name="组合 8"/>
          <p:cNvGrpSpPr/>
          <p:nvPr/>
        </p:nvGrpSpPr>
        <p:grpSpPr>
          <a:xfrm>
            <a:off x="648836" y="1740545"/>
            <a:ext cx="1295400" cy="923925"/>
            <a:chOff x="1556420" y="3204557"/>
            <a:chExt cx="1295400" cy="923925"/>
          </a:xfrm>
        </p:grpSpPr>
        <p:pic>
          <p:nvPicPr>
            <p:cNvPr id="10" name="图片 9"/>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1" name="TextBox 10"/>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1</a:t>
              </a:r>
              <a:endParaRPr lang="zh-CN" altLang="en-US" sz="1400" b="1" dirty="0">
                <a:solidFill>
                  <a:schemeClr val="bg1"/>
                </a:solidFill>
                <a:latin typeface="+mn-ea"/>
                <a:cs typeface="Arial" panose="020B0604020202020204" pitchFamily="34" charset="0"/>
              </a:endParaRPr>
            </a:p>
          </p:txBody>
        </p:sp>
      </p:grpSp>
      <p:sp>
        <p:nvSpPr>
          <p:cNvPr id="12" name="TextBox 11"/>
          <p:cNvSpPr txBox="1"/>
          <p:nvPr/>
        </p:nvSpPr>
        <p:spPr>
          <a:xfrm>
            <a:off x="5838428" y="1596151"/>
            <a:ext cx="2825080"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a:latin typeface="+mn-ea"/>
                <a:ea typeface="+mn-ea"/>
              </a:rPr>
              <a:t>单击此处添加文本单击此处添加文本单击此处添加文本单击此处添加文本单击此处添加文本</a:t>
            </a:r>
            <a:endParaRPr lang="zh-CN" altLang="en-US" sz="1400" b="0" dirty="0">
              <a:latin typeface="+mn-ea"/>
              <a:ea typeface="+mn-ea"/>
            </a:endParaRPr>
          </a:p>
          <a:p>
            <a:endParaRPr lang="zh-CN" altLang="en-US" sz="1400" b="0" dirty="0">
              <a:latin typeface="+mn-ea"/>
              <a:ea typeface="+mn-ea"/>
            </a:endParaRPr>
          </a:p>
        </p:txBody>
      </p:sp>
      <p:grpSp>
        <p:nvGrpSpPr>
          <p:cNvPr id="13" name="组合 12"/>
          <p:cNvGrpSpPr/>
          <p:nvPr/>
        </p:nvGrpSpPr>
        <p:grpSpPr>
          <a:xfrm>
            <a:off x="4572744" y="3025061"/>
            <a:ext cx="1295400" cy="923925"/>
            <a:chOff x="1556420" y="3204557"/>
            <a:chExt cx="1295400" cy="923925"/>
          </a:xfrm>
        </p:grpSpPr>
        <p:pic>
          <p:nvPicPr>
            <p:cNvPr id="14" name="图片 13"/>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5" name="TextBox 14"/>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4</a:t>
              </a:r>
              <a:endParaRPr lang="zh-CN" altLang="en-US" sz="1400" b="1" dirty="0">
                <a:solidFill>
                  <a:schemeClr val="bg1"/>
                </a:solidFill>
                <a:latin typeface="+mn-ea"/>
                <a:cs typeface="Arial" panose="020B0604020202020204" pitchFamily="34" charset="0"/>
              </a:endParaRPr>
            </a:p>
          </p:txBody>
        </p:sp>
      </p:grpSp>
      <p:sp>
        <p:nvSpPr>
          <p:cNvPr id="16" name="TextBox 15"/>
          <p:cNvSpPr txBox="1"/>
          <p:nvPr/>
        </p:nvSpPr>
        <p:spPr>
          <a:xfrm>
            <a:off x="5868144" y="2964681"/>
            <a:ext cx="2795364" cy="1277273"/>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latin typeface="+mn-ea"/>
              </a:rPr>
              <a:t>单击此处添加文本单击此处添加文本单击此处添加文本单击此处添加文本单击此处添加文本</a:t>
            </a:r>
            <a:endParaRPr lang="zh-CN" altLang="en-US" sz="1400" dirty="0" smtClean="0">
              <a:solidFill>
                <a:schemeClr val="tx1">
                  <a:lumMod val="75000"/>
                  <a:lumOff val="25000"/>
                </a:schemeClr>
              </a:solidFill>
              <a:latin typeface="+mn-ea"/>
            </a:endParaRPr>
          </a:p>
          <a:p>
            <a:endParaRPr lang="zh-CN" altLang="en-US" sz="1400" dirty="0" smtClean="0">
              <a:latin typeface="+mn-ea"/>
            </a:endParaRPr>
          </a:p>
        </p:txBody>
      </p:sp>
      <p:grpSp>
        <p:nvGrpSpPr>
          <p:cNvPr id="17" name="组合 16"/>
          <p:cNvGrpSpPr/>
          <p:nvPr/>
        </p:nvGrpSpPr>
        <p:grpSpPr>
          <a:xfrm>
            <a:off x="4543028" y="1740545"/>
            <a:ext cx="1295400" cy="923925"/>
            <a:chOff x="1556420" y="3204557"/>
            <a:chExt cx="1295400" cy="923925"/>
          </a:xfrm>
        </p:grpSpPr>
        <p:pic>
          <p:nvPicPr>
            <p:cNvPr id="18" name="图片 17"/>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9" name="TextBox 18"/>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3</a:t>
              </a:r>
              <a:endParaRPr lang="zh-CN" altLang="en-US" sz="1400" b="1" dirty="0">
                <a:solidFill>
                  <a:schemeClr val="bg1"/>
                </a:solidFill>
                <a:latin typeface="+mn-ea"/>
                <a:cs typeface="Arial" panose="020B0604020202020204" pitchFamily="34" charset="0"/>
              </a:endParaRPr>
            </a:p>
          </p:txBody>
        </p:sp>
      </p:gr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中医养生</a:t>
            </a:r>
            <a:endParaRPr lang="zh-CN" altLang="en-US" dirty="0"/>
          </a:p>
        </p:txBody>
      </p:sp>
      <p:sp>
        <p:nvSpPr>
          <p:cNvPr id="4" name="TextBox 3"/>
          <p:cNvSpPr txBox="1"/>
          <p:nvPr/>
        </p:nvSpPr>
        <p:spPr>
          <a:xfrm>
            <a:off x="1944236" y="1596151"/>
            <a:ext cx="2825080"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a:latin typeface="+mn-ea"/>
                <a:ea typeface="+mn-ea"/>
              </a:rPr>
              <a:t>单击此处添加文本单击此处添加文本单击此处添加文本单击此处添加文本单击此处添加文本</a:t>
            </a:r>
            <a:endParaRPr lang="zh-CN" altLang="en-US" sz="1400" b="0" dirty="0">
              <a:latin typeface="+mn-ea"/>
              <a:ea typeface="+mn-ea"/>
            </a:endParaRPr>
          </a:p>
          <a:p>
            <a:endParaRPr lang="zh-CN" altLang="en-US" sz="1400" b="0" dirty="0">
              <a:latin typeface="+mn-ea"/>
              <a:ea typeface="+mn-ea"/>
            </a:endParaRPr>
          </a:p>
        </p:txBody>
      </p:sp>
      <p:grpSp>
        <p:nvGrpSpPr>
          <p:cNvPr id="5" name="组合 4"/>
          <p:cNvGrpSpPr/>
          <p:nvPr/>
        </p:nvGrpSpPr>
        <p:grpSpPr>
          <a:xfrm>
            <a:off x="678552" y="3025061"/>
            <a:ext cx="1295400" cy="923925"/>
            <a:chOff x="1556420" y="3204557"/>
            <a:chExt cx="1295400" cy="923925"/>
          </a:xfrm>
        </p:grpSpPr>
        <p:pic>
          <p:nvPicPr>
            <p:cNvPr id="6" name="图片 5"/>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7" name="TextBox 6"/>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2</a:t>
              </a:r>
              <a:endParaRPr lang="zh-CN" altLang="en-US" sz="1400" b="1" dirty="0">
                <a:solidFill>
                  <a:schemeClr val="bg1"/>
                </a:solidFill>
                <a:latin typeface="+mn-ea"/>
                <a:cs typeface="Arial" panose="020B0604020202020204" pitchFamily="34" charset="0"/>
              </a:endParaRPr>
            </a:p>
          </p:txBody>
        </p:sp>
      </p:grpSp>
      <p:sp>
        <p:nvSpPr>
          <p:cNvPr id="8" name="TextBox 7"/>
          <p:cNvSpPr txBox="1"/>
          <p:nvPr/>
        </p:nvSpPr>
        <p:spPr>
          <a:xfrm>
            <a:off x="1973952" y="2964681"/>
            <a:ext cx="2795364" cy="1277273"/>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latin typeface="+mn-ea"/>
              </a:rPr>
              <a:t>单击此处添加文本单击此处添加文本单击此处添加文本单击此处添加文本单击此处添加文本</a:t>
            </a:r>
            <a:endParaRPr lang="zh-CN" altLang="en-US" sz="1400" dirty="0" smtClean="0">
              <a:solidFill>
                <a:schemeClr val="tx1">
                  <a:lumMod val="75000"/>
                  <a:lumOff val="25000"/>
                </a:schemeClr>
              </a:solidFill>
              <a:latin typeface="+mn-ea"/>
            </a:endParaRPr>
          </a:p>
          <a:p>
            <a:endParaRPr lang="zh-CN" altLang="en-US" sz="1400" dirty="0" smtClean="0">
              <a:latin typeface="+mn-ea"/>
            </a:endParaRPr>
          </a:p>
        </p:txBody>
      </p:sp>
      <p:grpSp>
        <p:nvGrpSpPr>
          <p:cNvPr id="9" name="组合 8"/>
          <p:cNvGrpSpPr/>
          <p:nvPr/>
        </p:nvGrpSpPr>
        <p:grpSpPr>
          <a:xfrm>
            <a:off x="648836" y="1740545"/>
            <a:ext cx="1295400" cy="923925"/>
            <a:chOff x="1556420" y="3204557"/>
            <a:chExt cx="1295400" cy="923925"/>
          </a:xfrm>
        </p:grpSpPr>
        <p:pic>
          <p:nvPicPr>
            <p:cNvPr id="10" name="图片 9"/>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1" name="TextBox 10"/>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1</a:t>
              </a:r>
              <a:endParaRPr lang="zh-CN" altLang="en-US" sz="1400" b="1" dirty="0">
                <a:solidFill>
                  <a:schemeClr val="bg1"/>
                </a:solidFill>
                <a:latin typeface="+mn-ea"/>
                <a:cs typeface="Arial" panose="020B0604020202020204" pitchFamily="34" charset="0"/>
              </a:endParaRPr>
            </a:p>
          </p:txBody>
        </p:sp>
      </p:grpSp>
      <p:sp>
        <p:nvSpPr>
          <p:cNvPr id="12" name="TextBox 11"/>
          <p:cNvSpPr txBox="1"/>
          <p:nvPr/>
        </p:nvSpPr>
        <p:spPr>
          <a:xfrm>
            <a:off x="5838428" y="1596151"/>
            <a:ext cx="2825080"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a:latin typeface="+mn-ea"/>
                <a:ea typeface="+mn-ea"/>
              </a:rPr>
              <a:t>单击此处添加文本单击此处添加文本单击此处添加文本单击此处添加文本单击此处添加文本</a:t>
            </a:r>
            <a:endParaRPr lang="zh-CN" altLang="en-US" sz="1400" b="0" dirty="0">
              <a:latin typeface="+mn-ea"/>
              <a:ea typeface="+mn-ea"/>
            </a:endParaRPr>
          </a:p>
          <a:p>
            <a:endParaRPr lang="zh-CN" altLang="en-US" sz="1400" b="0" dirty="0">
              <a:latin typeface="+mn-ea"/>
              <a:ea typeface="+mn-ea"/>
            </a:endParaRPr>
          </a:p>
        </p:txBody>
      </p:sp>
      <p:grpSp>
        <p:nvGrpSpPr>
          <p:cNvPr id="13" name="组合 12"/>
          <p:cNvGrpSpPr/>
          <p:nvPr/>
        </p:nvGrpSpPr>
        <p:grpSpPr>
          <a:xfrm>
            <a:off x="4572744" y="3025061"/>
            <a:ext cx="1295400" cy="923925"/>
            <a:chOff x="1556420" y="3204557"/>
            <a:chExt cx="1295400" cy="923925"/>
          </a:xfrm>
        </p:grpSpPr>
        <p:pic>
          <p:nvPicPr>
            <p:cNvPr id="14" name="图片 13"/>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5" name="TextBox 14"/>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4</a:t>
              </a:r>
              <a:endParaRPr lang="zh-CN" altLang="en-US" sz="1400" b="1" dirty="0">
                <a:solidFill>
                  <a:schemeClr val="bg1"/>
                </a:solidFill>
                <a:latin typeface="+mn-ea"/>
                <a:cs typeface="Arial" panose="020B0604020202020204" pitchFamily="34" charset="0"/>
              </a:endParaRPr>
            </a:p>
          </p:txBody>
        </p:sp>
      </p:grpSp>
      <p:sp>
        <p:nvSpPr>
          <p:cNvPr id="16" name="TextBox 15"/>
          <p:cNvSpPr txBox="1"/>
          <p:nvPr/>
        </p:nvSpPr>
        <p:spPr>
          <a:xfrm>
            <a:off x="5868144" y="2964681"/>
            <a:ext cx="2795364" cy="1277273"/>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latin typeface="+mn-ea"/>
              </a:rPr>
              <a:t>单击此处添加文本单击此处添加文本单击此处添加文本单击此处添加文本单击此处添加文本</a:t>
            </a:r>
            <a:endParaRPr lang="zh-CN" altLang="en-US" sz="1400" dirty="0" smtClean="0">
              <a:solidFill>
                <a:schemeClr val="tx1">
                  <a:lumMod val="75000"/>
                  <a:lumOff val="25000"/>
                </a:schemeClr>
              </a:solidFill>
              <a:latin typeface="+mn-ea"/>
            </a:endParaRPr>
          </a:p>
          <a:p>
            <a:endParaRPr lang="zh-CN" altLang="en-US" sz="1400" dirty="0" smtClean="0">
              <a:latin typeface="+mn-ea"/>
            </a:endParaRPr>
          </a:p>
        </p:txBody>
      </p:sp>
      <p:grpSp>
        <p:nvGrpSpPr>
          <p:cNvPr id="17" name="组合 16"/>
          <p:cNvGrpSpPr/>
          <p:nvPr/>
        </p:nvGrpSpPr>
        <p:grpSpPr>
          <a:xfrm>
            <a:off x="4543028" y="1740545"/>
            <a:ext cx="1295400" cy="923925"/>
            <a:chOff x="1556420" y="3204557"/>
            <a:chExt cx="1295400" cy="923925"/>
          </a:xfrm>
        </p:grpSpPr>
        <p:pic>
          <p:nvPicPr>
            <p:cNvPr id="18" name="图片 17"/>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9" name="TextBox 18"/>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3</a:t>
              </a:r>
              <a:endParaRPr lang="zh-CN" altLang="en-US" sz="1400" b="1" dirty="0">
                <a:solidFill>
                  <a:schemeClr val="bg1"/>
                </a:solidFill>
                <a:latin typeface="+mn-ea"/>
                <a:cs typeface="Arial" panose="020B0604020202020204" pitchFamily="34" charset="0"/>
              </a:endParaRPr>
            </a:p>
          </p:txBody>
        </p:sp>
      </p:gr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内容页参考</a:t>
            </a:r>
            <a:endParaRPr lang="zh-CN" altLang="en-US" dirty="0"/>
          </a:p>
        </p:txBody>
      </p:sp>
      <p:pic>
        <p:nvPicPr>
          <p:cNvPr id="2050"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我的作品\4比3标准\中国风\传统风格类型模板\PSD0027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2088216"/>
            <a:ext cx="2214565" cy="18531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16460" y="1645229"/>
            <a:ext cx="1800200" cy="369332"/>
          </a:xfrm>
          <a:prstGeom prst="rect">
            <a:avLst/>
          </a:prstGeom>
          <a:noFill/>
        </p:spPr>
        <p:txBody>
          <a:bodyPr wrap="square" rtlCol="0">
            <a:spAutoFit/>
          </a:bodyPr>
          <a:lstStyle/>
          <a:p>
            <a:pPr algn="ctr"/>
            <a:r>
              <a:rPr lang="en-US" altLang="zh-CN" b="1" dirty="0" smtClean="0">
                <a:latin typeface="+mn-ea"/>
              </a:rPr>
              <a:t>[ </a:t>
            </a:r>
            <a:r>
              <a:rPr lang="zh-CN" altLang="en-US" sz="1600" dirty="0" smtClean="0">
                <a:latin typeface="+mn-ea"/>
              </a:rPr>
              <a:t>添加图片说明 </a:t>
            </a:r>
            <a:r>
              <a:rPr lang="en-US" altLang="zh-CN" b="1" dirty="0" smtClean="0">
                <a:latin typeface="+mn-ea"/>
              </a:rPr>
              <a:t>]</a:t>
            </a:r>
            <a:endParaRPr lang="zh-CN" altLang="en-US" b="1" dirty="0">
              <a:latin typeface="+mn-ea"/>
            </a:endParaRPr>
          </a:p>
        </p:txBody>
      </p:sp>
      <p:sp>
        <p:nvSpPr>
          <p:cNvPr id="7" name="TextBox 6"/>
          <p:cNvSpPr txBox="1"/>
          <p:nvPr/>
        </p:nvSpPr>
        <p:spPr>
          <a:xfrm>
            <a:off x="4211960" y="1814506"/>
            <a:ext cx="4248472" cy="1061829"/>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pPr marL="285750" indent="-285750">
              <a:buFont typeface="Arial" panose="020B0604020202020204" pitchFamily="34" charset="0"/>
              <a:buChar char="•"/>
            </a:pPr>
            <a:endParaRPr lang="zh-CN" altLang="en-US" sz="1400" b="0" dirty="0">
              <a:solidFill>
                <a:schemeClr val="tx1">
                  <a:lumMod val="85000"/>
                  <a:lumOff val="15000"/>
                </a:schemeClr>
              </a:solidFill>
              <a:latin typeface="+mn-ea"/>
              <a:ea typeface="+mn-ea"/>
            </a:endParaRPr>
          </a:p>
        </p:txBody>
      </p:sp>
      <p:cxnSp>
        <p:nvCxnSpPr>
          <p:cNvPr id="6" name="直接连接符 5"/>
          <p:cNvCxnSpPr/>
          <p:nvPr/>
        </p:nvCxnSpPr>
        <p:spPr>
          <a:xfrm>
            <a:off x="3923928" y="1749662"/>
            <a:ext cx="0" cy="2191715"/>
          </a:xfrm>
          <a:prstGeom prst="line">
            <a:avLst/>
          </a:prstGeom>
          <a:ln>
            <a:solidFill>
              <a:srgbClr val="B69F7F"/>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11960" y="2715766"/>
            <a:ext cx="4364260" cy="1061829"/>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endParaRPr lang="zh-CN" altLang="en-US" sz="1400" b="0" dirty="0">
              <a:solidFill>
                <a:schemeClr val="tx1">
                  <a:lumMod val="85000"/>
                  <a:lumOff val="15000"/>
                </a:schemeClr>
              </a:solidFill>
              <a:latin typeface="+mn-ea"/>
              <a:ea typeface="+mn-ea"/>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8">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1181</Words>
  <Application>WPS 演示</Application>
  <PresentationFormat>全屏显示(16:9)</PresentationFormat>
  <Paragraphs>162</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方正粗宋简体</vt:lpstr>
      <vt:lpstr>方正粗活意简体</vt:lpstr>
      <vt:lpstr>隶书</vt:lpstr>
      <vt:lpstr>微软雅黑</vt:lpstr>
      <vt:lpstr>Calibri</vt:lpstr>
      <vt:lpstr>Arial Unicode MS</vt:lpstr>
      <vt:lpstr>Verdana</vt:lpstr>
      <vt:lpstr>Office 主题​​</vt:lpstr>
      <vt:lpstr>中医养生治胃病</vt:lpstr>
      <vt:lpstr>目录</vt:lpstr>
      <vt:lpstr>内容页参考</vt:lpstr>
      <vt:lpstr>中医养生</vt:lpstr>
      <vt:lpstr>目录</vt:lpstr>
      <vt:lpstr>中医治未病的渊源--奠基于战国时期</vt:lpstr>
      <vt:lpstr>中医养生</vt:lpstr>
      <vt:lpstr>中医养生</vt:lpstr>
      <vt:lpstr>内容页参考</vt:lpstr>
      <vt:lpstr>结束语</vt:lpstr>
      <vt:lpstr>内容页参考</vt:lpstr>
      <vt:lpstr>                                      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POWERPOINT模板</dc:title>
  <dc:creator>王琳</dc:creator>
  <cp:lastModifiedBy>liliandong</cp:lastModifiedBy>
  <cp:revision>31</cp:revision>
  <dcterms:created xsi:type="dcterms:W3CDTF">2012-12-02T05:44:00Z</dcterms:created>
  <dcterms:modified xsi:type="dcterms:W3CDTF">2017-09-23T11:38:43Z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2052-10.1.0.6750</vt:lpwstr>
  </property>
</Properties>
</file>