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38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29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44.png" ContentType="image/png"/>
  <Override PartName="/ppt/media/image21.png" ContentType="image/png"/>
  <Override PartName="/ppt/media/image22.jpeg" ContentType="image/jpeg"/>
  <Override PartName="/ppt/media/image23.png" ContentType="image/png"/>
  <Override PartName="/ppt/media/image24.png" ContentType="image/png"/>
  <Override PartName="/ppt/media/image25.jpeg" ContentType="image/jpeg"/>
  <Override PartName="/ppt/media/image26.png" ContentType="image/png"/>
  <Override PartName="/ppt/media/image27.jpeg" ContentType="image/jpe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51450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5;p24"/>
          <p:cNvSpPr/>
          <p:nvPr/>
        </p:nvSpPr>
        <p:spPr>
          <a:xfrm rot="10800000">
            <a:off x="1285200" y="4606200"/>
            <a:ext cx="3286800" cy="3051360"/>
          </a:xfrm>
          <a:custGeom>
            <a:avLst/>
            <a:gdLst>
              <a:gd name="textAreaLeft" fmla="*/ 0 w 3286800"/>
              <a:gd name="textAreaRight" fmla="*/ 3288240 w 3286800"/>
              <a:gd name="textAreaTop" fmla="*/ 0 h 3051360"/>
              <a:gd name="textAreaBottom" fmla="*/ 3052800 h 3051360"/>
            </a:gdLst>
            <a:ahLst/>
            <a:rect l="textAreaLeft" t="textAreaTop" r="textAreaRight" b="textAreaBottom"/>
            <a:pathLst>
              <a:path w="44075" h="40913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</a:t>
            </a:r>
            <a:r>
              <a:rPr b="0" lang="fr-FR" sz="4400" spc="-1" strike="noStrike">
                <a:latin typeface="Arial"/>
              </a:rPr>
              <a:t>li</a:t>
            </a:r>
            <a:r>
              <a:rPr b="0" lang="fr-FR" sz="4400" spc="-1" strike="noStrike">
                <a:latin typeface="Arial"/>
              </a:rPr>
              <a:t>q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z </a:t>
            </a:r>
            <a:r>
              <a:rPr b="0" lang="fr-FR" sz="4400" spc="-1" strike="noStrike">
                <a:latin typeface="Arial"/>
              </a:rPr>
              <a:t>p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r </a:t>
            </a:r>
            <a:r>
              <a:rPr b="0" lang="fr-FR" sz="4400" spc="-1" strike="noStrike">
                <a:latin typeface="Arial"/>
              </a:rPr>
              <a:t>é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it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r 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e </a:t>
            </a:r>
            <a:r>
              <a:rPr b="0" lang="fr-FR" sz="4400" spc="-1" strike="noStrike">
                <a:latin typeface="Arial"/>
              </a:rPr>
              <a:t>f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m</a:t>
            </a:r>
            <a:r>
              <a:rPr b="0" lang="fr-FR" sz="4400" spc="-1" strike="noStrike">
                <a:latin typeface="Arial"/>
              </a:rPr>
              <a:t>a</a:t>
            </a:r>
            <a:r>
              <a:rPr b="0" lang="fr-FR" sz="4400" spc="-1" strike="noStrike">
                <a:latin typeface="Arial"/>
              </a:rPr>
              <a:t>t 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u 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x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-</a:t>
            </a:r>
            <a:r>
              <a:rPr b="0" lang="fr-FR" sz="4400" spc="-1" strike="noStrike">
                <a:latin typeface="Arial"/>
              </a:rPr>
              <a:t>ti</a:t>
            </a:r>
            <a:r>
              <a:rPr b="0" lang="fr-FR" sz="4400" spc="-1" strike="noStrike">
                <a:latin typeface="Arial"/>
              </a:rPr>
              <a:t>tr</a:t>
            </a:r>
            <a:r>
              <a:rPr b="0" lang="fr-FR" sz="4400" spc="-1" strike="noStrike">
                <a:latin typeface="Arial"/>
              </a:rPr>
              <a:t>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96;p32"/>
          <p:cNvSpPr/>
          <p:nvPr/>
        </p:nvSpPr>
        <p:spPr>
          <a:xfrm rot="10800000">
            <a:off x="4468680" y="4606200"/>
            <a:ext cx="3955320" cy="2648880"/>
          </a:xfrm>
          <a:custGeom>
            <a:avLst/>
            <a:gdLst>
              <a:gd name="textAreaLeft" fmla="*/ 0 w 3955320"/>
              <a:gd name="textAreaRight" fmla="*/ 3956760 w 3955320"/>
              <a:gd name="textAreaTop" fmla="*/ 0 h 2648880"/>
              <a:gd name="textAreaBottom" fmla="*/ 2650320 h 264888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91;p31"/>
          <p:cNvSpPr/>
          <p:nvPr/>
        </p:nvSpPr>
        <p:spPr>
          <a:xfrm rot="10800000">
            <a:off x="5839200" y="4605840"/>
            <a:ext cx="3947040" cy="2643480"/>
          </a:xfrm>
          <a:custGeom>
            <a:avLst/>
            <a:gdLst>
              <a:gd name="textAreaLeft" fmla="*/ 0 w 3947040"/>
              <a:gd name="textAreaRight" fmla="*/ 3948480 w 3947040"/>
              <a:gd name="textAreaTop" fmla="*/ 0 h 2643480"/>
              <a:gd name="textAreaBottom" fmla="*/ 2644920 h 264348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Cliquez pour éditer le </a:t>
            </a:r>
            <a:r>
              <a:rPr b="0" lang="fr-FR" sz="4400" spc="-1" strike="noStrike">
                <a:latin typeface="Arial"/>
              </a:rPr>
              <a:t>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34;p6"/>
          <p:cNvSpPr/>
          <p:nvPr/>
        </p:nvSpPr>
        <p:spPr>
          <a:xfrm>
            <a:off x="8657640" y="1715400"/>
            <a:ext cx="5874840" cy="3935160"/>
          </a:xfrm>
          <a:custGeom>
            <a:avLst/>
            <a:gdLst>
              <a:gd name="textAreaLeft" fmla="*/ 0 w 5874840"/>
              <a:gd name="textAreaRight" fmla="*/ 5876280 w 5874840"/>
              <a:gd name="textAreaTop" fmla="*/ 0 h 3935160"/>
              <a:gd name="textAreaBottom" fmla="*/ 3936600 h 393516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35;p6"/>
          <p:cNvSpPr/>
          <p:nvPr/>
        </p:nvSpPr>
        <p:spPr>
          <a:xfrm flipH="1">
            <a:off x="-5391360" y="-2136600"/>
            <a:ext cx="5874840" cy="3935160"/>
          </a:xfrm>
          <a:custGeom>
            <a:avLst/>
            <a:gdLst>
              <a:gd name="textAreaLeft" fmla="*/ -720 w 5874840"/>
              <a:gd name="textAreaRight" fmla="*/ 5875560 w 5874840"/>
              <a:gd name="textAreaTop" fmla="*/ 0 h 3935160"/>
              <a:gd name="textAreaBottom" fmla="*/ 3936600 h 393516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q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z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p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é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f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m</a:t>
            </a:r>
            <a:r>
              <a:rPr b="0" lang="fr-FR" sz="4400" spc="-1" strike="noStrike">
                <a:latin typeface="Arial"/>
              </a:rPr>
              <a:t>a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x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-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49;p25"/>
          <p:cNvSpPr/>
          <p:nvPr/>
        </p:nvSpPr>
        <p:spPr>
          <a:xfrm rot="10800000">
            <a:off x="-640800" y="4606200"/>
            <a:ext cx="3286800" cy="3051360"/>
          </a:xfrm>
          <a:custGeom>
            <a:avLst/>
            <a:gdLst>
              <a:gd name="textAreaLeft" fmla="*/ 0 w 3286800"/>
              <a:gd name="textAreaRight" fmla="*/ 3288240 w 3286800"/>
              <a:gd name="textAreaTop" fmla="*/ 0 h 3051360"/>
              <a:gd name="textAreaBottom" fmla="*/ 3052800 h 3051360"/>
            </a:gdLst>
            <a:ahLst/>
            <a:rect l="textAreaLeft" t="textAreaTop" r="textAreaRight" b="textAreaBottom"/>
            <a:pathLst>
              <a:path w="44075" h="40913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151;p25"/>
          <p:cNvSpPr/>
          <p:nvPr/>
        </p:nvSpPr>
        <p:spPr>
          <a:xfrm>
            <a:off x="7020000" y="-976320"/>
            <a:ext cx="2806560" cy="1879560"/>
          </a:xfrm>
          <a:custGeom>
            <a:avLst/>
            <a:gdLst>
              <a:gd name="textAreaLeft" fmla="*/ 0 w 2806560"/>
              <a:gd name="textAreaRight" fmla="*/ 2808000 w 2806560"/>
              <a:gd name="textAreaTop" fmla="*/ 0 h 1879560"/>
              <a:gd name="textAreaBottom" fmla="*/ 1881000 h 187956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format </a:t>
            </a:r>
            <a:r>
              <a:rPr b="0" lang="fr-FR" sz="4400" spc="-1" strike="noStrike">
                <a:latin typeface="Arial"/>
              </a:rPr>
              <a:t>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21;p17"/>
          <p:cNvSpPr/>
          <p:nvPr/>
        </p:nvSpPr>
        <p:spPr>
          <a:xfrm flipH="1" rot="10800000">
            <a:off x="6325920" y="4606200"/>
            <a:ext cx="3955320" cy="2648880"/>
          </a:xfrm>
          <a:custGeom>
            <a:avLst/>
            <a:gdLst>
              <a:gd name="textAreaLeft" fmla="*/ 720 w 3955320"/>
              <a:gd name="textAreaRight" fmla="*/ 3957480 w 3955320"/>
              <a:gd name="textAreaTop" fmla="*/ 0 h 2648880"/>
              <a:gd name="textAreaBottom" fmla="*/ 2650320 h 264888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q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z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p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é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f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m</a:t>
            </a:r>
            <a:r>
              <a:rPr b="0" lang="fr-FR" sz="4400" spc="-1" strike="noStrike">
                <a:latin typeface="Arial"/>
              </a:rPr>
              <a:t>a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x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-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87;p14"/>
          <p:cNvSpPr/>
          <p:nvPr/>
        </p:nvSpPr>
        <p:spPr>
          <a:xfrm>
            <a:off x="8625600" y="3256920"/>
            <a:ext cx="2340000" cy="2172600"/>
          </a:xfrm>
          <a:custGeom>
            <a:avLst/>
            <a:gdLst>
              <a:gd name="textAreaLeft" fmla="*/ 0 w 2340000"/>
              <a:gd name="textAreaRight" fmla="*/ 2341440 w 2340000"/>
              <a:gd name="textAreaTop" fmla="*/ 0 h 2172600"/>
              <a:gd name="textAreaBottom" fmla="*/ 2174040 h 2172600"/>
            </a:gdLst>
            <a:ahLst/>
            <a:rect l="textAreaLeft" t="textAreaTop" r="textAreaRight" b="textAreaBottom"/>
            <a:pathLst>
              <a:path w="44075" h="40913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92;p14"/>
          <p:cNvSpPr/>
          <p:nvPr/>
        </p:nvSpPr>
        <p:spPr>
          <a:xfrm flipH="1">
            <a:off x="-3238200" y="-1352520"/>
            <a:ext cx="3955320" cy="2648880"/>
          </a:xfrm>
          <a:custGeom>
            <a:avLst/>
            <a:gdLst>
              <a:gd name="textAreaLeft" fmla="*/ -720 w 3955320"/>
              <a:gd name="textAreaRight" fmla="*/ 3956040 w 3955320"/>
              <a:gd name="textAreaTop" fmla="*/ 0 h 2648880"/>
              <a:gd name="textAreaBottom" fmla="*/ 2650320 h 264888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q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z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p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é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f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m</a:t>
            </a:r>
            <a:r>
              <a:rPr b="0" lang="fr-FR" sz="4400" spc="-1" strike="noStrike">
                <a:latin typeface="Arial"/>
              </a:rPr>
              <a:t>a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x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-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199;p33"/>
          <p:cNvSpPr/>
          <p:nvPr/>
        </p:nvSpPr>
        <p:spPr>
          <a:xfrm flipH="1">
            <a:off x="2546280" y="-3396240"/>
            <a:ext cx="5874840" cy="3935160"/>
          </a:xfrm>
          <a:custGeom>
            <a:avLst/>
            <a:gdLst>
              <a:gd name="textAreaLeft" fmla="*/ 720 w 5874840"/>
              <a:gd name="textAreaRight" fmla="*/ 5877000 w 5874840"/>
              <a:gd name="textAreaTop" fmla="*/ 0 h 3935160"/>
              <a:gd name="textAreaBottom" fmla="*/ 3936600 h 393516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Google Shape;200;p33"/>
          <p:cNvSpPr/>
          <p:nvPr/>
        </p:nvSpPr>
        <p:spPr>
          <a:xfrm flipH="1">
            <a:off x="6700320" y="3489840"/>
            <a:ext cx="2607120" cy="2061000"/>
          </a:xfrm>
          <a:custGeom>
            <a:avLst/>
            <a:gdLst>
              <a:gd name="textAreaLeft" fmla="*/ -720 w 2607120"/>
              <a:gd name="textAreaRight" fmla="*/ 2607840 w 2607120"/>
              <a:gd name="textAreaTop" fmla="*/ 0 h 2061000"/>
              <a:gd name="textAreaBottom" fmla="*/ 2062440 h 2061000"/>
            </a:gdLst>
            <a:ahLst/>
            <a:rect l="textAreaLeft" t="textAreaTop" r="textAreaRight" b="textAreaBottom"/>
            <a:pathLst>
              <a:path w="49333" h="38999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latin typeface="Arial"/>
              </a:rPr>
              <a:t>C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q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z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p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é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f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m</a:t>
            </a:r>
            <a:r>
              <a:rPr b="0" lang="fr-FR" sz="4400" spc="-1" strike="noStrike">
                <a:latin typeface="Arial"/>
              </a:rPr>
              <a:t>a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x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-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8.png"/><Relationship Id="rId3" Type="http://schemas.openxmlformats.org/officeDocument/2006/relationships/image" Target="../media/image29.jpe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2.jpe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jpe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2.jpeg"/><Relationship Id="rId3" Type="http://schemas.openxmlformats.org/officeDocument/2006/relationships/image" Target="../media/image35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247;p 1"/>
          <p:cNvSpPr/>
          <p:nvPr/>
        </p:nvSpPr>
        <p:spPr>
          <a:xfrm>
            <a:off x="4572000" y="-400320"/>
            <a:ext cx="2806560" cy="1879560"/>
          </a:xfrm>
          <a:custGeom>
            <a:avLst/>
            <a:gdLst>
              <a:gd name="textAreaLeft" fmla="*/ 0 w 2806560"/>
              <a:gd name="textAreaRight" fmla="*/ 2808000 w 2806560"/>
              <a:gd name="textAreaTop" fmla="*/ 0 h 1879560"/>
              <a:gd name="textAreaBottom" fmla="*/ 1881000 h 187956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60000" y="1620000"/>
            <a:ext cx="7918920" cy="100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Righteous"/>
                <a:ea typeface="Righteous"/>
              </a:rPr>
              <a:t>Anticipez les besoins en consommation de bâtiments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18" name="Google Shape;1270;p 1"/>
          <p:cNvSpPr/>
          <p:nvPr/>
        </p:nvSpPr>
        <p:spPr>
          <a:xfrm>
            <a:off x="63000" y="4320000"/>
            <a:ext cx="2095920" cy="6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Syne"/>
                <a:ea typeface="Syne"/>
              </a:rPr>
              <a:t>Projet 4 Data Scientist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Syne"/>
                <a:ea typeface="Syne"/>
              </a:rPr>
              <a:t>Openclassrooms 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560320" y="2880000"/>
            <a:ext cx="3378600" cy="1258920"/>
          </a:xfrm>
          <a:prstGeom prst="rect">
            <a:avLst/>
          </a:prstGeom>
          <a:ln w="0">
            <a:noFill/>
          </a:ln>
        </p:spPr>
      </p:pic>
      <p:sp>
        <p:nvSpPr>
          <p:cNvPr id="320" name="Google Shape;1270;p39"/>
          <p:cNvSpPr/>
          <p:nvPr/>
        </p:nvSpPr>
        <p:spPr>
          <a:xfrm>
            <a:off x="7020000" y="4423680"/>
            <a:ext cx="180756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Syne"/>
                <a:ea typeface="Syne"/>
              </a:rPr>
              <a:t>Serge Davister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Syne"/>
                <a:ea typeface="Syne"/>
              </a:rPr>
              <a:t>Avril 2023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8823960" y="468000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310237C-3E6D-4D43-85C3-3D11A1E658E6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66;p 3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Google Shape;367;p 3"/>
          <p:cNvSpPr/>
          <p:nvPr/>
        </p:nvSpPr>
        <p:spPr>
          <a:xfrm>
            <a:off x="3240000" y="21600"/>
            <a:ext cx="413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Modélisation 1.  Résultats 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8424000" y="0"/>
            <a:ext cx="718920" cy="75708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2486880" y="2640240"/>
            <a:ext cx="6152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Importance des variables du dataset dans la regression RF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3600000" y="1021320"/>
            <a:ext cx="1781640" cy="1618920"/>
          </a:xfrm>
          <a:prstGeom prst="rect">
            <a:avLst/>
          </a:prstGeom>
          <a:ln w="0">
            <a:noFill/>
          </a:ln>
        </p:spPr>
      </p:pic>
      <p:pic>
        <p:nvPicPr>
          <p:cNvPr id="394" name="" descr=""/>
          <p:cNvPicPr/>
          <p:nvPr/>
        </p:nvPicPr>
        <p:blipFill>
          <a:blip r:embed="rId3"/>
          <a:stretch/>
        </p:blipFill>
        <p:spPr>
          <a:xfrm>
            <a:off x="2340000" y="2986920"/>
            <a:ext cx="5398920" cy="2054880"/>
          </a:xfrm>
          <a:prstGeom prst="rect">
            <a:avLst/>
          </a:prstGeom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2338560" cy="5141880"/>
          </a:xfrm>
          <a:prstGeom prst="rect">
            <a:avLst/>
          </a:prstGeom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5"/>
          <a:stretch/>
        </p:blipFill>
        <p:spPr>
          <a:xfrm>
            <a:off x="2520000" y="510120"/>
            <a:ext cx="5529240" cy="569880"/>
          </a:xfrm>
          <a:prstGeom prst="rect">
            <a:avLst/>
          </a:prstGeom>
          <a:ln w="0">
            <a:noFill/>
          </a:ln>
        </p:spPr>
      </p:pic>
      <p:sp>
        <p:nvSpPr>
          <p:cNvPr id="397" name=""/>
          <p:cNvSpPr/>
          <p:nvPr/>
        </p:nvSpPr>
        <p:spPr>
          <a:xfrm>
            <a:off x="8789760" y="468036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05B6B8F-B9E8-4C93-9DE7-95475E5A4F49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66;p 1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942360" y="1665720"/>
            <a:ext cx="1456560" cy="33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</a:rPr>
              <a:t>Modèles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3098160" y="1980000"/>
            <a:ext cx="5720760" cy="1978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D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u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m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m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y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L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a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l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a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t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c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t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a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d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m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F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t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B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a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L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a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V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K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l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V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a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d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t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b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t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endParaRPr b="0" lang="fr-FR" sz="1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89aff"/>
              </a:buClr>
              <a:buFont typeface="Barlow Medium"/>
              <a:buChar char="●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K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a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t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N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e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i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g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h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b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</a:t>
            </a:r>
            <a:endParaRPr b="0" lang="fr-FR" sz="1400" spc="-1" strike="noStrike">
              <a:latin typeface="Arial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401" name="Google Shape;367;p 2"/>
          <p:cNvSpPr/>
          <p:nvPr/>
        </p:nvSpPr>
        <p:spPr>
          <a:xfrm>
            <a:off x="3780000" y="561600"/>
            <a:ext cx="179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Pré-traitement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3240000" y="720000"/>
            <a:ext cx="485892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80000"/>
              <a:buFont typeface="Symbol"/>
              <a:buChar char=""/>
            </a:pPr>
            <a:r>
              <a:rPr b="0" lang="en" sz="18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 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StandardScaler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OneHotEncoder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VarianceThreshold (threshold = X.var(axis=0).mean() 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8100720" y="180720"/>
            <a:ext cx="745920" cy="785520"/>
          </a:xfrm>
          <a:prstGeom prst="rect">
            <a:avLst/>
          </a:prstGeom>
          <a:ln w="0">
            <a:noFill/>
          </a:ln>
        </p:spPr>
      </p:pic>
      <p:sp>
        <p:nvSpPr>
          <p:cNvPr id="404" name=""/>
          <p:cNvSpPr/>
          <p:nvPr/>
        </p:nvSpPr>
        <p:spPr>
          <a:xfrm>
            <a:off x="3240000" y="180000"/>
            <a:ext cx="2338920" cy="3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modélisation 2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3240000" y="4140000"/>
            <a:ext cx="431892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         </a:t>
            </a: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Tuning des hyper-paramètres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6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DejaVu Sans"/>
              </a:rPr>
              <a:t>GridSearchCv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6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DejaVu Sans"/>
              </a:rPr>
              <a:t>CrossValidation CV=5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058560" cy="5142600"/>
          </a:xfrm>
          <a:prstGeom prst="rect">
            <a:avLst/>
          </a:prstGeom>
          <a:ln w="0">
            <a:noFill/>
          </a:ln>
        </p:spPr>
      </p:pic>
      <p:sp>
        <p:nvSpPr>
          <p:cNvPr id="407" name=""/>
          <p:cNvSpPr/>
          <p:nvPr/>
        </p:nvSpPr>
        <p:spPr>
          <a:xfrm>
            <a:off x="8789760" y="468036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2AA23FA-F228-4BE8-8C89-D59AF62E04F9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366;p 4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Google Shape;367;p 5"/>
          <p:cNvSpPr/>
          <p:nvPr/>
        </p:nvSpPr>
        <p:spPr>
          <a:xfrm>
            <a:off x="3060000" y="0"/>
            <a:ext cx="485892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5840" bIns="28584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Modélisation 2.  Résultats avant tuning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8280000" y="0"/>
            <a:ext cx="862920" cy="908640"/>
          </a:xfrm>
          <a:prstGeom prst="rect">
            <a:avLst/>
          </a:prstGeom>
          <a:ln w="0">
            <a:noFill/>
          </a:ln>
        </p:spPr>
      </p:pic>
      <p:pic>
        <p:nvPicPr>
          <p:cNvPr id="411" name="" descr=""/>
          <p:cNvPicPr/>
          <p:nvPr/>
        </p:nvPicPr>
        <p:blipFill>
          <a:blip r:embed="rId2"/>
          <a:stretch/>
        </p:blipFill>
        <p:spPr>
          <a:xfrm>
            <a:off x="2410920" y="442080"/>
            <a:ext cx="5445000" cy="2077560"/>
          </a:xfrm>
          <a:prstGeom prst="rect">
            <a:avLst/>
          </a:prstGeom>
          <a:ln w="0">
            <a:noFill/>
          </a:ln>
        </p:spPr>
      </p:pic>
      <p:pic>
        <p:nvPicPr>
          <p:cNvPr id="41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2158560" cy="2878920"/>
          </a:xfrm>
          <a:prstGeom prst="rect">
            <a:avLst/>
          </a:prstGeom>
          <a:ln w="0">
            <a:noFill/>
          </a:ln>
        </p:spPr>
      </p:pic>
      <p:sp>
        <p:nvSpPr>
          <p:cNvPr id="413" name="Google Shape;367;p 6"/>
          <p:cNvSpPr/>
          <p:nvPr/>
        </p:nvSpPr>
        <p:spPr>
          <a:xfrm>
            <a:off x="3177000" y="2340000"/>
            <a:ext cx="467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Après tuning des hyper-paramètres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4"/>
          <a:stretch/>
        </p:blipFill>
        <p:spPr>
          <a:xfrm>
            <a:off x="1080000" y="2880000"/>
            <a:ext cx="7198920" cy="2005920"/>
          </a:xfrm>
          <a:prstGeom prst="rect">
            <a:avLst/>
          </a:prstGeom>
          <a:ln w="0">
            <a:noFill/>
          </a:ln>
        </p:spPr>
      </p:pic>
      <p:sp>
        <p:nvSpPr>
          <p:cNvPr id="415" name=""/>
          <p:cNvSpPr/>
          <p:nvPr/>
        </p:nvSpPr>
        <p:spPr>
          <a:xfrm>
            <a:off x="8640000" y="4680360"/>
            <a:ext cx="504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7B75837-DFE5-4C8A-884A-0A98C59AE60A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720000" y="3600000"/>
            <a:ext cx="718920" cy="1789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0">
            <a:solidFill>
              <a:srgbClr val="0044ac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80000" y="245520"/>
            <a:ext cx="7774920" cy="83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 u="sng">
                <a:solidFill>
                  <a:schemeClr val="dk2"/>
                </a:solidFill>
                <a:uFillTx/>
                <a:latin typeface="Barlow"/>
                <a:ea typeface="Barlow"/>
              </a:rPr>
              <a:t>Graphiques comparatifs des RMSE et des temps d'exécution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1287720" y="2343960"/>
            <a:ext cx="2806560" cy="654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900000" y="795600"/>
            <a:ext cx="8058240" cy="2083320"/>
          </a:xfrm>
          <a:prstGeom prst="rect">
            <a:avLst/>
          </a:prstGeom>
          <a:ln w="0">
            <a:noFill/>
          </a:ln>
        </p:spPr>
      </p:pic>
      <p:pic>
        <p:nvPicPr>
          <p:cNvPr id="420" name="" descr=""/>
          <p:cNvPicPr/>
          <p:nvPr/>
        </p:nvPicPr>
        <p:blipFill>
          <a:blip r:embed="rId2"/>
          <a:stretch/>
        </p:blipFill>
        <p:spPr>
          <a:xfrm>
            <a:off x="900000" y="2880000"/>
            <a:ext cx="8098920" cy="2158920"/>
          </a:xfrm>
          <a:prstGeom prst="rect">
            <a:avLst/>
          </a:prstGeom>
          <a:ln w="0">
            <a:noFill/>
          </a:ln>
        </p:spPr>
      </p:pic>
      <p:pic>
        <p:nvPicPr>
          <p:cNvPr id="421" name="" descr=""/>
          <p:cNvPicPr/>
          <p:nvPr/>
        </p:nvPicPr>
        <p:blipFill>
          <a:blip r:embed="rId3"/>
          <a:stretch/>
        </p:blipFill>
        <p:spPr>
          <a:xfrm>
            <a:off x="8006040" y="18720"/>
            <a:ext cx="862920" cy="908640"/>
          </a:xfrm>
          <a:prstGeom prst="rect">
            <a:avLst/>
          </a:prstGeom>
          <a:ln w="0">
            <a:noFill/>
          </a:ln>
        </p:spPr>
      </p:pic>
      <p:sp>
        <p:nvSpPr>
          <p:cNvPr id="422" name=""/>
          <p:cNvSpPr/>
          <p:nvPr/>
        </p:nvSpPr>
        <p:spPr>
          <a:xfrm>
            <a:off x="8789760" y="468036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1E3294E-536C-4926-9897-9BB961775808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"/>
          <p:cNvSpPr/>
          <p:nvPr/>
        </p:nvSpPr>
        <p:spPr>
          <a:xfrm>
            <a:off x="180000" y="104760"/>
            <a:ext cx="26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000" spc="-1" strike="noStrike">
                <a:solidFill>
                  <a:srgbClr val="ffffff"/>
                </a:solidFill>
                <a:latin typeface="Arial"/>
                <a:ea typeface="DejaVu Sans"/>
              </a:rPr>
              <a:t>les batiments à usage non résidentiels sont majoritairement des bureaux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360000" y="180000"/>
            <a:ext cx="777492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2000" spc="-1" strike="noStrike" u="sng">
                <a:solidFill>
                  <a:schemeClr val="dk2"/>
                </a:solidFill>
                <a:uFillTx/>
                <a:latin typeface="Barlow"/>
                <a:ea typeface="Barlow"/>
              </a:rPr>
              <a:t>Importance des variables de la modélisation RandomForest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180000" y="900000"/>
            <a:ext cx="6918120" cy="3404160"/>
          </a:xfrm>
          <a:prstGeom prst="rect">
            <a:avLst/>
          </a:prstGeom>
          <a:ln w="0">
            <a:noFill/>
          </a:ln>
        </p:spPr>
      </p:pic>
      <p:pic>
        <p:nvPicPr>
          <p:cNvPr id="426" name="" descr=""/>
          <p:cNvPicPr/>
          <p:nvPr/>
        </p:nvPicPr>
        <p:blipFill>
          <a:blip r:embed="rId2"/>
          <a:stretch/>
        </p:blipFill>
        <p:spPr>
          <a:xfrm>
            <a:off x="8136000" y="19080"/>
            <a:ext cx="862920" cy="908640"/>
          </a:xfrm>
          <a:prstGeom prst="rect">
            <a:avLst/>
          </a:prstGeom>
          <a:ln w="0">
            <a:noFill/>
          </a:ln>
        </p:spPr>
      </p:pic>
      <p:sp>
        <p:nvSpPr>
          <p:cNvPr id="427" name=""/>
          <p:cNvSpPr/>
          <p:nvPr/>
        </p:nvSpPr>
        <p:spPr>
          <a:xfrm>
            <a:off x="8789760" y="468036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F7371E2-0A27-4670-9D93-0014194BD785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366;p 5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Google Shape;367;p 7"/>
          <p:cNvSpPr/>
          <p:nvPr/>
        </p:nvSpPr>
        <p:spPr>
          <a:xfrm>
            <a:off x="2700000" y="229680"/>
            <a:ext cx="323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Modélisation 1. Résultats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8100720" y="180720"/>
            <a:ext cx="745920" cy="785520"/>
          </a:xfrm>
          <a:prstGeom prst="rect">
            <a:avLst/>
          </a:prstGeom>
          <a:ln w="0">
            <a:noFill/>
          </a:ln>
        </p:spPr>
      </p:pic>
      <p:pic>
        <p:nvPicPr>
          <p:cNvPr id="43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2518200" cy="5140800"/>
          </a:xfrm>
          <a:prstGeom prst="rect">
            <a:avLst/>
          </a:prstGeom>
          <a:ln w="0">
            <a:noFill/>
          </a:ln>
        </p:spPr>
      </p:pic>
      <p:sp>
        <p:nvSpPr>
          <p:cNvPr id="432" name=""/>
          <p:cNvSpPr/>
          <p:nvPr/>
        </p:nvSpPr>
        <p:spPr>
          <a:xfrm>
            <a:off x="2519640" y="0"/>
            <a:ext cx="647928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66ff"/>
                </a:solidFill>
                <a:latin typeface="Arial"/>
                <a:ea typeface="DejaVu Sans"/>
              </a:rPr>
              <a:t>2. Modélisation pour l’émission de gaz CO2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3"/>
          <a:stretch/>
        </p:blipFill>
        <p:spPr>
          <a:xfrm>
            <a:off x="3060000" y="720000"/>
            <a:ext cx="4678920" cy="510840"/>
          </a:xfrm>
          <a:prstGeom prst="rect">
            <a:avLst/>
          </a:prstGeom>
          <a:ln w="0">
            <a:noFill/>
          </a:ln>
        </p:spPr>
      </p:pic>
      <p:pic>
        <p:nvPicPr>
          <p:cNvPr id="434" name="" descr=""/>
          <p:cNvPicPr/>
          <p:nvPr/>
        </p:nvPicPr>
        <p:blipFill>
          <a:blip r:embed="rId4"/>
          <a:stretch/>
        </p:blipFill>
        <p:spPr>
          <a:xfrm>
            <a:off x="4056840" y="1216440"/>
            <a:ext cx="2062080" cy="1842480"/>
          </a:xfrm>
          <a:prstGeom prst="rect">
            <a:avLst/>
          </a:prstGeom>
          <a:ln w="0">
            <a:noFill/>
          </a:ln>
        </p:spPr>
      </p:pic>
      <p:sp>
        <p:nvSpPr>
          <p:cNvPr id="435" name=""/>
          <p:cNvSpPr/>
          <p:nvPr/>
        </p:nvSpPr>
        <p:spPr>
          <a:xfrm>
            <a:off x="2666880" y="2944080"/>
            <a:ext cx="6152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Importance des variables du dataset dans la régression RF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5"/>
          <a:stretch/>
        </p:blipFill>
        <p:spPr>
          <a:xfrm>
            <a:off x="3172320" y="3240000"/>
            <a:ext cx="5106600" cy="1798920"/>
          </a:xfrm>
          <a:prstGeom prst="rect">
            <a:avLst/>
          </a:prstGeom>
          <a:ln w="0">
            <a:noFill/>
          </a:ln>
        </p:spPr>
      </p:pic>
      <p:sp>
        <p:nvSpPr>
          <p:cNvPr id="437" name=""/>
          <p:cNvSpPr/>
          <p:nvPr/>
        </p:nvSpPr>
        <p:spPr>
          <a:xfrm>
            <a:off x="8789760" y="468036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E039B56-E593-4C07-B2E9-BE927F821EB7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366;p 7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8100720" y="180720"/>
            <a:ext cx="745920" cy="785520"/>
          </a:xfrm>
          <a:prstGeom prst="rect">
            <a:avLst/>
          </a:prstGeom>
          <a:ln w="0">
            <a:noFill/>
          </a:ln>
        </p:spPr>
      </p:pic>
      <p:sp>
        <p:nvSpPr>
          <p:cNvPr id="440" name=""/>
          <p:cNvSpPr/>
          <p:nvPr/>
        </p:nvSpPr>
        <p:spPr>
          <a:xfrm>
            <a:off x="3240000" y="180000"/>
            <a:ext cx="37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Microsoft YaHei"/>
              </a:rPr>
              <a:t>Modélisation 2 .Résultats avant tuning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2338920" cy="2878920"/>
          </a:xfrm>
          <a:prstGeom prst="rect">
            <a:avLst/>
          </a:prstGeom>
          <a:ln w="0">
            <a:noFill/>
          </a:ln>
        </p:spPr>
      </p:pic>
      <p:pic>
        <p:nvPicPr>
          <p:cNvPr id="442" name="" descr=""/>
          <p:cNvPicPr/>
          <p:nvPr/>
        </p:nvPicPr>
        <p:blipFill>
          <a:blip r:embed="rId3"/>
          <a:stretch/>
        </p:blipFill>
        <p:spPr>
          <a:xfrm>
            <a:off x="2700000" y="540000"/>
            <a:ext cx="5053320" cy="1850400"/>
          </a:xfrm>
          <a:prstGeom prst="rect">
            <a:avLst/>
          </a:prstGeom>
          <a:ln w="0">
            <a:noFill/>
          </a:ln>
        </p:spPr>
      </p:pic>
      <p:sp>
        <p:nvSpPr>
          <p:cNvPr id="443" name="Google Shape;367;p 8"/>
          <p:cNvSpPr/>
          <p:nvPr/>
        </p:nvSpPr>
        <p:spPr>
          <a:xfrm>
            <a:off x="2880000" y="2391480"/>
            <a:ext cx="467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Après tuning des hyper-paramètres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4"/>
          <a:stretch/>
        </p:blipFill>
        <p:spPr>
          <a:xfrm>
            <a:off x="1123200" y="2913120"/>
            <a:ext cx="7158240" cy="2006640"/>
          </a:xfrm>
          <a:prstGeom prst="rect">
            <a:avLst/>
          </a:prstGeom>
          <a:ln w="0">
            <a:noFill/>
          </a:ln>
        </p:spPr>
      </p:pic>
      <p:sp>
        <p:nvSpPr>
          <p:cNvPr id="445" name=""/>
          <p:cNvSpPr/>
          <p:nvPr/>
        </p:nvSpPr>
        <p:spPr>
          <a:xfrm>
            <a:off x="720000" y="3600000"/>
            <a:ext cx="718920" cy="1789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0">
            <a:solidFill>
              <a:srgbClr val="0044a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8789760" y="468036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C10B299-1F10-414A-94D3-9BAE9CD87AE9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180000" y="245520"/>
            <a:ext cx="7774920" cy="83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 u="sng">
                <a:solidFill>
                  <a:schemeClr val="dk2"/>
                </a:solidFill>
                <a:uFillTx/>
                <a:latin typeface="Barlow"/>
                <a:ea typeface="Barlow"/>
              </a:rPr>
              <a:t>Graphiques comparatifs des RMSE et des temps d'exécution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ubTitle"/>
          </p:nvPr>
        </p:nvSpPr>
        <p:spPr>
          <a:xfrm>
            <a:off x="1287720" y="2343960"/>
            <a:ext cx="2806560" cy="654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8006040" y="18720"/>
            <a:ext cx="862920" cy="908640"/>
          </a:xfrm>
          <a:prstGeom prst="rect">
            <a:avLst/>
          </a:prstGeom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2"/>
          <a:stretch/>
        </p:blipFill>
        <p:spPr>
          <a:xfrm>
            <a:off x="1120680" y="720000"/>
            <a:ext cx="7134480" cy="2158920"/>
          </a:xfrm>
          <a:prstGeom prst="rect">
            <a:avLst/>
          </a:prstGeom>
          <a:ln w="0">
            <a:noFill/>
          </a:ln>
        </p:spPr>
      </p:pic>
      <p:pic>
        <p:nvPicPr>
          <p:cNvPr id="451" name="" descr=""/>
          <p:cNvPicPr/>
          <p:nvPr/>
        </p:nvPicPr>
        <p:blipFill>
          <a:blip r:embed="rId3"/>
          <a:stretch/>
        </p:blipFill>
        <p:spPr>
          <a:xfrm>
            <a:off x="1120680" y="2880000"/>
            <a:ext cx="7158240" cy="2070720"/>
          </a:xfrm>
          <a:prstGeom prst="rect">
            <a:avLst/>
          </a:prstGeom>
          <a:ln w="0">
            <a:noFill/>
          </a:ln>
        </p:spPr>
      </p:pic>
      <p:sp>
        <p:nvSpPr>
          <p:cNvPr id="452" name=""/>
          <p:cNvSpPr/>
          <p:nvPr/>
        </p:nvSpPr>
        <p:spPr>
          <a:xfrm>
            <a:off x="8790120" y="468072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69E0B15-4007-443F-90AC-F4DD062946BC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"/>
          <p:cNvSpPr/>
          <p:nvPr/>
        </p:nvSpPr>
        <p:spPr>
          <a:xfrm>
            <a:off x="180000" y="104760"/>
            <a:ext cx="26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000" spc="-1" strike="noStrike">
                <a:solidFill>
                  <a:srgbClr val="ffffff"/>
                </a:solidFill>
                <a:latin typeface="Arial"/>
                <a:ea typeface="DejaVu Sans"/>
              </a:rPr>
              <a:t>les batiments à usage non résidentiels sont majoritairement des bureaux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360000" y="180000"/>
            <a:ext cx="777492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2000" spc="-1" strike="noStrike" u="sng">
                <a:solidFill>
                  <a:schemeClr val="dk2"/>
                </a:solidFill>
                <a:uFillTx/>
                <a:latin typeface="Barlow"/>
                <a:ea typeface="Barlow"/>
              </a:rPr>
              <a:t>Importance des variables de la modélisation RandomForest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8136000" y="19080"/>
            <a:ext cx="862920" cy="908640"/>
          </a:xfrm>
          <a:prstGeom prst="rect">
            <a:avLst/>
          </a:prstGeom>
          <a:ln w="0">
            <a:noFill/>
          </a:ln>
        </p:spPr>
      </p:pic>
      <p:pic>
        <p:nvPicPr>
          <p:cNvPr id="456" name="" descr=""/>
          <p:cNvPicPr/>
          <p:nvPr/>
        </p:nvPicPr>
        <p:blipFill>
          <a:blip r:embed="rId2"/>
          <a:stretch/>
        </p:blipFill>
        <p:spPr>
          <a:xfrm>
            <a:off x="540000" y="775440"/>
            <a:ext cx="7393680" cy="3646800"/>
          </a:xfrm>
          <a:prstGeom prst="rect">
            <a:avLst/>
          </a:prstGeom>
          <a:ln w="0">
            <a:noFill/>
          </a:ln>
        </p:spPr>
      </p:pic>
      <p:sp>
        <p:nvSpPr>
          <p:cNvPr id="457" name=""/>
          <p:cNvSpPr/>
          <p:nvPr/>
        </p:nvSpPr>
        <p:spPr>
          <a:xfrm>
            <a:off x="8790120" y="468072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2A7CAE1-5317-47AF-AE48-0DC3B015DE44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366;p 9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Google Shape;367;p 13"/>
          <p:cNvSpPr/>
          <p:nvPr/>
        </p:nvSpPr>
        <p:spPr>
          <a:xfrm>
            <a:off x="2905920" y="360000"/>
            <a:ext cx="5553000" cy="2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20320" bIns="22032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Modélisation 1. Résultats obtenus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8280000" y="360000"/>
            <a:ext cx="745920" cy="785520"/>
          </a:xfrm>
          <a:prstGeom prst="rect">
            <a:avLst/>
          </a:prstGeom>
          <a:ln w="0">
            <a:noFill/>
          </a:ln>
        </p:spPr>
      </p:pic>
      <p:pic>
        <p:nvPicPr>
          <p:cNvPr id="461" name="" descr=""/>
          <p:cNvPicPr/>
          <p:nvPr/>
        </p:nvPicPr>
        <p:blipFill>
          <a:blip r:embed="rId2"/>
          <a:stretch/>
        </p:blipFill>
        <p:spPr>
          <a:xfrm>
            <a:off x="360" y="1620000"/>
            <a:ext cx="2518200" cy="3520800"/>
          </a:xfrm>
          <a:prstGeom prst="rect">
            <a:avLst/>
          </a:prstGeom>
          <a:ln w="0">
            <a:noFill/>
          </a:ln>
        </p:spPr>
      </p:pic>
      <p:sp>
        <p:nvSpPr>
          <p:cNvPr id="462" name=""/>
          <p:cNvSpPr/>
          <p:nvPr/>
        </p:nvSpPr>
        <p:spPr>
          <a:xfrm>
            <a:off x="81000" y="96480"/>
            <a:ext cx="906192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66ff"/>
                </a:solidFill>
                <a:latin typeface="Arial"/>
                <a:ea typeface="DejaVu Sans"/>
              </a:rPr>
              <a:t>4. Intérêt de l’ Energy Star pour la prédiction des émissions de gaz CO2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79200" y="499320"/>
            <a:ext cx="279972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DejaVu Sans"/>
              </a:rPr>
              <a:t> </a:t>
            </a:r>
            <a:r>
              <a:rPr b="1" lang="fr-FR" sz="1000" spc="-1" strike="noStrike">
                <a:solidFill>
                  <a:srgbClr val="0066ff"/>
                </a:solidFill>
                <a:latin typeface="Arial"/>
                <a:ea typeface="DejaVu Sans"/>
              </a:rPr>
              <a:t>Le modèle est entraîné avec le jeu de données comportant la variable EnergyStarScore 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3"/>
          <a:stretch/>
        </p:blipFill>
        <p:spPr>
          <a:xfrm>
            <a:off x="4236840" y="695520"/>
            <a:ext cx="2242080" cy="2003400"/>
          </a:xfrm>
          <a:prstGeom prst="rect">
            <a:avLst/>
          </a:prstGeom>
          <a:ln w="0">
            <a:noFill/>
          </a:ln>
        </p:spPr>
      </p:pic>
      <p:sp>
        <p:nvSpPr>
          <p:cNvPr id="465" name=""/>
          <p:cNvSpPr/>
          <p:nvPr/>
        </p:nvSpPr>
        <p:spPr>
          <a:xfrm>
            <a:off x="2666880" y="2572560"/>
            <a:ext cx="6152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Importance des variables du dataset dans la regression RF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4"/>
          <a:stretch/>
        </p:blipFill>
        <p:spPr>
          <a:xfrm>
            <a:off x="2666880" y="2880000"/>
            <a:ext cx="6073200" cy="2174040"/>
          </a:xfrm>
          <a:prstGeom prst="rect">
            <a:avLst/>
          </a:prstGeom>
          <a:ln w="0">
            <a:noFill/>
          </a:ln>
        </p:spPr>
      </p:pic>
      <p:sp>
        <p:nvSpPr>
          <p:cNvPr id="467" name=""/>
          <p:cNvSpPr/>
          <p:nvPr/>
        </p:nvSpPr>
        <p:spPr>
          <a:xfrm>
            <a:off x="6588000" y="3456000"/>
            <a:ext cx="1258920" cy="106920"/>
          </a:xfrm>
          <a:prstGeom prst="leftArrow">
            <a:avLst>
              <a:gd name="adj1" fmla="val 50000"/>
              <a:gd name="adj2" fmla="val 291667"/>
            </a:avLst>
          </a:prstGeom>
          <a:solidFill>
            <a:srgbClr val="ff0000"/>
          </a:solidFill>
          <a:ln w="0">
            <a:solidFill>
              <a:srgbClr val="0044a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7920000" y="3420000"/>
            <a:ext cx="5389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c9211e"/>
                </a:solidFill>
                <a:latin typeface="Arial"/>
                <a:ea typeface="DejaVu Sans"/>
              </a:rPr>
              <a:t>6</a:t>
            </a:r>
            <a:r>
              <a:rPr b="1" lang="fr-FR" sz="1400" spc="-1" strike="noStrike" baseline="33000">
                <a:solidFill>
                  <a:srgbClr val="c9211e"/>
                </a:solidFill>
                <a:latin typeface="Arial"/>
                <a:ea typeface="DejaVu Sans"/>
              </a:rPr>
              <a:t>eme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8790120" y="468072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8147A4D-21AA-49A8-9CEA-513AFB23A70C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288;p47"/>
          <p:cNvSpPr/>
          <p:nvPr/>
        </p:nvSpPr>
        <p:spPr>
          <a:xfrm flipH="1">
            <a:off x="-1652400" y="-1739880"/>
            <a:ext cx="3955320" cy="2648880"/>
          </a:xfrm>
          <a:custGeom>
            <a:avLst/>
            <a:gdLst>
              <a:gd name="textAreaLeft" fmla="*/ 720 w 3955320"/>
              <a:gd name="textAreaRight" fmla="*/ 3957480 w 3955320"/>
              <a:gd name="textAreaTop" fmla="*/ 0 h 2648880"/>
              <a:gd name="textAreaBottom" fmla="*/ 2650320 h 264888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420000" y="360000"/>
            <a:ext cx="2885400" cy="83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rgbClr val="0066ff"/>
                </a:solidFill>
                <a:latin typeface="Barlow"/>
                <a:ea typeface="Barlow"/>
              </a:rPr>
              <a:t>Mission</a:t>
            </a:r>
            <a:endParaRPr b="0" lang="fr-FR" sz="3500" spc="-1" strike="noStrike"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2520000" y="1260000"/>
            <a:ext cx="6478920" cy="30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DejaVu Sans"/>
              </a:rPr>
              <a:t>Je travaille pour la ville de Seattle. Pour atteindre son objectif de ville neutre en émissions de carbone en 2050, mon équipe s’intéresse de près à la consommation et aux émissions des bâtiments non destinés à l’habitation.Des relevés minutieux ont été effectués par les agents de la ville en 2016.  Cependant, ces relevés sont coûteux à obtenir.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DejaVu Sans"/>
              </a:rPr>
              <a:t>A partir de ceux déjà réalisés, nous allons tenter de prédire les émissions de CO2 et la consommation totale d’énergie de bâtiments non destinés à l’habitation pour lesquels elles n’ont pas encore été mesurées.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DejaVu Sans"/>
              </a:rPr>
              <a:t>Nous évaluerons également l’intérêt de l’ "ENERGY STAR Score" pour la prédiction d’émissions.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518920" cy="5143320"/>
          </a:xfrm>
          <a:prstGeom prst="rect">
            <a:avLst/>
          </a:prstGeom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8100000" y="180000"/>
            <a:ext cx="745920" cy="785520"/>
          </a:xfrm>
          <a:prstGeom prst="rect">
            <a:avLst/>
          </a:prstGeom>
          <a:ln w="0">
            <a:noFill/>
          </a:ln>
        </p:spPr>
      </p:pic>
      <p:sp>
        <p:nvSpPr>
          <p:cNvPr id="327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CFFFB7B-7EA1-463E-9501-A51B2C89B067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366;p 11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8100720" y="180720"/>
            <a:ext cx="745920" cy="785520"/>
          </a:xfrm>
          <a:prstGeom prst="rect">
            <a:avLst/>
          </a:prstGeom>
          <a:ln w="0">
            <a:noFill/>
          </a:ln>
        </p:spPr>
      </p:pic>
      <p:sp>
        <p:nvSpPr>
          <p:cNvPr id="472" name=""/>
          <p:cNvSpPr/>
          <p:nvPr/>
        </p:nvSpPr>
        <p:spPr>
          <a:xfrm>
            <a:off x="2880000" y="0"/>
            <a:ext cx="48589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Microsoft YaHei"/>
              </a:rPr>
              <a:t>Modélisation 2. Comparaison des résultats 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720000" y="967320"/>
            <a:ext cx="8083440" cy="703440"/>
          </a:xfrm>
          <a:prstGeom prst="rect">
            <a:avLst/>
          </a:prstGeom>
          <a:ln w="0">
            <a:noFill/>
          </a:ln>
        </p:spPr>
      </p:pic>
      <p:pic>
        <p:nvPicPr>
          <p:cNvPr id="474" name="" descr=""/>
          <p:cNvPicPr/>
          <p:nvPr/>
        </p:nvPicPr>
        <p:blipFill>
          <a:blip r:embed="rId3"/>
          <a:stretch/>
        </p:blipFill>
        <p:spPr>
          <a:xfrm>
            <a:off x="0" y="1800000"/>
            <a:ext cx="8818920" cy="351720"/>
          </a:xfrm>
          <a:prstGeom prst="rect">
            <a:avLst/>
          </a:prstGeom>
          <a:ln w="0">
            <a:noFill/>
          </a:ln>
        </p:spPr>
      </p:pic>
      <p:sp>
        <p:nvSpPr>
          <p:cNvPr id="475" name=""/>
          <p:cNvSpPr/>
          <p:nvPr/>
        </p:nvSpPr>
        <p:spPr>
          <a:xfrm>
            <a:off x="192960" y="1260000"/>
            <a:ext cx="5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c9211e"/>
                </a:solidFill>
                <a:latin typeface="Arial"/>
                <a:ea typeface="DejaVu Sans"/>
              </a:rPr>
              <a:t>avec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>
            <a:off x="180000" y="1800000"/>
            <a:ext cx="5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c9211e"/>
                </a:solidFill>
                <a:latin typeface="Arial"/>
                <a:ea typeface="DejaVu Sans"/>
              </a:rPr>
              <a:t>sans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540000" y="429840"/>
            <a:ext cx="6478920" cy="2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0066ff"/>
                </a:solidFill>
                <a:latin typeface="Arial"/>
                <a:ea typeface="DejaVu Sans"/>
              </a:rPr>
              <a:t>L’EnergyStarScore a légèrement amélioré les performances du modèle.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4"/>
          <a:stretch/>
        </p:blipFill>
        <p:spPr>
          <a:xfrm>
            <a:off x="540000" y="2340000"/>
            <a:ext cx="7836480" cy="2158920"/>
          </a:xfrm>
          <a:prstGeom prst="rect">
            <a:avLst/>
          </a:prstGeom>
          <a:ln w="0">
            <a:noFill/>
          </a:ln>
        </p:spPr>
      </p:pic>
      <p:sp>
        <p:nvSpPr>
          <p:cNvPr id="479" name=""/>
          <p:cNvSpPr/>
          <p:nvPr/>
        </p:nvSpPr>
        <p:spPr>
          <a:xfrm>
            <a:off x="8790120" y="468072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5294632-D04B-4D2D-9ABB-918C8F7FC767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366;p 12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Google Shape;367;p 17"/>
          <p:cNvSpPr/>
          <p:nvPr/>
        </p:nvSpPr>
        <p:spPr>
          <a:xfrm>
            <a:off x="3060000" y="21600"/>
            <a:ext cx="485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Conclusions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8280000" y="0"/>
            <a:ext cx="862920" cy="908640"/>
          </a:xfrm>
          <a:prstGeom prst="rect">
            <a:avLst/>
          </a:prstGeom>
          <a:ln w="0">
            <a:noFill/>
          </a:ln>
        </p:spPr>
      </p:pic>
      <p:sp>
        <p:nvSpPr>
          <p:cNvPr id="483" name=""/>
          <p:cNvSpPr/>
          <p:nvPr/>
        </p:nvSpPr>
        <p:spPr>
          <a:xfrm>
            <a:off x="180000" y="540000"/>
            <a:ext cx="896292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Le RandomForest a donné les meilleurs résultats pour les prédictions de consommation d’énergie et d’émission de gaz CO2.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Les résultats pourraient encore certainement être améliorés avec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- une mise à disposition d’une plus grande quantité de données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- une feature engineering plus poussée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-  une gestion différente des valeurs manquantes et outliers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- une sélection préalable des variables basée sur la feature importance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- l’emploi de sélecteurs récursifs et transformers de feature selection dans la Pipeline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ff"/>
                </a:solidFill>
                <a:latin typeface="Arial"/>
                <a:ea typeface="DejaVu Sans"/>
              </a:rPr>
              <a:t>L’« EnergyStarScore » permet d’améliorer légèrement les performances.Toutefois, son coût et le peu de données disponible jouent en sa défaveur et ne justifient pas son utilisation à l’avenir.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8790120" y="468072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BF6C85F-BCFB-4305-82ED-BE6FD8A9C8AA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366;p 6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Google Shape;367;p 9"/>
          <p:cNvSpPr/>
          <p:nvPr/>
        </p:nvSpPr>
        <p:spPr>
          <a:xfrm>
            <a:off x="3060000" y="21600"/>
            <a:ext cx="485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Choix du métrique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8280000" y="0"/>
            <a:ext cx="862920" cy="908640"/>
          </a:xfrm>
          <a:prstGeom prst="rect">
            <a:avLst/>
          </a:prstGeom>
          <a:ln w="0">
            <a:noFill/>
          </a:ln>
        </p:spPr>
      </p:pic>
      <p:sp>
        <p:nvSpPr>
          <p:cNvPr id="488" name=""/>
          <p:cNvSpPr/>
          <p:nvPr/>
        </p:nvSpPr>
        <p:spPr>
          <a:xfrm>
            <a:off x="258840" y="909720"/>
            <a:ext cx="8740080" cy="40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Microsoft YaHei"/>
              </a:rPr>
              <a:t>Pour évaluer les modèles de régression, j’ai choisi le Root Mean Squared Error (RMSE) qui calcule la distance entre les valeurs prédites et les vraies valeurs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 marL="522000" indent="-216000">
              <a:lnSpc>
                <a:spcPct val="100000"/>
              </a:lnSpc>
              <a:buClr>
                <a:srgbClr val="0066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Microsoft YaHei"/>
              </a:rPr>
              <a:t> </a:t>
            </a: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Microsoft YaHei"/>
              </a:rPr>
              <a:t>métrique de régression la plus courante </a:t>
            </a:r>
            <a:endParaRPr b="0" lang="fr-FR" sz="1400" spc="-1" strike="noStrike">
              <a:latin typeface="Arial"/>
            </a:endParaRPr>
          </a:p>
          <a:p>
            <a:pPr marL="522000" indent="-216000">
              <a:lnSpc>
                <a:spcPct val="100000"/>
              </a:lnSpc>
              <a:buClr>
                <a:srgbClr val="0066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Microsoft YaHei"/>
              </a:rPr>
              <a:t>propriétés de régularité.</a:t>
            </a:r>
            <a:endParaRPr b="0" lang="fr-FR" sz="1400" spc="-1" strike="noStrike">
              <a:latin typeface="Arial"/>
            </a:endParaRPr>
          </a:p>
          <a:p>
            <a:pPr marL="522000" indent="-216000">
              <a:lnSpc>
                <a:spcPct val="100000"/>
              </a:lnSpc>
              <a:buClr>
                <a:srgbClr val="0066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Microsoft YaHei"/>
              </a:rPr>
              <a:t>Mais surtout qui pénalise plus fortement les grandes erreurs que les petites erreurs.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66ff"/>
                </a:solidFill>
                <a:latin typeface="Arial"/>
                <a:ea typeface="Microsoft YaHei"/>
              </a:rPr>
              <a:t>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8790120" y="4680720"/>
            <a:ext cx="384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5CFEC18-4C82-42E5-A0E9-1465CC6E35D7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520000" y="245520"/>
            <a:ext cx="5776560" cy="83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rgbClr val="0066ff"/>
                </a:solidFill>
                <a:latin typeface="Barlow"/>
                <a:ea typeface="Barlow"/>
              </a:rPr>
              <a:t>TABLE</a:t>
            </a:r>
            <a:r>
              <a:rPr b="1" lang="en" sz="3500" spc="-1" strike="noStrike">
                <a:solidFill>
                  <a:schemeClr val="dk2"/>
                </a:solidFill>
                <a:latin typeface="Barlow"/>
                <a:ea typeface="Barlow"/>
              </a:rPr>
              <a:t> </a:t>
            </a:r>
            <a:r>
              <a:rPr b="1" lang="en" sz="3500" spc="-1" strike="noStrike">
                <a:solidFill>
                  <a:schemeClr val="dk2"/>
                </a:solidFill>
                <a:latin typeface="Barlow"/>
                <a:ea typeface="Barlow"/>
              </a:rPr>
              <a:t>DES </a:t>
            </a:r>
            <a:r>
              <a:rPr b="1" lang="en" sz="3500" spc="-1" strike="noStrike">
                <a:solidFill>
                  <a:schemeClr val="dk2"/>
                </a:solidFill>
                <a:latin typeface="Barlow"/>
                <a:ea typeface="Barlow"/>
              </a:rPr>
              <a:t>MATIERE</a:t>
            </a:r>
            <a:r>
              <a:rPr b="1" lang="en" sz="3500" spc="-1" strike="noStrike">
                <a:solidFill>
                  <a:schemeClr val="dk2"/>
                </a:solidFill>
                <a:latin typeface="Barlow"/>
                <a:ea typeface="Barlow"/>
              </a:rPr>
              <a:t>S</a:t>
            </a:r>
            <a:endParaRPr b="0" lang="fr-FR" sz="35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title"/>
          </p:nvPr>
        </p:nvSpPr>
        <p:spPr>
          <a:xfrm>
            <a:off x="2952000" y="1287720"/>
            <a:ext cx="380880" cy="45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Barlow"/>
                <a:ea typeface="Barlow"/>
              </a:rPr>
              <a:t>1</a:t>
            </a:r>
            <a:endParaRPr b="0" lang="fr-FR" sz="25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title"/>
          </p:nvPr>
        </p:nvSpPr>
        <p:spPr>
          <a:xfrm>
            <a:off x="5668920" y="1287720"/>
            <a:ext cx="380880" cy="45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Barlow"/>
                <a:ea typeface="Barlow"/>
              </a:rPr>
              <a:t>2</a:t>
            </a:r>
            <a:endParaRPr b="0" lang="fr-FR" sz="25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title"/>
          </p:nvPr>
        </p:nvSpPr>
        <p:spPr>
          <a:xfrm>
            <a:off x="2952000" y="2977200"/>
            <a:ext cx="380880" cy="45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Barlow"/>
                <a:ea typeface="Barlow"/>
              </a:rPr>
              <a:t>3</a:t>
            </a:r>
            <a:endParaRPr b="0" lang="fr-FR" sz="25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title"/>
          </p:nvPr>
        </p:nvSpPr>
        <p:spPr>
          <a:xfrm>
            <a:off x="5668920" y="2977200"/>
            <a:ext cx="380880" cy="455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Barlow"/>
                <a:ea typeface="Barlow"/>
              </a:rPr>
              <a:t>4</a:t>
            </a:r>
            <a:endParaRPr b="0" lang="fr-FR" sz="2500" spc="-1" strike="noStrike">
              <a:latin typeface="Arial"/>
            </a:endParaRPr>
          </a:p>
        </p:txBody>
      </p:sp>
      <p:sp>
        <p:nvSpPr>
          <p:cNvPr id="333" name="Google Shape;268;p44"/>
          <p:cNvSpPr/>
          <p:nvPr/>
        </p:nvSpPr>
        <p:spPr>
          <a:xfrm>
            <a:off x="-536760" y="3846240"/>
            <a:ext cx="2062080" cy="3567600"/>
          </a:xfrm>
          <a:custGeom>
            <a:avLst/>
            <a:gdLst>
              <a:gd name="textAreaLeft" fmla="*/ 0 w 2062080"/>
              <a:gd name="textAreaRight" fmla="*/ 2063520 w 2062080"/>
              <a:gd name="textAreaTop" fmla="*/ 0 h 3567600"/>
              <a:gd name="textAreaBottom" fmla="*/ 3569040 h 3567600"/>
            </a:gdLst>
            <a:ahLst/>
            <a:rect l="textAreaLeft" t="textAreaTop" r="textAreaRight" b="textAreaBottom"/>
            <a:pathLst>
              <a:path w="18420" h="31855">
                <a:moveTo>
                  <a:pt x="0" y="0"/>
                </a:moveTo>
                <a:lnTo>
                  <a:pt x="0" y="31855"/>
                </a:lnTo>
                <a:lnTo>
                  <a:pt x="18420" y="13435"/>
                </a:lnTo>
                <a:lnTo>
                  <a:pt x="5015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1381;p 1"/>
          <p:cNvSpPr/>
          <p:nvPr/>
        </p:nvSpPr>
        <p:spPr>
          <a:xfrm>
            <a:off x="3333960" y="1080000"/>
            <a:ext cx="21520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222b2e"/>
                </a:solidFill>
                <a:latin typeface="Righteous"/>
                <a:ea typeface="Righteous"/>
              </a:rPr>
              <a:t> </a:t>
            </a:r>
            <a:r>
              <a:rPr b="0" lang="en" sz="1500" spc="-1" strike="noStrike">
                <a:solidFill>
                  <a:srgbClr val="0066ff"/>
                </a:solidFill>
                <a:latin typeface="Righteous"/>
                <a:ea typeface="Righteous"/>
              </a:rPr>
              <a:t>Traitement des données et analyse exploratoire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35" name="Google Shape;1381;p 2"/>
          <p:cNvSpPr/>
          <p:nvPr/>
        </p:nvSpPr>
        <p:spPr>
          <a:xfrm>
            <a:off x="3426840" y="2880000"/>
            <a:ext cx="21520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222b2e"/>
                </a:solidFill>
                <a:latin typeface="Righteous"/>
                <a:ea typeface="Righteous"/>
              </a:rPr>
              <a:t> </a:t>
            </a:r>
            <a:r>
              <a:rPr b="0" lang="en" sz="1500" spc="-1" strike="noStrike">
                <a:solidFill>
                  <a:srgbClr val="0066ff"/>
                </a:solidFill>
                <a:latin typeface="Righteous"/>
                <a:ea typeface="Righteous"/>
              </a:rPr>
              <a:t>Modélisation pour l’émission de gaz CO2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36" name="Google Shape;1381;p 3"/>
          <p:cNvSpPr/>
          <p:nvPr/>
        </p:nvSpPr>
        <p:spPr>
          <a:xfrm>
            <a:off x="6300000" y="1080000"/>
            <a:ext cx="21520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222b2e"/>
                </a:solidFill>
                <a:latin typeface="Righteous"/>
                <a:ea typeface="Righteous"/>
              </a:rPr>
              <a:t> </a:t>
            </a:r>
            <a:r>
              <a:rPr b="0" lang="en" sz="1500" spc="-1" strike="noStrike">
                <a:solidFill>
                  <a:srgbClr val="0066ff"/>
                </a:solidFill>
                <a:latin typeface="Righteous"/>
                <a:ea typeface="Righteous"/>
              </a:rPr>
              <a:t>Modélisation pour la consommation énergétique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37" name="Google Shape;1381;p 4"/>
          <p:cNvSpPr/>
          <p:nvPr/>
        </p:nvSpPr>
        <p:spPr>
          <a:xfrm>
            <a:off x="6480000" y="2700000"/>
            <a:ext cx="251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66ff"/>
                </a:solidFill>
                <a:latin typeface="Righteous"/>
                <a:ea typeface="Righteous"/>
              </a:rPr>
              <a:t>Intérêt de l’Energy Star pour la prédiction des émissions de gaz CO2 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-536760" y="0"/>
            <a:ext cx="3055680" cy="514188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8297640" y="113400"/>
            <a:ext cx="745920" cy="78552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E949313-8E07-4BBE-87E2-3FEE803993FB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540000" y="494280"/>
            <a:ext cx="7702560" cy="3769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</a:rPr>
              <a:t>Le dataset contient les données de l’année 2016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Uniquement batiments non résidentiels --&gt; filtre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Valeurs d’émissions et de consommation négatives  --&gt; suppression des lignes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LargestPropertyType’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avec valeurs manquantes  -&gt; affectation de la valeur de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PrimaryPropertyType’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NumberofBuilding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‘=0 --&gt; pas d’impact car variable pas conservée pour la suite.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SecondLargestPropertyUseType’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et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ThirdLargestPRopertyUseType’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avec valeurs manquantes --&gt; affectation de la valeur 0 car il n’y a qu’une seule utilisation pour ces bâtiments.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SecondLargestPropertyUseTypeGfab’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et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ThirdLargestPRopertyUseTypeGfab’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avec valeurs manquantes --&gt;affectation de la valeur 0 car il n’y a qu’une seule utilisation pour ces bâtiments.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Outliers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’--&gt; suppression des lignes qui sont des outliers.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ComplianceStatus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--&gt;suppression des lignes ==’Error-Correct Default Data’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Création de la variable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ratio_parking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’=data[‘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PropertyGFAParking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’] / data[‘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PropertyGFATotal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’]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Création de la variable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Buidlding_age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’=2016-data[‘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YearBuilt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’]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Création de la variable 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SteamUse_ratio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'=data['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SteamUse(kBtu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)']/data['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SiteEnergyUse(kBtu)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']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Création de la variable 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Electricity_ratio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']=data['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Electricity(kBtu)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']/data['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SiteEnergyUse(kBtu)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']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Création de la variable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NaturalGas_ratio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'=data['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NaturalGas(kBtu)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']/data['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SiteEnergyUse(kBtu)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']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 la variable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Comments’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 qui ne contient que des nan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des variables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Outliers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‘ ,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ComplianceStatus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et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DefaultData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 la variable explicative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 ‘ListOfAllPropertyUseTypes’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des variables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OSEBuildingID’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le numéro d'identification de l'immeuble et 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PropertyName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 le nom de l'immeuble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 la variable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DataYear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: une seule année 2016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 la variable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PropertyName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: le nom de l'immeuble 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des variables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Address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,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City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,’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State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’,’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ZipCode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’,’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TaxParcelIdentificationNumber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’,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CouncilDistrictCode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des variables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YearsENERGYSTARCertified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,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DefaultData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 et ‘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YearBuilt</a:t>
            </a: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’</a:t>
            </a:r>
            <a:endParaRPr b="0" lang="fr-FR" sz="10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66ff"/>
              </a:buClr>
              <a:buFont typeface="Barlow"/>
              <a:buAutoNum type="arabicPeriod"/>
              <a:tabLst>
                <a:tab algn="l" pos="0"/>
              </a:tabLst>
            </a:pPr>
            <a:r>
              <a:rPr b="0" lang="en" sz="10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Suppression des variables ‘Energie’’ avec des unités différentes :</a:t>
            </a:r>
            <a:r>
              <a:rPr b="0" lang="en" sz="1000" spc="-1" strike="noStrike">
                <a:solidFill>
                  <a:srgbClr val="c9211e"/>
                </a:solidFill>
                <a:latin typeface="Barlow Medium"/>
                <a:ea typeface="Barlow Medium"/>
              </a:rPr>
              <a:t>'Electricity(kWh)','NaturalGas(therms)'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title"/>
          </p:nvPr>
        </p:nvSpPr>
        <p:spPr>
          <a:xfrm>
            <a:off x="1980000" y="65520"/>
            <a:ext cx="503892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Barlow"/>
                <a:ea typeface="Barlow"/>
              </a:rPr>
              <a:t>Traitement des données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4140000" y="720000"/>
            <a:ext cx="3958920" cy="548280"/>
          </a:xfrm>
          <a:prstGeom prst="rect">
            <a:avLst/>
          </a:prstGeom>
          <a:ln w="0">
            <a:noFill/>
          </a:ln>
        </p:spPr>
      </p:pic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8100000" y="180000"/>
            <a:ext cx="893880" cy="941400"/>
          </a:xfrm>
          <a:prstGeom prst="rect">
            <a:avLst/>
          </a:prstGeom>
          <a:ln w="0">
            <a:noFill/>
          </a:ln>
        </p:spPr>
      </p:pic>
      <p:sp>
        <p:nvSpPr>
          <p:cNvPr id="345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B20B150-CC8B-4D6D-A79F-94751F5577AB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720000" y="531000"/>
            <a:ext cx="7702560" cy="4318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3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  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‘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log_emission’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sera la target pour la modélisation des émissions de C02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4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 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'log_consommation’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sera la target pour la modélisation des consommations énérgétiques </a:t>
            </a: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2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2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title"/>
          </p:nvPr>
        </p:nvSpPr>
        <p:spPr>
          <a:xfrm>
            <a:off x="1980000" y="65520"/>
            <a:ext cx="503892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Barlow"/>
                <a:ea typeface="Barlow"/>
              </a:rPr>
              <a:t>Traitement des données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8100000" y="180000"/>
            <a:ext cx="745920" cy="785520"/>
          </a:xfrm>
          <a:prstGeom prst="rect">
            <a:avLst/>
          </a:prstGeom>
          <a:ln w="0"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7318440" y="931680"/>
            <a:ext cx="1824480" cy="3207240"/>
          </a:xfrm>
          <a:prstGeom prst="rect">
            <a:avLst/>
          </a:prstGeom>
          <a:ln w="0">
            <a:noFill/>
          </a:ln>
        </p:spPr>
      </p:pic>
      <p:pic>
        <p:nvPicPr>
          <p:cNvPr id="350" name="" descr=""/>
          <p:cNvPicPr/>
          <p:nvPr/>
        </p:nvPicPr>
        <p:blipFill>
          <a:blip r:embed="rId3"/>
          <a:stretch/>
        </p:blipFill>
        <p:spPr>
          <a:xfrm>
            <a:off x="1018440" y="900000"/>
            <a:ext cx="1680480" cy="1078920"/>
          </a:xfrm>
          <a:prstGeom prst="rect">
            <a:avLst/>
          </a:prstGeom>
          <a:ln w="0">
            <a:noFill/>
          </a:ln>
        </p:spPr>
      </p:pic>
      <p:pic>
        <p:nvPicPr>
          <p:cNvPr id="351" name="" descr=""/>
          <p:cNvPicPr/>
          <p:nvPr/>
        </p:nvPicPr>
        <p:blipFill>
          <a:blip r:embed="rId4"/>
          <a:stretch/>
        </p:blipFill>
        <p:spPr>
          <a:xfrm>
            <a:off x="1260000" y="2700000"/>
            <a:ext cx="1737360" cy="117792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5"/>
          <a:stretch/>
        </p:blipFill>
        <p:spPr>
          <a:xfrm>
            <a:off x="1080000" y="1980000"/>
            <a:ext cx="1658880" cy="309600"/>
          </a:xfrm>
          <a:prstGeom prst="rect">
            <a:avLst/>
          </a:prstGeom>
          <a:ln w="0">
            <a:noFill/>
          </a:ln>
        </p:spPr>
      </p:pic>
      <p:pic>
        <p:nvPicPr>
          <p:cNvPr id="353" name="" descr=""/>
          <p:cNvPicPr/>
          <p:nvPr/>
        </p:nvPicPr>
        <p:blipFill>
          <a:blip r:embed="rId6"/>
          <a:stretch/>
        </p:blipFill>
        <p:spPr>
          <a:xfrm>
            <a:off x="3780000" y="876240"/>
            <a:ext cx="1618920" cy="1102680"/>
          </a:xfrm>
          <a:prstGeom prst="rect">
            <a:avLst/>
          </a:prstGeom>
          <a:ln w="0">
            <a:noFill/>
          </a:ln>
        </p:spPr>
      </p:pic>
      <p:pic>
        <p:nvPicPr>
          <p:cNvPr id="354" name="" descr=""/>
          <p:cNvPicPr/>
          <p:nvPr/>
        </p:nvPicPr>
        <p:blipFill>
          <a:blip r:embed="rId7"/>
          <a:stretch/>
        </p:blipFill>
        <p:spPr>
          <a:xfrm>
            <a:off x="3771360" y="2648880"/>
            <a:ext cx="1807560" cy="1265400"/>
          </a:xfrm>
          <a:prstGeom prst="rect">
            <a:avLst/>
          </a:prstGeom>
          <a:ln w="0">
            <a:noFill/>
          </a:ln>
        </p:spPr>
      </p:pic>
      <p:pic>
        <p:nvPicPr>
          <p:cNvPr id="355" name="" descr=""/>
          <p:cNvPicPr/>
          <p:nvPr/>
        </p:nvPicPr>
        <p:blipFill>
          <a:blip r:embed="rId8"/>
          <a:stretch/>
        </p:blipFill>
        <p:spPr>
          <a:xfrm>
            <a:off x="3420000" y="3780000"/>
            <a:ext cx="3598920" cy="245880"/>
          </a:xfrm>
          <a:prstGeom prst="rect">
            <a:avLst/>
          </a:prstGeom>
          <a:ln w="0">
            <a:noFill/>
          </a:ln>
        </p:spPr>
      </p:pic>
      <p:pic>
        <p:nvPicPr>
          <p:cNvPr id="356" name="" descr=""/>
          <p:cNvPicPr/>
          <p:nvPr/>
        </p:nvPicPr>
        <p:blipFill>
          <a:blip r:embed="rId9"/>
          <a:stretch/>
        </p:blipFill>
        <p:spPr>
          <a:xfrm>
            <a:off x="1080000" y="3837960"/>
            <a:ext cx="1978920" cy="346680"/>
          </a:xfrm>
          <a:prstGeom prst="rect">
            <a:avLst/>
          </a:prstGeom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10"/>
          <a:stretch/>
        </p:blipFill>
        <p:spPr>
          <a:xfrm>
            <a:off x="3060000" y="1980000"/>
            <a:ext cx="3236760" cy="191160"/>
          </a:xfrm>
          <a:prstGeom prst="rect">
            <a:avLst/>
          </a:prstGeom>
          <a:ln w="0">
            <a:noFill/>
          </a:ln>
        </p:spPr>
      </p:pic>
      <p:sp>
        <p:nvSpPr>
          <p:cNvPr id="358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53521D0-A88C-4ED1-8DC1-17018CF834D0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7702560" cy="1978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 </a:t>
            </a: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5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 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Suppression des variables 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'SiteEUI(kBtu/sf)’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,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'SiteEUIWN(kBtu/sf)’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,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'SteamUse(kBtu)'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,               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 'SteamUse(kBtu)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',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'Electricity(kBtu)','NaturalGas(kBtu)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',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'SiteEnergyUse(kBtu)', 'GHGEmissionsIntensity'           'TotalGHGEmissions','SiteEnergyUseWN(kBtu)' ,'PropertyGFABuilding(s)'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6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Création d’un dataset prenant en compte l’Energy Star pour évaluer l’intérêt de cette variables dans les prédictions d’émissions de gaz CO2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4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Création d’un dataset pour la prédiction de consommation et d’émission de gaz sans prise en compte de l’ “EnergyStarScore” 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	</a:t>
            </a: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2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2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</a:t>
            </a:r>
            <a:endParaRPr b="0" lang="fr-F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66ff"/>
              </a:buClr>
              <a:buFont typeface="Barlow Medium"/>
              <a:buAutoNum type="arabicPeriod" startAt="22"/>
              <a:tabLst>
                <a:tab algn="l" pos="0"/>
              </a:tabLst>
            </a:pPr>
            <a:r>
              <a:rPr b="0" lang="en" sz="1200" spc="-1" strike="noStrike">
                <a:solidFill>
                  <a:srgbClr val="0066ff"/>
                </a:solidFill>
                <a:latin typeface="Arial"/>
                <a:ea typeface="Microsoft YaHei"/>
              </a:rPr>
              <a:t> 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title"/>
          </p:nvPr>
        </p:nvSpPr>
        <p:spPr>
          <a:xfrm>
            <a:off x="1980000" y="65520"/>
            <a:ext cx="503892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Barlow"/>
                <a:ea typeface="Barlow"/>
              </a:rPr>
              <a:t>Traitement des données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8100000" y="180000"/>
            <a:ext cx="745920" cy="785520"/>
          </a:xfrm>
          <a:prstGeom prst="rect">
            <a:avLst/>
          </a:prstGeom>
          <a:ln w="0">
            <a:noFill/>
          </a:ln>
        </p:spPr>
      </p:pic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720000" y="2340000"/>
            <a:ext cx="2777400" cy="214992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3"/>
          <a:stretch/>
        </p:blipFill>
        <p:spPr>
          <a:xfrm>
            <a:off x="4769640" y="2293560"/>
            <a:ext cx="2969280" cy="220536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B886866-D014-4101-A444-1AB715F1D82D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09;p49"/>
          <p:cNvSpPr/>
          <p:nvPr/>
        </p:nvSpPr>
        <p:spPr>
          <a:xfrm>
            <a:off x="2951280" y="1722240"/>
            <a:ext cx="1520640" cy="1697760"/>
          </a:xfrm>
          <a:custGeom>
            <a:avLst/>
            <a:gdLst>
              <a:gd name="textAreaLeft" fmla="*/ 0 w 1520640"/>
              <a:gd name="textAreaRight" fmla="*/ 1522080 w 1520640"/>
              <a:gd name="textAreaTop" fmla="*/ 0 h 1697760"/>
              <a:gd name="textAreaBottom" fmla="*/ 1699200 h 1697760"/>
            </a:gdLst>
            <a:ahLst/>
            <a:rect l="textAreaLeft" t="textAreaTop" r="textAreaRight" b="textAreaBottom"/>
            <a:pathLst>
              <a:path w="74754" h="83428">
                <a:moveTo>
                  <a:pt x="69817" y="16179"/>
                </a:moveTo>
                <a:lnTo>
                  <a:pt x="69817" y="16179"/>
                </a:lnTo>
                <a:lnTo>
                  <a:pt x="64880" y="13310"/>
                </a:lnTo>
                <a:lnTo>
                  <a:pt x="64880" y="13310"/>
                </a:lnTo>
                <a:lnTo>
                  <a:pt x="63146" y="12343"/>
                </a:lnTo>
                <a:cubicBezTo>
                  <a:pt x="61711" y="11509"/>
                  <a:pt x="59877" y="12543"/>
                  <a:pt x="59877" y="14244"/>
                </a:cubicBezTo>
                <a:lnTo>
                  <a:pt x="59877" y="16212"/>
                </a:lnTo>
                <a:lnTo>
                  <a:pt x="59877" y="63646"/>
                </a:lnTo>
                <a:cubicBezTo>
                  <a:pt x="59877" y="64580"/>
                  <a:pt x="59376" y="65414"/>
                  <a:pt x="58609" y="65814"/>
                </a:cubicBezTo>
                <a:lnTo>
                  <a:pt x="55607" y="67516"/>
                </a:lnTo>
                <a:cubicBezTo>
                  <a:pt x="55273" y="67716"/>
                  <a:pt x="54873" y="67449"/>
                  <a:pt x="54873" y="67082"/>
                </a:cubicBezTo>
                <a:lnTo>
                  <a:pt x="54873" y="13310"/>
                </a:lnTo>
                <a:lnTo>
                  <a:pt x="54873" y="9374"/>
                </a:lnTo>
                <a:cubicBezTo>
                  <a:pt x="54873" y="8240"/>
                  <a:pt x="54273" y="7206"/>
                  <a:pt x="53272" y="6639"/>
                </a:cubicBezTo>
                <a:lnTo>
                  <a:pt x="49869" y="4671"/>
                </a:lnTo>
                <a:lnTo>
                  <a:pt x="44899" y="1802"/>
                </a:lnTo>
                <a:lnTo>
                  <a:pt x="43198" y="835"/>
                </a:lnTo>
                <a:cubicBezTo>
                  <a:pt x="41730" y="1"/>
                  <a:pt x="39896" y="1035"/>
                  <a:pt x="39896" y="2736"/>
                </a:cubicBezTo>
                <a:lnTo>
                  <a:pt x="39896" y="4704"/>
                </a:lnTo>
                <a:lnTo>
                  <a:pt x="39896" y="75188"/>
                </a:lnTo>
                <a:cubicBezTo>
                  <a:pt x="39896" y="76055"/>
                  <a:pt x="39429" y="76889"/>
                  <a:pt x="38628" y="77356"/>
                </a:cubicBezTo>
                <a:lnTo>
                  <a:pt x="38628" y="77356"/>
                </a:lnTo>
                <a:cubicBezTo>
                  <a:pt x="37894" y="77790"/>
                  <a:pt x="36927" y="77790"/>
                  <a:pt x="36126" y="77356"/>
                </a:cubicBezTo>
                <a:cubicBezTo>
                  <a:pt x="35392" y="76889"/>
                  <a:pt x="34892" y="76089"/>
                  <a:pt x="34892" y="75188"/>
                </a:cubicBezTo>
                <a:lnTo>
                  <a:pt x="34892" y="4704"/>
                </a:lnTo>
                <a:lnTo>
                  <a:pt x="34892" y="2736"/>
                </a:lnTo>
                <a:cubicBezTo>
                  <a:pt x="34892" y="1068"/>
                  <a:pt x="33057" y="1"/>
                  <a:pt x="31590" y="835"/>
                </a:cubicBezTo>
                <a:lnTo>
                  <a:pt x="24918" y="4671"/>
                </a:lnTo>
                <a:lnTo>
                  <a:pt x="21516" y="6605"/>
                </a:lnTo>
                <a:cubicBezTo>
                  <a:pt x="20548" y="7206"/>
                  <a:pt x="19915" y="8240"/>
                  <a:pt x="19915" y="9374"/>
                </a:cubicBezTo>
                <a:lnTo>
                  <a:pt x="19915" y="13277"/>
                </a:lnTo>
                <a:lnTo>
                  <a:pt x="19915" y="67082"/>
                </a:lnTo>
                <a:cubicBezTo>
                  <a:pt x="19915" y="67449"/>
                  <a:pt x="19514" y="67716"/>
                  <a:pt x="19181" y="67516"/>
                </a:cubicBezTo>
                <a:lnTo>
                  <a:pt x="16212" y="65781"/>
                </a:lnTo>
                <a:cubicBezTo>
                  <a:pt x="15411" y="65314"/>
                  <a:pt x="14944" y="64480"/>
                  <a:pt x="14944" y="63613"/>
                </a:cubicBezTo>
                <a:lnTo>
                  <a:pt x="14944" y="16179"/>
                </a:lnTo>
                <a:lnTo>
                  <a:pt x="14944" y="14211"/>
                </a:lnTo>
                <a:cubicBezTo>
                  <a:pt x="14944" y="12543"/>
                  <a:pt x="13110" y="11476"/>
                  <a:pt x="11675" y="12310"/>
                </a:cubicBezTo>
                <a:lnTo>
                  <a:pt x="9941" y="13244"/>
                </a:lnTo>
                <a:lnTo>
                  <a:pt x="5004" y="16146"/>
                </a:lnTo>
                <a:lnTo>
                  <a:pt x="1568" y="18080"/>
                </a:lnTo>
                <a:cubicBezTo>
                  <a:pt x="601" y="18681"/>
                  <a:pt x="0" y="19715"/>
                  <a:pt x="0" y="20849"/>
                </a:cubicBezTo>
                <a:lnTo>
                  <a:pt x="0" y="24752"/>
                </a:lnTo>
                <a:lnTo>
                  <a:pt x="0" y="40563"/>
                </a:lnTo>
                <a:lnTo>
                  <a:pt x="0" y="60711"/>
                </a:lnTo>
                <a:cubicBezTo>
                  <a:pt x="0" y="61578"/>
                  <a:pt x="434" y="62412"/>
                  <a:pt x="1235" y="62879"/>
                </a:cubicBezTo>
                <a:lnTo>
                  <a:pt x="1235" y="62879"/>
                </a:lnTo>
                <a:cubicBezTo>
                  <a:pt x="2903" y="63846"/>
                  <a:pt x="5004" y="62612"/>
                  <a:pt x="5004" y="60711"/>
                </a:cubicBezTo>
                <a:lnTo>
                  <a:pt x="5004" y="23351"/>
                </a:lnTo>
                <a:cubicBezTo>
                  <a:pt x="5004" y="22417"/>
                  <a:pt x="5504" y="21650"/>
                  <a:pt x="6238" y="21183"/>
                </a:cubicBezTo>
                <a:lnTo>
                  <a:pt x="9207" y="19481"/>
                </a:lnTo>
                <a:cubicBezTo>
                  <a:pt x="9541" y="19248"/>
                  <a:pt x="9941" y="19515"/>
                  <a:pt x="9941" y="19882"/>
                </a:cubicBezTo>
                <a:lnTo>
                  <a:pt x="9941" y="62179"/>
                </a:lnTo>
                <a:lnTo>
                  <a:pt x="9941" y="66081"/>
                </a:lnTo>
                <a:cubicBezTo>
                  <a:pt x="9941" y="67215"/>
                  <a:pt x="10541" y="68250"/>
                  <a:pt x="11542" y="68850"/>
                </a:cubicBezTo>
                <a:lnTo>
                  <a:pt x="14944" y="70785"/>
                </a:lnTo>
                <a:lnTo>
                  <a:pt x="19915" y="73687"/>
                </a:lnTo>
                <a:lnTo>
                  <a:pt x="21616" y="74621"/>
                </a:lnTo>
                <a:cubicBezTo>
                  <a:pt x="23084" y="75455"/>
                  <a:pt x="24918" y="74421"/>
                  <a:pt x="24918" y="72719"/>
                </a:cubicBezTo>
                <a:lnTo>
                  <a:pt x="24918" y="70751"/>
                </a:lnTo>
                <a:lnTo>
                  <a:pt x="24918" y="11876"/>
                </a:lnTo>
                <a:cubicBezTo>
                  <a:pt x="24918" y="10975"/>
                  <a:pt x="25419" y="10175"/>
                  <a:pt x="26186" y="9708"/>
                </a:cubicBezTo>
                <a:lnTo>
                  <a:pt x="29121" y="8006"/>
                </a:lnTo>
                <a:cubicBezTo>
                  <a:pt x="29455" y="7806"/>
                  <a:pt x="29888" y="8040"/>
                  <a:pt x="29888" y="8407"/>
                </a:cubicBezTo>
                <a:lnTo>
                  <a:pt x="29888" y="73720"/>
                </a:lnTo>
                <a:lnTo>
                  <a:pt x="29888" y="77623"/>
                </a:lnTo>
                <a:cubicBezTo>
                  <a:pt x="29888" y="78757"/>
                  <a:pt x="30456" y="79791"/>
                  <a:pt x="31456" y="80392"/>
                </a:cubicBezTo>
                <a:lnTo>
                  <a:pt x="32390" y="80925"/>
                </a:lnTo>
                <a:lnTo>
                  <a:pt x="34892" y="82360"/>
                </a:lnTo>
                <a:lnTo>
                  <a:pt x="35926" y="82927"/>
                </a:lnTo>
                <a:cubicBezTo>
                  <a:pt x="36860" y="83427"/>
                  <a:pt x="37928" y="83427"/>
                  <a:pt x="38862" y="82927"/>
                </a:cubicBezTo>
                <a:lnTo>
                  <a:pt x="39896" y="82360"/>
                </a:lnTo>
                <a:lnTo>
                  <a:pt x="42397" y="80925"/>
                </a:lnTo>
                <a:lnTo>
                  <a:pt x="43231" y="80425"/>
                </a:lnTo>
                <a:cubicBezTo>
                  <a:pt x="44265" y="79858"/>
                  <a:pt x="44899" y="78757"/>
                  <a:pt x="44899" y="77556"/>
                </a:cubicBezTo>
                <a:lnTo>
                  <a:pt x="44899" y="8407"/>
                </a:lnTo>
                <a:cubicBezTo>
                  <a:pt x="44899" y="8040"/>
                  <a:pt x="45299" y="7806"/>
                  <a:pt x="45633" y="8006"/>
                </a:cubicBezTo>
                <a:lnTo>
                  <a:pt x="48602" y="9708"/>
                </a:lnTo>
                <a:cubicBezTo>
                  <a:pt x="49402" y="10175"/>
                  <a:pt x="49869" y="11009"/>
                  <a:pt x="49869" y="11876"/>
                </a:cubicBezTo>
                <a:lnTo>
                  <a:pt x="49869" y="70785"/>
                </a:lnTo>
                <a:lnTo>
                  <a:pt x="49869" y="72753"/>
                </a:lnTo>
                <a:cubicBezTo>
                  <a:pt x="49869" y="74421"/>
                  <a:pt x="51704" y="75521"/>
                  <a:pt x="53138" y="74688"/>
                </a:cubicBezTo>
                <a:lnTo>
                  <a:pt x="54873" y="73720"/>
                </a:lnTo>
                <a:lnTo>
                  <a:pt x="59810" y="70851"/>
                </a:lnTo>
                <a:lnTo>
                  <a:pt x="63212" y="68883"/>
                </a:lnTo>
                <a:cubicBezTo>
                  <a:pt x="64146" y="68283"/>
                  <a:pt x="64780" y="67249"/>
                  <a:pt x="64780" y="66115"/>
                </a:cubicBezTo>
                <a:lnTo>
                  <a:pt x="64780" y="62212"/>
                </a:lnTo>
                <a:lnTo>
                  <a:pt x="64780" y="19915"/>
                </a:lnTo>
                <a:cubicBezTo>
                  <a:pt x="64780" y="19548"/>
                  <a:pt x="65214" y="19315"/>
                  <a:pt x="65547" y="19515"/>
                </a:cubicBezTo>
                <a:lnTo>
                  <a:pt x="68483" y="21216"/>
                </a:lnTo>
                <a:cubicBezTo>
                  <a:pt x="69283" y="21683"/>
                  <a:pt x="69750" y="22517"/>
                  <a:pt x="69750" y="23384"/>
                </a:cubicBezTo>
                <a:lnTo>
                  <a:pt x="69750" y="60744"/>
                </a:lnTo>
                <a:cubicBezTo>
                  <a:pt x="69750" y="62646"/>
                  <a:pt x="71818" y="63880"/>
                  <a:pt x="73486" y="62912"/>
                </a:cubicBezTo>
                <a:lnTo>
                  <a:pt x="73486" y="62912"/>
                </a:lnTo>
                <a:cubicBezTo>
                  <a:pt x="74253" y="62445"/>
                  <a:pt x="74754" y="61645"/>
                  <a:pt x="74754" y="60744"/>
                </a:cubicBezTo>
                <a:lnTo>
                  <a:pt x="74754" y="40596"/>
                </a:lnTo>
                <a:lnTo>
                  <a:pt x="74754" y="24785"/>
                </a:lnTo>
                <a:lnTo>
                  <a:pt x="74754" y="19048"/>
                </a:lnTo>
                <a:lnTo>
                  <a:pt x="74754" y="19048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2160000" y="1260000"/>
            <a:ext cx="4318920" cy="1838880"/>
          </a:xfrm>
          <a:prstGeom prst="rect">
            <a:avLst/>
          </a:prstGeom>
          <a:ln w="0">
            <a:noFill/>
          </a:ln>
        </p:spPr>
      </p:pic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980000" y="3031920"/>
            <a:ext cx="4498920" cy="1827000"/>
          </a:xfrm>
          <a:prstGeom prst="rect">
            <a:avLst/>
          </a:prstGeom>
          <a:ln w="0">
            <a:noFill/>
          </a:ln>
        </p:spPr>
      </p:pic>
      <p:sp>
        <p:nvSpPr>
          <p:cNvPr id="368" name=""/>
          <p:cNvSpPr/>
          <p:nvPr/>
        </p:nvSpPr>
        <p:spPr>
          <a:xfrm>
            <a:off x="720000" y="720000"/>
            <a:ext cx="61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364951"/>
                </a:solidFill>
                <a:latin typeface="Arial"/>
                <a:ea typeface="DejaVu Sans"/>
              </a:rPr>
              <a:t>Les campus sont de gros consommateurs énergétiques. Ils renvoient également une grosse quantité de CO2. 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3"/>
          <a:stretch/>
        </p:blipFill>
        <p:spPr>
          <a:xfrm>
            <a:off x="8100360" y="180360"/>
            <a:ext cx="745920" cy="785520"/>
          </a:xfrm>
          <a:prstGeom prst="rect">
            <a:avLst/>
          </a:prstGeom>
          <a:ln w="0">
            <a:noFill/>
          </a:ln>
        </p:spPr>
      </p:pic>
      <p:sp>
        <p:nvSpPr>
          <p:cNvPr id="370" name=""/>
          <p:cNvSpPr/>
          <p:nvPr/>
        </p:nvSpPr>
        <p:spPr>
          <a:xfrm>
            <a:off x="2081880" y="180000"/>
            <a:ext cx="3857040" cy="4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chemeClr val="dk2"/>
                </a:solidFill>
                <a:latin typeface="Barlow"/>
                <a:ea typeface="Barlow"/>
              </a:rPr>
              <a:t>Analyse exploratoire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035253A-AC8A-4B49-B0F4-0A68D5AAE353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09;p 1"/>
          <p:cNvSpPr/>
          <p:nvPr/>
        </p:nvSpPr>
        <p:spPr>
          <a:xfrm>
            <a:off x="2951280" y="1722240"/>
            <a:ext cx="1520640" cy="1697760"/>
          </a:xfrm>
          <a:custGeom>
            <a:avLst/>
            <a:gdLst>
              <a:gd name="textAreaLeft" fmla="*/ 0 w 1520640"/>
              <a:gd name="textAreaRight" fmla="*/ 1522080 w 1520640"/>
              <a:gd name="textAreaTop" fmla="*/ 0 h 1697760"/>
              <a:gd name="textAreaBottom" fmla="*/ 1699200 h 1697760"/>
            </a:gdLst>
            <a:ahLst/>
            <a:rect l="textAreaLeft" t="textAreaTop" r="textAreaRight" b="textAreaBottom"/>
            <a:pathLst>
              <a:path w="74754" h="83428">
                <a:moveTo>
                  <a:pt x="69817" y="16179"/>
                </a:moveTo>
                <a:lnTo>
                  <a:pt x="69817" y="16179"/>
                </a:lnTo>
                <a:lnTo>
                  <a:pt x="64880" y="13310"/>
                </a:lnTo>
                <a:lnTo>
                  <a:pt x="64880" y="13310"/>
                </a:lnTo>
                <a:lnTo>
                  <a:pt x="63146" y="12343"/>
                </a:lnTo>
                <a:cubicBezTo>
                  <a:pt x="61711" y="11509"/>
                  <a:pt x="59877" y="12543"/>
                  <a:pt x="59877" y="14244"/>
                </a:cubicBezTo>
                <a:lnTo>
                  <a:pt x="59877" y="16212"/>
                </a:lnTo>
                <a:lnTo>
                  <a:pt x="59877" y="63646"/>
                </a:lnTo>
                <a:cubicBezTo>
                  <a:pt x="59877" y="64580"/>
                  <a:pt x="59376" y="65414"/>
                  <a:pt x="58609" y="65814"/>
                </a:cubicBezTo>
                <a:lnTo>
                  <a:pt x="55607" y="67516"/>
                </a:lnTo>
                <a:cubicBezTo>
                  <a:pt x="55273" y="67716"/>
                  <a:pt x="54873" y="67449"/>
                  <a:pt x="54873" y="67082"/>
                </a:cubicBezTo>
                <a:lnTo>
                  <a:pt x="54873" y="13310"/>
                </a:lnTo>
                <a:lnTo>
                  <a:pt x="54873" y="9374"/>
                </a:lnTo>
                <a:cubicBezTo>
                  <a:pt x="54873" y="8240"/>
                  <a:pt x="54273" y="7206"/>
                  <a:pt x="53272" y="6639"/>
                </a:cubicBezTo>
                <a:lnTo>
                  <a:pt x="49869" y="4671"/>
                </a:lnTo>
                <a:lnTo>
                  <a:pt x="44899" y="1802"/>
                </a:lnTo>
                <a:lnTo>
                  <a:pt x="43198" y="835"/>
                </a:lnTo>
                <a:cubicBezTo>
                  <a:pt x="41730" y="1"/>
                  <a:pt x="39896" y="1035"/>
                  <a:pt x="39896" y="2736"/>
                </a:cubicBezTo>
                <a:lnTo>
                  <a:pt x="39896" y="4704"/>
                </a:lnTo>
                <a:lnTo>
                  <a:pt x="39896" y="75188"/>
                </a:lnTo>
                <a:cubicBezTo>
                  <a:pt x="39896" y="76055"/>
                  <a:pt x="39429" y="76889"/>
                  <a:pt x="38628" y="77356"/>
                </a:cubicBezTo>
                <a:lnTo>
                  <a:pt x="38628" y="77356"/>
                </a:lnTo>
                <a:cubicBezTo>
                  <a:pt x="37894" y="77790"/>
                  <a:pt x="36927" y="77790"/>
                  <a:pt x="36126" y="77356"/>
                </a:cubicBezTo>
                <a:cubicBezTo>
                  <a:pt x="35392" y="76889"/>
                  <a:pt x="34892" y="76089"/>
                  <a:pt x="34892" y="75188"/>
                </a:cubicBezTo>
                <a:lnTo>
                  <a:pt x="34892" y="4704"/>
                </a:lnTo>
                <a:lnTo>
                  <a:pt x="34892" y="2736"/>
                </a:lnTo>
                <a:cubicBezTo>
                  <a:pt x="34892" y="1068"/>
                  <a:pt x="33057" y="1"/>
                  <a:pt x="31590" y="835"/>
                </a:cubicBezTo>
                <a:lnTo>
                  <a:pt x="24918" y="4671"/>
                </a:lnTo>
                <a:lnTo>
                  <a:pt x="21516" y="6605"/>
                </a:lnTo>
                <a:cubicBezTo>
                  <a:pt x="20548" y="7206"/>
                  <a:pt x="19915" y="8240"/>
                  <a:pt x="19915" y="9374"/>
                </a:cubicBezTo>
                <a:lnTo>
                  <a:pt x="19915" y="13277"/>
                </a:lnTo>
                <a:lnTo>
                  <a:pt x="19915" y="67082"/>
                </a:lnTo>
                <a:cubicBezTo>
                  <a:pt x="19915" y="67449"/>
                  <a:pt x="19514" y="67716"/>
                  <a:pt x="19181" y="67516"/>
                </a:cubicBezTo>
                <a:lnTo>
                  <a:pt x="16212" y="65781"/>
                </a:lnTo>
                <a:cubicBezTo>
                  <a:pt x="15411" y="65314"/>
                  <a:pt x="14944" y="64480"/>
                  <a:pt x="14944" y="63613"/>
                </a:cubicBezTo>
                <a:lnTo>
                  <a:pt x="14944" y="16179"/>
                </a:lnTo>
                <a:lnTo>
                  <a:pt x="14944" y="14211"/>
                </a:lnTo>
                <a:cubicBezTo>
                  <a:pt x="14944" y="12543"/>
                  <a:pt x="13110" y="11476"/>
                  <a:pt x="11675" y="12310"/>
                </a:cubicBezTo>
                <a:lnTo>
                  <a:pt x="9941" y="13244"/>
                </a:lnTo>
                <a:lnTo>
                  <a:pt x="5004" y="16146"/>
                </a:lnTo>
                <a:lnTo>
                  <a:pt x="1568" y="18080"/>
                </a:lnTo>
                <a:cubicBezTo>
                  <a:pt x="601" y="18681"/>
                  <a:pt x="0" y="19715"/>
                  <a:pt x="0" y="20849"/>
                </a:cubicBezTo>
                <a:lnTo>
                  <a:pt x="0" y="24752"/>
                </a:lnTo>
                <a:lnTo>
                  <a:pt x="0" y="40563"/>
                </a:lnTo>
                <a:lnTo>
                  <a:pt x="0" y="60711"/>
                </a:lnTo>
                <a:cubicBezTo>
                  <a:pt x="0" y="61578"/>
                  <a:pt x="434" y="62412"/>
                  <a:pt x="1235" y="62879"/>
                </a:cubicBezTo>
                <a:lnTo>
                  <a:pt x="1235" y="62879"/>
                </a:lnTo>
                <a:cubicBezTo>
                  <a:pt x="2903" y="63846"/>
                  <a:pt x="5004" y="62612"/>
                  <a:pt x="5004" y="60711"/>
                </a:cubicBezTo>
                <a:lnTo>
                  <a:pt x="5004" y="23351"/>
                </a:lnTo>
                <a:cubicBezTo>
                  <a:pt x="5004" y="22417"/>
                  <a:pt x="5504" y="21650"/>
                  <a:pt x="6238" y="21183"/>
                </a:cubicBezTo>
                <a:lnTo>
                  <a:pt x="9207" y="19481"/>
                </a:lnTo>
                <a:cubicBezTo>
                  <a:pt x="9541" y="19248"/>
                  <a:pt x="9941" y="19515"/>
                  <a:pt x="9941" y="19882"/>
                </a:cubicBezTo>
                <a:lnTo>
                  <a:pt x="9941" y="62179"/>
                </a:lnTo>
                <a:lnTo>
                  <a:pt x="9941" y="66081"/>
                </a:lnTo>
                <a:cubicBezTo>
                  <a:pt x="9941" y="67215"/>
                  <a:pt x="10541" y="68250"/>
                  <a:pt x="11542" y="68850"/>
                </a:cubicBezTo>
                <a:lnTo>
                  <a:pt x="14944" y="70785"/>
                </a:lnTo>
                <a:lnTo>
                  <a:pt x="19915" y="73687"/>
                </a:lnTo>
                <a:lnTo>
                  <a:pt x="21616" y="74621"/>
                </a:lnTo>
                <a:cubicBezTo>
                  <a:pt x="23084" y="75455"/>
                  <a:pt x="24918" y="74421"/>
                  <a:pt x="24918" y="72719"/>
                </a:cubicBezTo>
                <a:lnTo>
                  <a:pt x="24918" y="70751"/>
                </a:lnTo>
                <a:lnTo>
                  <a:pt x="24918" y="11876"/>
                </a:lnTo>
                <a:cubicBezTo>
                  <a:pt x="24918" y="10975"/>
                  <a:pt x="25419" y="10175"/>
                  <a:pt x="26186" y="9708"/>
                </a:cubicBezTo>
                <a:lnTo>
                  <a:pt x="29121" y="8006"/>
                </a:lnTo>
                <a:cubicBezTo>
                  <a:pt x="29455" y="7806"/>
                  <a:pt x="29888" y="8040"/>
                  <a:pt x="29888" y="8407"/>
                </a:cubicBezTo>
                <a:lnTo>
                  <a:pt x="29888" y="73720"/>
                </a:lnTo>
                <a:lnTo>
                  <a:pt x="29888" y="77623"/>
                </a:lnTo>
                <a:cubicBezTo>
                  <a:pt x="29888" y="78757"/>
                  <a:pt x="30456" y="79791"/>
                  <a:pt x="31456" y="80392"/>
                </a:cubicBezTo>
                <a:lnTo>
                  <a:pt x="32390" y="80925"/>
                </a:lnTo>
                <a:lnTo>
                  <a:pt x="34892" y="82360"/>
                </a:lnTo>
                <a:lnTo>
                  <a:pt x="35926" y="82927"/>
                </a:lnTo>
                <a:cubicBezTo>
                  <a:pt x="36860" y="83427"/>
                  <a:pt x="37928" y="83427"/>
                  <a:pt x="38862" y="82927"/>
                </a:cubicBezTo>
                <a:lnTo>
                  <a:pt x="39896" y="82360"/>
                </a:lnTo>
                <a:lnTo>
                  <a:pt x="42397" y="80925"/>
                </a:lnTo>
                <a:lnTo>
                  <a:pt x="43231" y="80425"/>
                </a:lnTo>
                <a:cubicBezTo>
                  <a:pt x="44265" y="79858"/>
                  <a:pt x="44899" y="78757"/>
                  <a:pt x="44899" y="77556"/>
                </a:cubicBezTo>
                <a:lnTo>
                  <a:pt x="44899" y="8407"/>
                </a:lnTo>
                <a:cubicBezTo>
                  <a:pt x="44899" y="8040"/>
                  <a:pt x="45299" y="7806"/>
                  <a:pt x="45633" y="8006"/>
                </a:cubicBezTo>
                <a:lnTo>
                  <a:pt x="48602" y="9708"/>
                </a:lnTo>
                <a:cubicBezTo>
                  <a:pt x="49402" y="10175"/>
                  <a:pt x="49869" y="11009"/>
                  <a:pt x="49869" y="11876"/>
                </a:cubicBezTo>
                <a:lnTo>
                  <a:pt x="49869" y="70785"/>
                </a:lnTo>
                <a:lnTo>
                  <a:pt x="49869" y="72753"/>
                </a:lnTo>
                <a:cubicBezTo>
                  <a:pt x="49869" y="74421"/>
                  <a:pt x="51704" y="75521"/>
                  <a:pt x="53138" y="74688"/>
                </a:cubicBezTo>
                <a:lnTo>
                  <a:pt x="54873" y="73720"/>
                </a:lnTo>
                <a:lnTo>
                  <a:pt x="59810" y="70851"/>
                </a:lnTo>
                <a:lnTo>
                  <a:pt x="63212" y="68883"/>
                </a:lnTo>
                <a:cubicBezTo>
                  <a:pt x="64146" y="68283"/>
                  <a:pt x="64780" y="67249"/>
                  <a:pt x="64780" y="66115"/>
                </a:cubicBezTo>
                <a:lnTo>
                  <a:pt x="64780" y="62212"/>
                </a:lnTo>
                <a:lnTo>
                  <a:pt x="64780" y="19915"/>
                </a:lnTo>
                <a:cubicBezTo>
                  <a:pt x="64780" y="19548"/>
                  <a:pt x="65214" y="19315"/>
                  <a:pt x="65547" y="19515"/>
                </a:cubicBezTo>
                <a:lnTo>
                  <a:pt x="68483" y="21216"/>
                </a:lnTo>
                <a:cubicBezTo>
                  <a:pt x="69283" y="21683"/>
                  <a:pt x="69750" y="22517"/>
                  <a:pt x="69750" y="23384"/>
                </a:cubicBezTo>
                <a:lnTo>
                  <a:pt x="69750" y="60744"/>
                </a:lnTo>
                <a:cubicBezTo>
                  <a:pt x="69750" y="62646"/>
                  <a:pt x="71818" y="63880"/>
                  <a:pt x="73486" y="62912"/>
                </a:cubicBezTo>
                <a:lnTo>
                  <a:pt x="73486" y="62912"/>
                </a:lnTo>
                <a:cubicBezTo>
                  <a:pt x="74253" y="62445"/>
                  <a:pt x="74754" y="61645"/>
                  <a:pt x="74754" y="60744"/>
                </a:cubicBezTo>
                <a:lnTo>
                  <a:pt x="74754" y="40596"/>
                </a:lnTo>
                <a:lnTo>
                  <a:pt x="74754" y="24785"/>
                </a:lnTo>
                <a:lnTo>
                  <a:pt x="74754" y="19048"/>
                </a:lnTo>
                <a:lnTo>
                  <a:pt x="74754" y="19048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5040000" y="3349800"/>
            <a:ext cx="3598920" cy="9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 bâtiments les plus récents ont une consommation/sf supérieure à la consommation des bâtiments plus anciens.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(rénovation énergétique des bâtiments anciens ?)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3938400" cy="2158920"/>
          </a:xfrm>
          <a:prstGeom prst="rect">
            <a:avLst/>
          </a:prstGeom>
          <a:ln w="0">
            <a:noFill/>
          </a:ln>
        </p:spPr>
      </p:pic>
      <p:pic>
        <p:nvPicPr>
          <p:cNvPr id="375" name="" descr=""/>
          <p:cNvPicPr/>
          <p:nvPr/>
        </p:nvPicPr>
        <p:blipFill>
          <a:blip r:embed="rId2"/>
          <a:stretch/>
        </p:blipFill>
        <p:spPr>
          <a:xfrm>
            <a:off x="4093200" y="1225800"/>
            <a:ext cx="4725720" cy="2013120"/>
          </a:xfrm>
          <a:prstGeom prst="rect">
            <a:avLst/>
          </a:prstGeom>
          <a:ln w="0">
            <a:noFill/>
          </a:ln>
        </p:spPr>
      </p:pic>
      <p:sp>
        <p:nvSpPr>
          <p:cNvPr id="376" name=""/>
          <p:cNvSpPr/>
          <p:nvPr/>
        </p:nvSpPr>
        <p:spPr>
          <a:xfrm>
            <a:off x="360000" y="3420000"/>
            <a:ext cx="341892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Les bâtiments à usage non résidentiels sont majoritairement des bureaux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3"/>
          <a:stretch/>
        </p:blipFill>
        <p:spPr>
          <a:xfrm>
            <a:off x="8100360" y="180360"/>
            <a:ext cx="745920" cy="785520"/>
          </a:xfrm>
          <a:prstGeom prst="rect">
            <a:avLst/>
          </a:prstGeom>
          <a:ln w="0">
            <a:noFill/>
          </a:ln>
        </p:spPr>
      </p:pic>
      <p:sp>
        <p:nvSpPr>
          <p:cNvPr id="378" name=""/>
          <p:cNvSpPr/>
          <p:nvPr/>
        </p:nvSpPr>
        <p:spPr>
          <a:xfrm>
            <a:off x="2340000" y="180000"/>
            <a:ext cx="35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chemeClr val="dk2"/>
                </a:solidFill>
                <a:latin typeface="Barlow"/>
                <a:ea typeface="Barlow"/>
              </a:rPr>
              <a:t> </a:t>
            </a:r>
            <a:r>
              <a:rPr b="0" lang="en" sz="2400" spc="-1" strike="noStrike">
                <a:solidFill>
                  <a:schemeClr val="dk2"/>
                </a:solidFill>
                <a:latin typeface="Barlow"/>
                <a:ea typeface="Barlow"/>
              </a:rPr>
              <a:t>Analyse exploratoire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4"/>
          <a:stretch/>
        </p:blipFill>
        <p:spPr>
          <a:xfrm>
            <a:off x="2520000" y="3623760"/>
            <a:ext cx="2518920" cy="1415160"/>
          </a:xfrm>
          <a:prstGeom prst="rect">
            <a:avLst/>
          </a:prstGeom>
          <a:ln w="0">
            <a:noFill/>
          </a:ln>
        </p:spPr>
      </p:pic>
      <p:sp>
        <p:nvSpPr>
          <p:cNvPr id="380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1AB5B40-D131-4AA6-80E9-ECE76E7D5CD4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66;p 2"/>
          <p:cNvSpPr/>
          <p:nvPr/>
        </p:nvSpPr>
        <p:spPr>
          <a:xfrm>
            <a:off x="79200" y="-873360"/>
            <a:ext cx="2645640" cy="1771920"/>
          </a:xfrm>
          <a:custGeom>
            <a:avLst/>
            <a:gdLst>
              <a:gd name="textAreaLeft" fmla="*/ 0 w 2645640"/>
              <a:gd name="textAreaRight" fmla="*/ 2647080 w 2645640"/>
              <a:gd name="textAreaTop" fmla="*/ 0 h 1771920"/>
              <a:gd name="textAreaBottom" fmla="*/ 1773360 h 1771920"/>
            </a:gdLst>
            <a:ahLst/>
            <a:rect l="textAreaLeft" t="textAreaTop" r="textAreaRight" b="textAreaBottom"/>
            <a:pathLst>
              <a:path w="69212" h="46354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Google Shape;367;p 4"/>
          <p:cNvSpPr/>
          <p:nvPr/>
        </p:nvSpPr>
        <p:spPr>
          <a:xfrm>
            <a:off x="2725920" y="741600"/>
            <a:ext cx="233892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37680" bIns="33768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66ff"/>
                </a:solidFill>
                <a:uFillTx/>
                <a:latin typeface="Arial"/>
                <a:ea typeface="DejaVu Sans"/>
              </a:rPr>
              <a:t>Partie 1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2519640" y="974880"/>
            <a:ext cx="6118920" cy="15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80000"/>
              <a:buFont typeface="Symbol"/>
              <a:buChar char=""/>
            </a:pPr>
            <a:r>
              <a:rPr b="0" lang="en" sz="18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 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StandardScaler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OneHotEncoder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Pipeline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 </a:t>
            </a: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Random Forest regressor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589aff"/>
              </a:buClr>
              <a:buSzPct val="70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66ff"/>
                </a:solidFill>
                <a:latin typeface="Barlow Medium"/>
                <a:ea typeface="Barlow Medium"/>
              </a:rPr>
              <a:t>Tuning des hyper paramètres avec GridSearchCV et CrossValidation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8280000" y="540000"/>
            <a:ext cx="745920" cy="785520"/>
          </a:xfrm>
          <a:prstGeom prst="rect">
            <a:avLst/>
          </a:prstGeom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3420000" y="2520000"/>
            <a:ext cx="2989800" cy="1770120"/>
          </a:xfrm>
          <a:prstGeom prst="rect">
            <a:avLst/>
          </a:prstGeom>
          <a:ln w="0">
            <a:noFill/>
          </a:ln>
        </p:spPr>
      </p:pic>
      <p:pic>
        <p:nvPicPr>
          <p:cNvPr id="386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2518200" cy="5140800"/>
          </a:xfrm>
          <a:prstGeom prst="rect">
            <a:avLst/>
          </a:prstGeom>
          <a:ln w="0">
            <a:noFill/>
          </a:ln>
        </p:spPr>
      </p:pic>
      <p:sp>
        <p:nvSpPr>
          <p:cNvPr id="387" name=""/>
          <p:cNvSpPr/>
          <p:nvPr/>
        </p:nvSpPr>
        <p:spPr>
          <a:xfrm>
            <a:off x="2519640" y="96480"/>
            <a:ext cx="647928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66ff"/>
                </a:solidFill>
                <a:latin typeface="Arial"/>
                <a:ea typeface="DejaVu Sans"/>
              </a:rPr>
              <a:t>2. Modélisation pour la consommation énergétique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8824320" y="4680360"/>
            <a:ext cx="3196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71FAFA8-3049-476E-8D7D-21489B47E364}" type="slidenum">
              <a:rPr b="0" lang="fr-FR" sz="1600" spc="-1" strike="noStrike">
                <a:solidFill>
                  <a:srgbClr val="0066ff"/>
                </a:solidFill>
                <a:latin typeface="Times New Roman"/>
              </a:rPr>
              <a:t>&lt;numéro&gt;</a:t>
            </a:fld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2023-04-07T11:41:59Z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