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0" r:id="rId4"/>
    <p:sldId id="264" r:id="rId5"/>
    <p:sldId id="263" r:id="rId6"/>
    <p:sldId id="265" r:id="rId7"/>
    <p:sldId id="262" r:id="rId8"/>
    <p:sldId id="261" r:id="rId9"/>
    <p:sldId id="266" r:id="rId10"/>
    <p:sldId id="258" r:id="rId11"/>
    <p:sldId id="271" r:id="rId12"/>
    <p:sldId id="257" r:id="rId13"/>
    <p:sldId id="259" r:id="rId14"/>
    <p:sldId id="260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33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6E5F6-862D-486D-91D7-F9B5447548F0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787E-1EBB-4822-9E85-33763F9BC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https://www.barracuda.com/support/glossary/intrusion-detection-system#:~:text=An%20intrusion%20detection%20system%20(IDS,information%20and%20event%20management%20system</a:t>
            </a:r>
          </a:p>
          <a:p>
            <a:endParaRPr lang="en-US" dirty="0"/>
          </a:p>
          <a:p>
            <a:r>
              <a:rPr lang="en-US" dirty="0"/>
              <a:t>https://csrc.nist.gov/glossary/term/industrial_control_system#:~:text=Industrial%20control%20systems%20include%20supervisory,controllers%20to%20control%20localized%20processes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Supervisory Control and Data Acquisition (SCADA)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Distributed control systems (DCS)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Programmable logic controllers (PLC)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787E-1EBB-4822-9E85-33763F9BC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3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5785-2D51-092C-2C37-8EBD2D28A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F5E4D-B0A5-A37B-B69B-20B2F50E5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0F54-A63B-13DC-16CE-15EA1BAB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4DB6-24BE-AB1B-A0DE-E92D5570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802A8-E769-DE4A-585F-E536CBDF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AA4A-476D-7046-5375-BC4923D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8101-61C6-70E3-8CFD-6DD2BD35F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C80FD-28D6-FF56-95BA-0F06362D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2E12-F9AB-3882-BB95-94CD44A3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B8821-8DFF-BFF8-5427-94281C4A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4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2FE13-6AA2-20B1-D586-067387FE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31FEE-FD65-29C6-D776-35C8A3E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FCF-E0A7-9BFF-584F-DF95D9E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4EBB-5CB0-F8B6-D699-BFF6B0EF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6537-7ABF-D342-0DA9-9690C78E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1617-B00E-43BE-1DC6-0F6AB930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B87-7EB0-A61C-626A-BA5EA079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DB94-6767-7727-30D1-6DDC7AE8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F821-42BC-E405-16F1-147879E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567B-2CDC-926F-7648-C521EA2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8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E9A5-D0DC-ED83-65A0-CFC5579C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5606-78E0-F2E2-3420-3A4491435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13772-7242-EF87-86DC-F93242AE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990-A94F-2481-D376-DE48725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0224-22DB-3C41-620A-0299C7F2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8F-8103-2C47-AC62-7BB90586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1076-4226-BD5A-A5E0-238B7A6E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D4BC4-EBC9-72B7-9D47-25FA2C0A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16B70-7F55-240E-9C04-DCBE478D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0AF-A69B-4A71-1A95-94C01EBA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19C1-7BAD-BE2B-8400-86E74366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0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96C0-8F3C-7B15-5ECE-8DF66348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31F0-372B-C789-475D-D50DF9F4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6CA6-D702-D48E-ADE7-597677AD7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D3CC3-36CA-F821-89C7-225ADED1A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789D1-5535-C2CC-E7F3-8E0C54D69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FC19-9A41-9595-165B-DBC5610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6B753-2C39-66CD-5066-7ED0E3C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F30E5-37C5-2482-6D9E-7FAE001C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325F-BFEE-91EB-3CF6-C79E94ED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D37D5-87C7-0A8B-F55E-0264A254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51349-0602-68F3-85E9-0D203E9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D811-9819-494B-4A69-6F6DEB22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CD788-B363-5540-3C0D-A493CA6B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1C78D-23AB-D3B3-6F3F-32612A90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948A8-2EFA-9CB9-9459-0816E6AF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3DF1-3A33-B214-DEFC-69D8F41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F179-4DB3-95F4-59C8-56053310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0898C-8D6F-137F-F754-EAF68BCEE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3E3C-9C19-5492-FF48-113131DF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0478-C831-6BF4-2E2B-A6248AF9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FCE9-1267-08F3-14A4-BBEB93D8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4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9D74-34BE-538F-DA56-211DC4F6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CD2F6-CEF2-0063-63E6-04D8A12A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B5BAE-E225-37B1-2CE7-CCEC38DC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2C36-F76F-3152-B676-0746532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DAF80-B9B5-D2B8-A0AF-1959301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8CB6E-50C7-3A3A-248F-095BB576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79D-7C73-0839-DC79-1DA8F6E1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4962-3D36-6BC4-B52D-D48C5334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916A-FB9A-FE6C-2107-86D59242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191D1-F4B2-4952-8844-FA3221D210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60FD-08D4-3BA1-CF65-0BF6508D9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AC32-3BDD-D172-0028-EAE739BC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E3142-EAAB-413D-BA16-DC99E5112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E8A-042D-9783-B1CD-9940D56F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600199"/>
            <a:ext cx="12062690" cy="1909763"/>
          </a:xfrm>
        </p:spPr>
        <p:txBody>
          <a:bodyPr>
            <a:normAutofit/>
          </a:bodyPr>
          <a:lstStyle/>
          <a:p>
            <a:r>
              <a:rPr lang="en-US" dirty="0"/>
              <a:t>Intrusion Detection System (IDS) Network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5F6-9FEF-11E5-82B7-24AC62127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Analysis of an Industrial Control System (ICS)</a:t>
            </a:r>
          </a:p>
        </p:txBody>
      </p:sp>
    </p:spTree>
    <p:extLst>
      <p:ext uri="{BB962C8B-B14F-4D97-AF65-F5344CB8AC3E}">
        <p14:creationId xmlns:p14="http://schemas.microsoft.com/office/powerpoint/2010/main" val="13901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3EF94B1B-AE61-D475-45C7-C999BD101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93" y="584775"/>
            <a:ext cx="8807413" cy="4849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C1EA69-5187-11FE-7413-A1D24A03677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Time on Network per Event</a:t>
            </a:r>
          </a:p>
        </p:txBody>
      </p:sp>
    </p:spTree>
    <p:extLst>
      <p:ext uri="{BB962C8B-B14F-4D97-AF65-F5344CB8AC3E}">
        <p14:creationId xmlns:p14="http://schemas.microsoft.com/office/powerpoint/2010/main" val="429268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IP of 13 Hour Event</a:t>
            </a:r>
          </a:p>
        </p:txBody>
      </p:sp>
      <p:pic>
        <p:nvPicPr>
          <p:cNvPr id="5" name="Picture 4" descr="A screen shot of a graph">
            <a:extLst>
              <a:ext uri="{FF2B5EF4-FFF2-40B4-BE49-F238E27FC236}">
                <a16:creationId xmlns:a16="http://schemas.microsoft.com/office/drawing/2014/main" id="{6CFB35BC-DB86-1BF0-21FF-A77E7B649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39" y="584775"/>
            <a:ext cx="9006322" cy="4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CDF3599-9922-4F6B-6420-804F98475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108211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13141A-741B-7438-5901-6334A090B175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Connection States</a:t>
            </a:r>
          </a:p>
        </p:txBody>
      </p:sp>
    </p:spTree>
    <p:extLst>
      <p:ext uri="{BB962C8B-B14F-4D97-AF65-F5344CB8AC3E}">
        <p14:creationId xmlns:p14="http://schemas.microsoft.com/office/powerpoint/2010/main" val="409339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12FBFF7E-9285-254D-06A0-147340478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1289300"/>
            <a:ext cx="7937008" cy="427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06C6B3-9430-70CB-F7FD-E05698FD41A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Amount of Data from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32CE9-D12A-56F0-6A60-36D79314D529}"/>
              </a:ext>
            </a:extLst>
          </p:cNvPr>
          <p:cNvSpPr txBox="1"/>
          <p:nvPr/>
        </p:nvSpPr>
        <p:spPr>
          <a:xfrm>
            <a:off x="1200150" y="55687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72.05 MB event is targeting IP 74.91.117.248 and is the only time this IP is seen in the IDS data.</a:t>
            </a:r>
          </a:p>
        </p:txBody>
      </p:sp>
    </p:spTree>
    <p:extLst>
      <p:ext uri="{BB962C8B-B14F-4D97-AF65-F5344CB8AC3E}">
        <p14:creationId xmlns:p14="http://schemas.microsoft.com/office/powerpoint/2010/main" val="162597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DDD7EEFD-1122-97D8-B7D8-D920D591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1" y="584775"/>
            <a:ext cx="8004818" cy="4381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E9211-37FD-FDB4-5D18-F8F5F04399B6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Sent</a:t>
            </a:r>
          </a:p>
        </p:txBody>
      </p:sp>
    </p:spTree>
    <p:extLst>
      <p:ext uri="{BB962C8B-B14F-4D97-AF65-F5344CB8AC3E}">
        <p14:creationId xmlns:p14="http://schemas.microsoft.com/office/powerpoint/2010/main" val="423832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triangle with black text&#10;&#10;Description automatically generated">
            <a:extLst>
              <a:ext uri="{FF2B5EF4-FFF2-40B4-BE49-F238E27FC236}">
                <a16:creationId xmlns:a16="http://schemas.microsoft.com/office/drawing/2014/main" id="{0205A250-5A65-925B-C053-D0E5F46A0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607" y="584775"/>
            <a:ext cx="8249421" cy="6096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D7442B-C35C-FE87-F727-D0012A58A167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IDS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298233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5E25B-1B54-20D4-2B95-FCB6B8FDFA59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224B9-598F-E26E-8158-779456797605}"/>
              </a:ext>
            </a:extLst>
          </p:cNvPr>
          <p:cNvSpPr txBox="1"/>
          <p:nvPr/>
        </p:nvSpPr>
        <p:spPr>
          <a:xfrm>
            <a:off x="228600" y="485775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IDS sucks</a:t>
            </a:r>
          </a:p>
        </p:txBody>
      </p:sp>
    </p:spTree>
    <p:extLst>
      <p:ext uri="{BB962C8B-B14F-4D97-AF65-F5344CB8AC3E}">
        <p14:creationId xmlns:p14="http://schemas.microsoft.com/office/powerpoint/2010/main" val="106598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04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IDS/ICS Breakdown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Protocol Use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Targeted IP Addresses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Traffic - Time on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Malicious Connection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Amount of Data Transferred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Implications and 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6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24DFE-7275-9419-E7A6-23466406BEB6}"/>
              </a:ext>
            </a:extLst>
          </p:cNvPr>
          <p:cNvSpPr txBox="1"/>
          <p:nvPr/>
        </p:nvSpPr>
        <p:spPr>
          <a:xfrm>
            <a:off x="206848" y="814244"/>
            <a:ext cx="11665527" cy="628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Intrusion Detection System (IDS)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Monitors network traffic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Information is typically sent to a Security Information and Event Management System (SIEM)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capable of responding to a detected intrusion, IDS is called an Intrusion Prevention System (IPS)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Network intrusion detection systems (NIDS):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Analyzes incoming network traffic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Host-based intrusion detection systems (HIDS):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Monitors important operating system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sz="1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Industrial Control System (ICS) – </a:t>
            </a: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ea typeface="+mn-ea"/>
                <a:cs typeface="+mn-cs"/>
              </a:rPr>
              <a:t>Control processes for industrial systems such as manufacturing, product handling, production, and distribution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Electrical, mechanical, hydraulic, pneumatic,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etc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Often uses UDP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Older, less reliable protocol, but faster than TCP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4E95D-9600-3AEA-A762-0EC062DA2E5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an IDS</a:t>
            </a:r>
          </a:p>
        </p:txBody>
      </p:sp>
    </p:spTree>
    <p:extLst>
      <p:ext uri="{BB962C8B-B14F-4D97-AF65-F5344CB8AC3E}">
        <p14:creationId xmlns:p14="http://schemas.microsoft.com/office/powerpoint/2010/main" val="19440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F38A32D-B412-56B1-15AE-82CD4098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91" y="698007"/>
            <a:ext cx="9061505" cy="50422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2B2E20-FC2A-4256-EB50-C49C2B2C74C2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DA74-7043-6A59-40AE-DA2FF8DC0D8D}"/>
              </a:ext>
            </a:extLst>
          </p:cNvPr>
          <p:cNvSpPr txBox="1"/>
          <p:nvPr/>
        </p:nvSpPr>
        <p:spPr>
          <a:xfrm>
            <a:off x="1034796" y="5740296"/>
            <a:ext cx="114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network traffic typically uses UDP, while the malicious traffic almost always comes over TCP.</a:t>
            </a:r>
          </a:p>
        </p:txBody>
      </p:sp>
    </p:spTree>
    <p:extLst>
      <p:ext uri="{BB962C8B-B14F-4D97-AF65-F5344CB8AC3E}">
        <p14:creationId xmlns:p14="http://schemas.microsoft.com/office/powerpoint/2010/main" val="205706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ue bar graph&#10;&#10;Description automatically generated">
            <a:extLst>
              <a:ext uri="{FF2B5EF4-FFF2-40B4-BE49-F238E27FC236}">
                <a16:creationId xmlns:a16="http://schemas.microsoft.com/office/drawing/2014/main" id="{522099FF-8098-F4B2-3F36-A248A56E0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644" y="868675"/>
            <a:ext cx="7854712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E8543-3EA0-424F-4401-8930EF42694E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Benign Traffic - Protocol</a:t>
            </a:r>
          </a:p>
        </p:txBody>
      </p:sp>
    </p:spTree>
    <p:extLst>
      <p:ext uri="{BB962C8B-B14F-4D97-AF65-F5344CB8AC3E}">
        <p14:creationId xmlns:p14="http://schemas.microsoft.com/office/powerpoint/2010/main" val="392614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graph with text&#10;&#10;Description automatically generated">
            <a:extLst>
              <a:ext uri="{FF2B5EF4-FFF2-40B4-BE49-F238E27FC236}">
                <a16:creationId xmlns:a16="http://schemas.microsoft.com/office/drawing/2014/main" id="{28F99F70-E489-B5AB-D1A4-95D3E8720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868675"/>
            <a:ext cx="7937008" cy="512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6EEFD9-F97B-D703-C7F7-BFC52B695EE8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Malicious Traffic Protocol</a:t>
            </a:r>
          </a:p>
        </p:txBody>
      </p:sp>
    </p:spTree>
    <p:extLst>
      <p:ext uri="{BB962C8B-B14F-4D97-AF65-F5344CB8AC3E}">
        <p14:creationId xmlns:p14="http://schemas.microsoft.com/office/powerpoint/2010/main" val="382846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black text&#10;&#10;Description automatically generated">
            <a:extLst>
              <a:ext uri="{FF2B5EF4-FFF2-40B4-BE49-F238E27FC236}">
                <a16:creationId xmlns:a16="http://schemas.microsoft.com/office/drawing/2014/main" id="{D68C9B1C-28FB-28C3-6791-6B3692F12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25" y="1426460"/>
            <a:ext cx="7260350" cy="4005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8AB53-C586-0893-4C0F-83AC5E639000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All Traffic – Protocol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F1EF8-69BE-4A1F-2D66-D9A30DE2E4B4}"/>
              </a:ext>
            </a:extLst>
          </p:cNvPr>
          <p:cNvSpPr txBox="1"/>
          <p:nvPr/>
        </p:nvSpPr>
        <p:spPr>
          <a:xfrm>
            <a:off x="2417062" y="5431540"/>
            <a:ext cx="73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wise to limit, if not eliminate, TCP traffic for targeted ICS devices.</a:t>
            </a:r>
          </a:p>
        </p:txBody>
      </p:sp>
    </p:spTree>
    <p:extLst>
      <p:ext uri="{BB962C8B-B14F-4D97-AF65-F5344CB8AC3E}">
        <p14:creationId xmlns:p14="http://schemas.microsoft.com/office/powerpoint/2010/main" val="20989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network graph of the origin and responder ips&#10;&#10;Description automatically generated">
            <a:extLst>
              <a:ext uri="{FF2B5EF4-FFF2-40B4-BE49-F238E27FC236}">
                <a16:creationId xmlns:a16="http://schemas.microsoft.com/office/drawing/2014/main" id="{F60955E7-1333-DD69-392F-A2749C6E9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23" y="960115"/>
            <a:ext cx="9317754" cy="4937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1B0E-E635-F3D0-168A-74ED8B812BD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2408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tile tx="0" ty="0" sx="100000" sy="100000" flip="none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9D89C-CDB4-0E3A-9157-97647D99869B}"/>
              </a:ext>
            </a:extLst>
          </p:cNvPr>
          <p:cNvSpPr txBox="1"/>
          <p:nvPr/>
        </p:nvSpPr>
        <p:spPr>
          <a:xfrm>
            <a:off x="0" y="0"/>
            <a:ext cx="12079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Targeted IP Addresses</a:t>
            </a:r>
          </a:p>
        </p:txBody>
      </p:sp>
      <p:pic>
        <p:nvPicPr>
          <p:cNvPr id="5" name="Picture 4" descr="A graph with numbers and a bar">
            <a:extLst>
              <a:ext uri="{FF2B5EF4-FFF2-40B4-BE49-F238E27FC236}">
                <a16:creationId xmlns:a16="http://schemas.microsoft.com/office/drawing/2014/main" id="{58DC8854-B5A1-67D7-8235-71D2CBFD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69" y="584775"/>
            <a:ext cx="8523462" cy="53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364</Words>
  <Application>Microsoft Office PowerPoint</Application>
  <PresentationFormat>Widescreen</PresentationFormat>
  <Paragraphs>52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Intrusion Detection System (IDS) Network Traffic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Scott</dc:creator>
  <cp:lastModifiedBy>David Scott</cp:lastModifiedBy>
  <cp:revision>12</cp:revision>
  <dcterms:created xsi:type="dcterms:W3CDTF">2024-06-21T14:28:55Z</dcterms:created>
  <dcterms:modified xsi:type="dcterms:W3CDTF">2024-06-21T20:25:30Z</dcterms:modified>
</cp:coreProperties>
</file>