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8" r:id="rId3"/>
    <p:sldId id="272" r:id="rId4"/>
    <p:sldId id="270" r:id="rId5"/>
    <p:sldId id="264" r:id="rId6"/>
    <p:sldId id="263" r:id="rId7"/>
    <p:sldId id="265" r:id="rId8"/>
    <p:sldId id="262" r:id="rId9"/>
    <p:sldId id="261" r:id="rId10"/>
    <p:sldId id="266" r:id="rId11"/>
    <p:sldId id="258" r:id="rId12"/>
    <p:sldId id="271" r:id="rId13"/>
    <p:sldId id="257" r:id="rId14"/>
    <p:sldId id="259" r:id="rId15"/>
    <p:sldId id="260" r:id="rId16"/>
    <p:sldId id="267" r:id="rId17"/>
    <p:sldId id="269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404" autoAdjust="0"/>
  </p:normalViewPr>
  <p:slideViewPr>
    <p:cSldViewPr snapToGrid="0">
      <p:cViewPr varScale="1">
        <p:scale>
          <a:sx n="101" d="100"/>
          <a:sy n="101" d="100"/>
        </p:scale>
        <p:origin x="26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6E5F6-862D-486D-91D7-F9B5447548F0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4787E-1EBB-4822-9E85-33763F9BC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085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https://www.barracuda.com/support/glossary/intrusion-detection-system#:~:text=An%20intrusion%20detection%20system%20(IDS,information%20and%20event%20management%20system</a:t>
            </a:r>
          </a:p>
          <a:p>
            <a:endParaRPr lang="en-US" dirty="0"/>
          </a:p>
          <a:p>
            <a:r>
              <a:rPr lang="en-US" dirty="0"/>
              <a:t>https://csrc.nist.gov/glossary/term/industrial_control_system#:~:text=Industrial%20control%20systems%20include%20supervisory,controllers%20to%20control%20localized%20processes</a:t>
            </a:r>
          </a:p>
          <a:p>
            <a:endParaRPr lang="en-US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Supervisory Control and Data Acquisition (SCADA)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Distributed control systems (DCS)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Programmable logic controllers (PLC)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4787E-1EBB-4822-9E85-33763F9BC0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38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C5785-2D51-092C-2C37-8EBD2D28A8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CF5E4D-B0A5-A37B-B69B-20B2F50E5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80F54-A63B-13DC-16CE-15EA1BABB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54DB6-24BE-AB1B-A0DE-E92D5570A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802A8-E769-DE4A-585F-E536CBDF9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94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1AA4A-476D-7046-5375-BC4923D89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D08101-61C6-70E3-8CFD-6DD2BD35F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C80FD-28D6-FF56-95BA-0F06362D1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C2E12-F9AB-3882-BB95-94CD44A3D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B8821-8DFF-BFF8-5427-94281C4AC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446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62FE13-6AA2-20B1-D586-067387FE37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531FEE-FD65-29C6-D776-35C8A3E66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96FCF-E0A7-9BFF-584F-DF95D9E51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94EBB-5CB0-F8B6-D699-BFF6B0EFA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B6537-7ABF-D342-0DA9-9690C78ED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42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1617-B00E-43BE-1DC6-0F6AB930F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39B87-7EB0-A61C-626A-BA5EA079E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7DB94-6767-7727-30D1-6DDC7AE80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AF821-42BC-E405-16F1-147879EE8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B567B-2CDC-926F-7648-C521EA20B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81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E9A5-D0DC-ED83-65A0-CFC5579CC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5606-78E0-F2E2-3420-3A4491435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13772-7242-EF87-86DC-F93242AED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6A990-A94F-2481-D376-DE48725F5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50224-22DB-3C41-620A-0299C7F2B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2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FD68F-8103-2C47-AC62-7BB90586B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71076-4226-BD5A-A5E0-238B7A6EA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8D4BC4-EBC9-72B7-9D47-25FA2C0A1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516B70-7F55-240E-9C04-DCBE478D4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B40AF-A69B-4A71-1A95-94C01EBA7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C19C1-7BAD-BE2B-8400-86E743660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08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A96C0-8F3C-7B15-5ECE-8DF66348B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831F0-372B-C789-475D-D50DF9F49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F06CA6-D702-D48E-ADE7-597677AD7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D3CC3-36CA-F821-89C7-225ADED1A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5789D1-5535-C2CC-E7F3-8E0C54D698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59FC19-9A41-9595-165B-DBC56109E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F6B753-2C39-66CD-5066-7ED0E3CCF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1F30E5-37C5-2482-6D9E-7FAE001CA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33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D325F-BFEE-91EB-3CF6-C79E94ED3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1D37D5-87C7-0A8B-F55E-0264A2541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051349-0602-68F3-85E9-0D203E9E1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EAD811-9819-494B-4A69-6F6DEB224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434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1CD788-B363-5540-3C0D-A493CA6B1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41C78D-23AB-D3B3-6F3F-32612A90A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1948A8-2EFA-9CB9-9459-0816E6AF5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3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53DF1-3A33-B214-DEFC-69D8F4103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5F179-4DB3-95F4-59C8-56053310B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0898C-8D6F-137F-F754-EAF68BCEE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13E3C-9C19-5492-FF48-113131DF1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7E0478-C831-6BF4-2E2B-A6248AF9D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1FCE9-1267-08F3-14A4-BBEB93D8D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143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B9D74-34BE-538F-DA56-211DC4F6F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1CD2F6-CEF2-0063-63E6-04D8A12AD0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4B5BAE-E225-37B1-2CE7-CCEC38DC1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52C36-F76F-3152-B676-074653288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5DAF80-B9B5-D2B8-A0AF-195930137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8CB6E-50C7-3A3A-248F-095BB5767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20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22A79D-7C73-0839-DC79-1DA8F6E1E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54962-3D36-6BC4-B52D-D48C5334D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E916A-FB9A-FE6C-2107-86D59242A6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8191D1-F4B2-4952-8844-FA3221D210D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960FD-08D4-3BA1-CF65-0BF6508D94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8AC32-3BDD-D172-0028-EAE739BC28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490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89E8A-042D-9783-B1CD-9940D56F5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655" y="2028825"/>
            <a:ext cx="12062690" cy="1909763"/>
          </a:xfrm>
        </p:spPr>
        <p:txBody>
          <a:bodyPr>
            <a:normAutofit/>
          </a:bodyPr>
          <a:lstStyle/>
          <a:p>
            <a:r>
              <a:rPr lang="en-US" dirty="0"/>
              <a:t>Intrusion Detection System (IDS) Network Traffic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D1C5F6-9FEF-11E5-82B7-24AC62127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8588"/>
            <a:ext cx="9144000" cy="1655762"/>
          </a:xfrm>
        </p:spPr>
        <p:txBody>
          <a:bodyPr/>
          <a:lstStyle/>
          <a:p>
            <a:r>
              <a:rPr lang="en-US" dirty="0"/>
              <a:t>A Data-Driven Analysis of Cybersecurity Measures</a:t>
            </a:r>
          </a:p>
        </p:txBody>
      </p:sp>
    </p:spTree>
    <p:extLst>
      <p:ext uri="{BB962C8B-B14F-4D97-AF65-F5344CB8AC3E}">
        <p14:creationId xmlns:p14="http://schemas.microsoft.com/office/powerpoint/2010/main" val="13901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89D89C-CDB4-0E3A-9157-97647D99869B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Targeted IP Addresses</a:t>
            </a:r>
          </a:p>
        </p:txBody>
      </p:sp>
      <p:pic>
        <p:nvPicPr>
          <p:cNvPr id="5" name="Picture 4" descr="A graph with numbers and a bar">
            <a:extLst>
              <a:ext uri="{FF2B5EF4-FFF2-40B4-BE49-F238E27FC236}">
                <a16:creationId xmlns:a16="http://schemas.microsoft.com/office/drawing/2014/main" id="{58DC8854-B5A1-67D7-8235-71D2CBFD27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269" y="584775"/>
            <a:ext cx="8523462" cy="532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859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 shot of a graph&#10;&#10;Description automatically generated">
            <a:extLst>
              <a:ext uri="{FF2B5EF4-FFF2-40B4-BE49-F238E27FC236}">
                <a16:creationId xmlns:a16="http://schemas.microsoft.com/office/drawing/2014/main" id="{3EF94B1B-AE61-D475-45C7-C999BD101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293" y="584775"/>
            <a:ext cx="8807413" cy="484925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4C1EA69-5187-11FE-7413-A1D24A036776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Time on Network per Event</a:t>
            </a:r>
          </a:p>
        </p:txBody>
      </p:sp>
    </p:spTree>
    <p:extLst>
      <p:ext uri="{BB962C8B-B14F-4D97-AF65-F5344CB8AC3E}">
        <p14:creationId xmlns:p14="http://schemas.microsoft.com/office/powerpoint/2010/main" val="4292689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2B2E20-FC2A-4256-EB50-C49C2B2C74C2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IP of 13 Hour Event</a:t>
            </a:r>
          </a:p>
        </p:txBody>
      </p:sp>
      <p:pic>
        <p:nvPicPr>
          <p:cNvPr id="5" name="Picture 4" descr="A screen shot of a graph">
            <a:extLst>
              <a:ext uri="{FF2B5EF4-FFF2-40B4-BE49-F238E27FC236}">
                <a16:creationId xmlns:a16="http://schemas.microsoft.com/office/drawing/2014/main" id="{6CFB35BC-DB86-1BF0-21FF-A77E7B6498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839" y="584775"/>
            <a:ext cx="9006322" cy="495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64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aph of a number of people&#10;&#10;Description automatically generated">
            <a:extLst>
              <a:ext uri="{FF2B5EF4-FFF2-40B4-BE49-F238E27FC236}">
                <a16:creationId xmlns:a16="http://schemas.microsoft.com/office/drawing/2014/main" id="{ECDF3599-9922-4F6B-6420-804F98475D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496" y="1108211"/>
            <a:ext cx="7937008" cy="4279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E13141A-741B-7438-5901-6334A090B175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Connection States</a:t>
            </a:r>
          </a:p>
        </p:txBody>
      </p:sp>
    </p:spTree>
    <p:extLst>
      <p:ext uri="{BB962C8B-B14F-4D97-AF65-F5344CB8AC3E}">
        <p14:creationId xmlns:p14="http://schemas.microsoft.com/office/powerpoint/2010/main" val="4093397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 shot of a graph&#10;&#10;Description automatically generated">
            <a:extLst>
              <a:ext uri="{FF2B5EF4-FFF2-40B4-BE49-F238E27FC236}">
                <a16:creationId xmlns:a16="http://schemas.microsoft.com/office/drawing/2014/main" id="{12FBFF7E-9285-254D-06A0-1473404786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496" y="1289300"/>
            <a:ext cx="7937008" cy="4279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006C6B3-9430-70CB-F7FD-E05698FD41AB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Amount of Data from Origin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432CE9-D12A-56F0-6A60-36D79314D529}"/>
              </a:ext>
            </a:extLst>
          </p:cNvPr>
          <p:cNvSpPr txBox="1"/>
          <p:nvPr/>
        </p:nvSpPr>
        <p:spPr>
          <a:xfrm>
            <a:off x="1200150" y="5568700"/>
            <a:ext cx="979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72.05 MB event is targeting IP 74.91.117.248 and is the only time this IP is seen in the IDS data.</a:t>
            </a:r>
          </a:p>
        </p:txBody>
      </p:sp>
    </p:spTree>
    <p:extLst>
      <p:ext uri="{BB962C8B-B14F-4D97-AF65-F5344CB8AC3E}">
        <p14:creationId xmlns:p14="http://schemas.microsoft.com/office/powerpoint/2010/main" val="1625971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graph&#10;&#10;Description automatically generated">
            <a:extLst>
              <a:ext uri="{FF2B5EF4-FFF2-40B4-BE49-F238E27FC236}">
                <a16:creationId xmlns:a16="http://schemas.microsoft.com/office/drawing/2014/main" id="{DDD7EEFD-1122-97D8-B7D8-D920D59172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591" y="584775"/>
            <a:ext cx="8004818" cy="43815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5E9211-37FD-FDB4-5D18-F8F5F04399B6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Data Sent</a:t>
            </a:r>
          </a:p>
        </p:txBody>
      </p:sp>
    </p:spTree>
    <p:extLst>
      <p:ext uri="{BB962C8B-B14F-4D97-AF65-F5344CB8AC3E}">
        <p14:creationId xmlns:p14="http://schemas.microsoft.com/office/powerpoint/2010/main" val="4238325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alphaModFix amt="5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and red triangle with black text&#10;&#10;Description automatically generated">
            <a:extLst>
              <a:ext uri="{FF2B5EF4-FFF2-40B4-BE49-F238E27FC236}">
                <a16:creationId xmlns:a16="http://schemas.microsoft.com/office/drawing/2014/main" id="{0205A250-5A65-925B-C053-D0E5F46A09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607" y="584775"/>
            <a:ext cx="8249421" cy="60962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D7442B-C35C-FE87-F727-D0012A58A167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IDS Network Traffic</a:t>
            </a:r>
          </a:p>
        </p:txBody>
      </p:sp>
    </p:spTree>
    <p:extLst>
      <p:ext uri="{BB962C8B-B14F-4D97-AF65-F5344CB8AC3E}">
        <p14:creationId xmlns:p14="http://schemas.microsoft.com/office/powerpoint/2010/main" val="2982330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25E25B-1B54-20D4-2B95-FCB6B8FDFA59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Recommendations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9224B9-598F-E26E-8158-779456797605}"/>
              </a:ext>
            </a:extLst>
          </p:cNvPr>
          <p:cNvSpPr txBox="1"/>
          <p:nvPr/>
        </p:nvSpPr>
        <p:spPr>
          <a:xfrm>
            <a:off x="228600" y="485775"/>
            <a:ext cx="10668000" cy="660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IDS Sensors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Deploy both internally (at subnet boundaries) and externally (at the perimeter)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Monitor network segments at key points within the network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Critical servers or subnet boundaries</a:t>
            </a:r>
          </a:p>
          <a:p>
            <a:pPr>
              <a:lnSpc>
                <a:spcPct val="150000"/>
              </a:lnSpc>
            </a:pPr>
            <a:r>
              <a:rPr lang="en-US" b="1" dirty="0"/>
              <a:t>Logging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Correlate alerts with internal logs (firewall logs) that contain original IP address information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Integrate IDS with a Security Information and Event Management (SIEM) system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Will aggregate and correlate data from multiple sources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Configure NAT devices to log detailed translation information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Include internal-to-external IP mappings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Can be used to trace back the internal source of traffic</a:t>
            </a:r>
          </a:p>
          <a:p>
            <a:pPr>
              <a:lnSpc>
                <a:spcPct val="150000"/>
              </a:lnSpc>
            </a:pPr>
            <a:r>
              <a:rPr lang="en-US" b="1" dirty="0"/>
              <a:t>Future Analysis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above recommendations will offer a more in-depth opportunity for future analysis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original dataset shows how necessary it is to configure your IDS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Analysis on a properly configured dataset may prove invaluable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983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25E25B-1B54-20D4-2B95-FCB6B8FDFA59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prstClr val="black"/>
                </a:solidFill>
                <a:latin typeface="Aptos" panose="02110004020202020204"/>
              </a:rPr>
              <a:t>Sources and Contact Information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FE929B-76E0-E019-7EDB-255B9E840683}"/>
              </a:ext>
            </a:extLst>
          </p:cNvPr>
          <p:cNvSpPr txBox="1"/>
          <p:nvPr/>
        </p:nvSpPr>
        <p:spPr>
          <a:xfrm>
            <a:off x="112776" y="428625"/>
            <a:ext cx="119664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https://docs.zeek.org/en/current/scripts/base/protocols/conn/main.zeek.html</a:t>
            </a:r>
          </a:p>
          <a:p>
            <a:endParaRPr lang="en-US" dirty="0"/>
          </a:p>
          <a:p>
            <a:r>
              <a:rPr lang="en-US" dirty="0"/>
              <a:t>ipinfo.io</a:t>
            </a:r>
          </a:p>
          <a:p>
            <a:endParaRPr lang="en-US" dirty="0"/>
          </a:p>
          <a:p>
            <a:r>
              <a:rPr lang="en-US" dirty="0"/>
              <a:t>https://www.barracuda.com/support/glossary/intrusion-detection-system#:~:text=An%20intrusion%20detection%20system%20(IDS,information%20and%20event%20management%20system</a:t>
            </a:r>
          </a:p>
          <a:p>
            <a:endParaRPr lang="en-US" dirty="0"/>
          </a:p>
          <a:p>
            <a:r>
              <a:rPr lang="en-US" dirty="0"/>
              <a:t>https://csrc.nist.gov/glossary/term/industrial_control_system#:~:text=Industrial%20control%20systems%20include%20supervisory,controllers%20to%20control%20localized%20processes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118F18-20FD-4E96-BB19-31D7813399EE}"/>
              </a:ext>
            </a:extLst>
          </p:cNvPr>
          <p:cNvSpPr txBox="1"/>
          <p:nvPr/>
        </p:nvSpPr>
        <p:spPr>
          <a:xfrm>
            <a:off x="112776" y="3609975"/>
            <a:ext cx="115648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Libraries:</a:t>
            </a:r>
            <a:br>
              <a:rPr lang="en-US" dirty="0"/>
            </a:br>
            <a:endParaRPr lang="en-US" dirty="0"/>
          </a:p>
          <a:p>
            <a:r>
              <a:rPr lang="en-US" dirty="0"/>
              <a:t>Pandas</a:t>
            </a:r>
          </a:p>
          <a:p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Matplotlib</a:t>
            </a:r>
          </a:p>
          <a:p>
            <a:r>
              <a:rPr lang="en-US" dirty="0"/>
              <a:t>seaborn</a:t>
            </a:r>
          </a:p>
          <a:p>
            <a:r>
              <a:rPr lang="en-US" dirty="0" err="1"/>
              <a:t>sklearn</a:t>
            </a:r>
            <a:br>
              <a:rPr lang="en-US" dirty="0"/>
            </a:br>
            <a:r>
              <a:rPr lang="en-US" dirty="0"/>
              <a:t>network</a:t>
            </a:r>
          </a:p>
          <a:p>
            <a:r>
              <a:rPr lang="en-US" dirty="0" err="1"/>
              <a:t>Ipinfo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Repository: https://github.com/sdave777/Internet-of-Things_IDS_Data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1F8499-0DEE-AE39-10EB-B93AE93501DB}"/>
              </a:ext>
            </a:extLst>
          </p:cNvPr>
          <p:cNvSpPr txBox="1"/>
          <p:nvPr/>
        </p:nvSpPr>
        <p:spPr>
          <a:xfrm>
            <a:off x="8620887" y="3609975"/>
            <a:ext cx="35711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Contact:</a:t>
            </a:r>
          </a:p>
          <a:p>
            <a:endParaRPr lang="en-US" b="1" dirty="0"/>
          </a:p>
          <a:p>
            <a:r>
              <a:rPr lang="en-US" dirty="0"/>
              <a:t>david.scott.98@spaceforce.mil</a:t>
            </a:r>
          </a:p>
          <a:p>
            <a:endParaRPr lang="en-US" dirty="0"/>
          </a:p>
          <a:p>
            <a:r>
              <a:rPr lang="en-US" dirty="0"/>
              <a:t>SPC4 Scott, David</a:t>
            </a:r>
          </a:p>
          <a:p>
            <a:r>
              <a:rPr lang="en-US" dirty="0"/>
              <a:t>Cyber Intelligence Analyst, USSF</a:t>
            </a:r>
            <a:br>
              <a:rPr lang="en-US" dirty="0"/>
            </a:br>
            <a:r>
              <a:rPr lang="en-US" dirty="0"/>
              <a:t>71 ISRS Detachment 6</a:t>
            </a:r>
          </a:p>
        </p:txBody>
      </p:sp>
    </p:spTree>
    <p:extLst>
      <p:ext uri="{BB962C8B-B14F-4D97-AF65-F5344CB8AC3E}">
        <p14:creationId xmlns:p14="http://schemas.microsoft.com/office/powerpoint/2010/main" val="3757070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324DFE-7275-9419-E7A6-23466406BEB6}"/>
              </a:ext>
            </a:extLst>
          </p:cNvPr>
          <p:cNvSpPr txBox="1"/>
          <p:nvPr/>
        </p:nvSpPr>
        <p:spPr>
          <a:xfrm>
            <a:off x="206848" y="814244"/>
            <a:ext cx="11665527" cy="6049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Data and the Goal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IDS/ICS Breakdown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Protocol Use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Data Flow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Targeted IP Addresses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Malicious Traffic - Time on Network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Malicious Connection States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Amount of Data Transferred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Implications and Recommendations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Sources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F4E95D-9600-3AEA-A762-0EC062DA2E58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768491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324DFE-7275-9419-E7A6-23466406BEB6}"/>
              </a:ext>
            </a:extLst>
          </p:cNvPr>
          <p:cNvSpPr txBox="1"/>
          <p:nvPr/>
        </p:nvSpPr>
        <p:spPr>
          <a:xfrm>
            <a:off x="178273" y="814244"/>
            <a:ext cx="11665527" cy="5126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prstClr val="black"/>
                </a:solidFill>
                <a:latin typeface="Aptos" panose="02110004020202020204"/>
              </a:rPr>
              <a:t>Data and Methodology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Aptos" panose="02110004020202020204"/>
              </a:rPr>
              <a:t>Includes captures of both malicious and benign traffic on IoT devices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Aptos" panose="02110004020202020204"/>
              </a:rPr>
              <a:t>Retrieved from Kaggle: https://www.kaggle.com/datasets/wittigenz/hydras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Aptos" panose="02110004020202020204"/>
              </a:rPr>
              <a:t>Contains more than 23,000 rows, without duplicates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Aptos" panose="02110004020202020204"/>
              </a:rPr>
              <a:t>Will need to convert binary string values into integer values “1” and “0”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Aptos" panose="02110004020202020204"/>
              </a:rPr>
              <a:t>	For example: Malicious will equal 1 and benign will equal 0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Aptos" panose="02110004020202020204"/>
              </a:rPr>
              <a:t>Columns with non-binary string values may be dropped for certain stages of analysis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Research Objective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Aptos" panose="02110004020202020204"/>
              </a:rPr>
              <a:t>Will assist in assessing the effectiveness of this IDS on IoT devices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Aptos" panose="02110004020202020204"/>
              </a:rPr>
              <a:t>Will be directly applicable to similar data ingest 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F4E95D-9600-3AEA-A762-0EC062DA2E58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The Data and Goal</a:t>
            </a:r>
          </a:p>
        </p:txBody>
      </p:sp>
    </p:spTree>
    <p:extLst>
      <p:ext uri="{BB962C8B-B14F-4D97-AF65-F5344CB8AC3E}">
        <p14:creationId xmlns:p14="http://schemas.microsoft.com/office/powerpoint/2010/main" val="1649979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324DFE-7275-9419-E7A6-23466406BEB6}"/>
              </a:ext>
            </a:extLst>
          </p:cNvPr>
          <p:cNvSpPr txBox="1"/>
          <p:nvPr/>
        </p:nvSpPr>
        <p:spPr>
          <a:xfrm>
            <a:off x="206848" y="814244"/>
            <a:ext cx="11665527" cy="6284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Intrusion Detection System (IDS)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Monitors network traffic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Information is typically sent to a Security Information and Event Management System (SIEM)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If capable of responding to a detected intrusion, IDS is called an Intrusion Prevention System (IPS)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</a:rPr>
              <a:t>Network intrusion detection systems (NIDS):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Analyzes incoming network traffic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</a:rPr>
              <a:t>Host-based intrusion detection systems (HIDS):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Monitors important operating system files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sz="18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uLnTx/>
              <a:uFillTx/>
              <a:ea typeface="+mn-ea"/>
              <a:cs typeface="+mn-cs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sz="1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ea typeface="+mn-ea"/>
                <a:cs typeface="+mn-cs"/>
              </a:rPr>
              <a:t>Internet of Things (IoT) – </a:t>
            </a:r>
            <a:r>
              <a:rPr kumimoji="0" lang="en-US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ea typeface="+mn-ea"/>
                <a:cs typeface="+mn-cs"/>
              </a:rPr>
              <a:t>Software and other technologies that connect and exchange data with other devices and systems over the internet or other communications networks.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Smart Appliances (Security camera, lights, thermostats, </a:t>
            </a:r>
            <a:r>
              <a:rPr kumimoji="0" lang="en-US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etc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Wearable Devices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Healthcare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F4E95D-9600-3AEA-A762-0EC062DA2E58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What is an IDS</a:t>
            </a:r>
          </a:p>
        </p:txBody>
      </p:sp>
    </p:spTree>
    <p:extLst>
      <p:ext uri="{BB962C8B-B14F-4D97-AF65-F5344CB8AC3E}">
        <p14:creationId xmlns:p14="http://schemas.microsoft.com/office/powerpoint/2010/main" val="1944069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CF38A32D-B412-56B1-15AE-82CD4098A9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691" y="698007"/>
            <a:ext cx="9061505" cy="50422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2B2E20-FC2A-4256-EB50-C49C2B2C74C2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All Traffic – Protocol Use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B1DA74-7043-6A59-40AE-DA2FF8DC0D8D}"/>
              </a:ext>
            </a:extLst>
          </p:cNvPr>
          <p:cNvSpPr txBox="1"/>
          <p:nvPr/>
        </p:nvSpPr>
        <p:spPr>
          <a:xfrm>
            <a:off x="1034796" y="5740296"/>
            <a:ext cx="1140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network traffic typically uses UDP, while the malicious traffic almost always comes over TCP.</a:t>
            </a:r>
          </a:p>
        </p:txBody>
      </p:sp>
    </p:spTree>
    <p:extLst>
      <p:ext uri="{BB962C8B-B14F-4D97-AF65-F5344CB8AC3E}">
        <p14:creationId xmlns:p14="http://schemas.microsoft.com/office/powerpoint/2010/main" val="2057067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een and blue bar graph&#10;&#10;Description automatically generated">
            <a:extLst>
              <a:ext uri="{FF2B5EF4-FFF2-40B4-BE49-F238E27FC236}">
                <a16:creationId xmlns:a16="http://schemas.microsoft.com/office/drawing/2014/main" id="{522099FF-8098-F4B2-3F36-A248A56E08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644" y="868675"/>
            <a:ext cx="7854712" cy="51206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CE8543-3EA0-424F-4401-8930EF42694E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Benign Traffic - Protocol</a:t>
            </a:r>
          </a:p>
        </p:txBody>
      </p:sp>
    </p:spTree>
    <p:extLst>
      <p:ext uri="{BB962C8B-B14F-4D97-AF65-F5344CB8AC3E}">
        <p14:creationId xmlns:p14="http://schemas.microsoft.com/office/powerpoint/2010/main" val="3926141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rectangular graph with text&#10;&#10;Description automatically generated">
            <a:extLst>
              <a:ext uri="{FF2B5EF4-FFF2-40B4-BE49-F238E27FC236}">
                <a16:creationId xmlns:a16="http://schemas.microsoft.com/office/drawing/2014/main" id="{28F99F70-E489-B5AB-D1A4-95D3E8720B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496" y="868675"/>
            <a:ext cx="7937008" cy="51206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6EEFD9-F97B-D703-C7F7-BFC52B695EE8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Malicious Traffic Protocol</a:t>
            </a:r>
          </a:p>
        </p:txBody>
      </p:sp>
    </p:spTree>
    <p:extLst>
      <p:ext uri="{BB962C8B-B14F-4D97-AF65-F5344CB8AC3E}">
        <p14:creationId xmlns:p14="http://schemas.microsoft.com/office/powerpoint/2010/main" val="3828460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circle with black text&#10;&#10;Description automatically generated">
            <a:extLst>
              <a:ext uri="{FF2B5EF4-FFF2-40B4-BE49-F238E27FC236}">
                <a16:creationId xmlns:a16="http://schemas.microsoft.com/office/drawing/2014/main" id="{D68C9B1C-28FB-28C3-6791-6B3692F12D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825" y="1426460"/>
            <a:ext cx="7260350" cy="40050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D8AB53-C586-0893-4C0F-83AC5E639000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All Traffic – Protocol Use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0F1EF8-69BE-4A1F-2D66-D9A30DE2E4B4}"/>
              </a:ext>
            </a:extLst>
          </p:cNvPr>
          <p:cNvSpPr txBox="1"/>
          <p:nvPr/>
        </p:nvSpPr>
        <p:spPr>
          <a:xfrm>
            <a:off x="2417062" y="5431540"/>
            <a:ext cx="7357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May be wise to limit, if not eliminate, TCP traffic for targeted IoT devices.</a:t>
            </a:r>
          </a:p>
        </p:txBody>
      </p:sp>
    </p:spTree>
    <p:extLst>
      <p:ext uri="{BB962C8B-B14F-4D97-AF65-F5344CB8AC3E}">
        <p14:creationId xmlns:p14="http://schemas.microsoft.com/office/powerpoint/2010/main" val="209897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network graph of the origin and responder ips&#10;&#10;Description automatically generated">
            <a:extLst>
              <a:ext uri="{FF2B5EF4-FFF2-40B4-BE49-F238E27FC236}">
                <a16:creationId xmlns:a16="http://schemas.microsoft.com/office/drawing/2014/main" id="{F60955E7-1333-DD69-392F-A2749C6E9E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123" y="960115"/>
            <a:ext cx="9317754" cy="49377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3E1B0E-E635-F3D0-168A-74ED8B812BDB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Data Flow</a:t>
            </a:r>
          </a:p>
        </p:txBody>
      </p:sp>
    </p:spTree>
    <p:extLst>
      <p:ext uri="{BB962C8B-B14F-4D97-AF65-F5344CB8AC3E}">
        <p14:creationId xmlns:p14="http://schemas.microsoft.com/office/powerpoint/2010/main" val="3240801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754</Words>
  <Application>Microsoft Office PowerPoint</Application>
  <PresentationFormat>Widescreen</PresentationFormat>
  <Paragraphs>100</Paragraphs>
  <Slides>18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Aptos</vt:lpstr>
      <vt:lpstr>Aptos Display</vt:lpstr>
      <vt:lpstr>Arial</vt:lpstr>
      <vt:lpstr>Office Theme</vt:lpstr>
      <vt:lpstr>Intrusion Detection System (IDS) Network Traffic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Scott</dc:creator>
  <cp:lastModifiedBy>David Scott</cp:lastModifiedBy>
  <cp:revision>21</cp:revision>
  <dcterms:created xsi:type="dcterms:W3CDTF">2024-06-21T14:28:55Z</dcterms:created>
  <dcterms:modified xsi:type="dcterms:W3CDTF">2024-06-24T18:13:51Z</dcterms:modified>
</cp:coreProperties>
</file>