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3"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94" autoAdjust="0"/>
    <p:restoredTop sz="96302" autoAdjust="0"/>
  </p:normalViewPr>
  <p:slideViewPr>
    <p:cSldViewPr>
      <p:cViewPr>
        <p:scale>
          <a:sx n="116" d="100"/>
          <a:sy n="116" d="100"/>
        </p:scale>
        <p:origin x="-141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1/27/14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62185" y="152400"/>
            <a:ext cx="6021187" cy="584776"/>
          </a:xfrm>
          <a:prstGeom prst="rect">
            <a:avLst/>
          </a:prstGeom>
          <a:noFill/>
        </p:spPr>
        <p:txBody>
          <a:bodyPr wrap="none" rtlCol="0">
            <a:spAutoFit/>
          </a:bodyPr>
          <a:lstStyle/>
          <a:p>
            <a:pPr algn="ctr"/>
            <a:r>
              <a:rPr lang="en-US" dirty="0" smtClean="0"/>
              <a:t>Troop 457 Committee Meeting Notes Summary : Jan. 21, 2014</a:t>
            </a:r>
          </a:p>
          <a:p>
            <a:pPr algn="ctr"/>
            <a:r>
              <a:rPr lang="en-US" sz="1400" dirty="0" smtClean="0">
                <a:solidFill>
                  <a:schemeClr val="accent2">
                    <a:lumMod val="75000"/>
                  </a:schemeClr>
                </a:solidFill>
              </a:rPr>
              <a:t>(next meeting Tuesday, February </a:t>
            </a:r>
            <a:r>
              <a:rPr lang="en-US" sz="1400" b="1" dirty="0" smtClean="0">
                <a:solidFill>
                  <a:schemeClr val="tx2">
                    <a:lumMod val="60000"/>
                    <a:lumOff val="40000"/>
                  </a:schemeClr>
                </a:solidFill>
              </a:rPr>
              <a:t>11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~$ 12,000 (less 2013 popcorn credits)</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Scout dues need to be paid before next trek!</a:t>
              </a:r>
            </a:p>
            <a:p>
              <a:pPr>
                <a:buFont typeface="Wingdings" pitchFamily="2" charset="2"/>
                <a:buChar char="Ø"/>
              </a:pPr>
              <a:r>
                <a:rPr lang="en-US" sz="1000" b="1" dirty="0" smtClean="0">
                  <a:latin typeface="Perpetua" pitchFamily="18" charset="0"/>
                </a:rPr>
                <a:t>  Funding for Troop shed  approved</a:t>
              </a: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smtClean="0">
                  <a:latin typeface="Perpetua" pitchFamily="18" charset="0"/>
                </a:rPr>
                <a:t>Pico Blanco trek will focus on Trail To First Class – let’s get those requirements signed off !!</a:t>
              </a:r>
            </a:p>
            <a:p>
              <a:pPr>
                <a:buFont typeface="Wingdings" pitchFamily="2" charset="2"/>
                <a:buChar char="Ø"/>
              </a:pPr>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Distribution policy so patrols have to store their own tents and stoves (in addition to their patrol boxes)</a:t>
              </a:r>
            </a:p>
            <a:p>
              <a:pPr>
                <a:buFont typeface="Wingdings" pitchFamily="2" charset="2"/>
                <a:buChar char="Ø"/>
              </a:pPr>
              <a:r>
                <a:rPr lang="en-US" sz="1000" b="1" dirty="0">
                  <a:latin typeface="Perpetua" pitchFamily="18" charset="0"/>
                </a:rPr>
                <a:t> </a:t>
              </a:r>
              <a:r>
                <a:rPr lang="en-US" sz="1000" b="1" dirty="0" smtClean="0">
                  <a:latin typeface="Perpetua" pitchFamily="18" charset="0"/>
                </a:rPr>
                <a:t>Shed planning (8x10 on site @ church) for </a:t>
              </a:r>
              <a:r>
                <a:rPr lang="en-US" sz="1000" b="1" dirty="0" err="1" smtClean="0">
                  <a:latin typeface="Perpetua" pitchFamily="18" charset="0"/>
                </a:rPr>
                <a:t>dutch</a:t>
              </a:r>
              <a:r>
                <a:rPr lang="en-US" sz="1000" b="1" dirty="0" smtClean="0">
                  <a:latin typeface="Perpetua" pitchFamily="18" charset="0"/>
                </a:rPr>
                <a:t> ovens, easy ups,  etc.  ($3500)</a:t>
              </a:r>
            </a:p>
            <a:p>
              <a:endParaRPr lang="en-US" sz="1000" b="1" dirty="0" smtClean="0">
                <a:latin typeface="Perpetua" pitchFamily="18" charset="0"/>
              </a:endParaRPr>
            </a:p>
          </p:txBody>
        </p:sp>
      </p:grpSp>
      <p:sp>
        <p:nvSpPr>
          <p:cNvPr id="19" name="Rounded Rectangle 18"/>
          <p:cNvSpPr/>
          <p:nvPr/>
        </p:nvSpPr>
        <p:spPr>
          <a:xfrm>
            <a:off x="142874" y="2507992"/>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2507992"/>
            <a:ext cx="1572354"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Report</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2667001"/>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Hersh</a:t>
            </a:r>
            <a:r>
              <a:rPr lang="en-US" sz="1000" b="1" dirty="0" smtClean="0">
                <a:latin typeface="Perpetua" pitchFamily="18" charset="0"/>
              </a:rPr>
              <a:t> will lead the scout advancement activities for 2014!</a:t>
            </a:r>
          </a:p>
          <a:p>
            <a:pPr>
              <a:buFont typeface="Wingdings" pitchFamily="2" charset="2"/>
              <a:buChar char="Ø"/>
            </a:pPr>
            <a:r>
              <a:rPr lang="en-US" sz="1000" b="1" dirty="0" smtClean="0">
                <a:latin typeface="Perpetua" pitchFamily="18" charset="0"/>
              </a:rPr>
              <a:t> The troop will *not* participate in Camporee (April 12/13) b/c at this point there’s very low signups due to it being on the first weekend of Spring break.</a:t>
            </a:r>
          </a:p>
          <a:p>
            <a:pPr>
              <a:buFont typeface="Wingdings" pitchFamily="2" charset="2"/>
              <a:buChar char="Ø"/>
            </a:pPr>
            <a:r>
              <a:rPr lang="en-US" sz="1000" b="1" dirty="0">
                <a:latin typeface="Perpetua" pitchFamily="18" charset="0"/>
              </a:rPr>
              <a:t> </a:t>
            </a:r>
            <a:r>
              <a:rPr lang="en-US" sz="1000" b="1" dirty="0" smtClean="0">
                <a:latin typeface="Perpetua" pitchFamily="18" charset="0"/>
              </a:rPr>
              <a:t>Patrols will be encouraged to perform a service project and then have a get together (e.g., pizza) afterwards (probably sponsored by the troop). </a:t>
            </a:r>
          </a:p>
          <a:p>
            <a:pPr>
              <a:buFont typeface="Wingdings" pitchFamily="2" charset="2"/>
              <a:buChar char="Ø"/>
            </a:pPr>
            <a:r>
              <a:rPr lang="en-US" sz="1000" b="1" dirty="0" smtClean="0">
                <a:latin typeface="Perpetua" pitchFamily="18" charset="0"/>
              </a:rPr>
              <a:t> ASM Intro Outdoor Leader Skills (IOLS) training in March </a:t>
            </a:r>
            <a:r>
              <a:rPr lang="en-US" sz="1000" b="1" dirty="0">
                <a:latin typeface="Perpetua" pitchFamily="18" charset="0"/>
              </a:rPr>
              <a:t>(http://</a:t>
            </a:r>
            <a:r>
              <a:rPr lang="en-US" sz="1000" b="1" dirty="0" err="1">
                <a:latin typeface="Perpetua" pitchFamily="18" charset="0"/>
              </a:rPr>
              <a:t>svmbc.org</a:t>
            </a:r>
            <a:r>
              <a:rPr lang="en-US" sz="1000" b="1" dirty="0">
                <a:latin typeface="Perpetua" pitchFamily="18" charset="0"/>
              </a:rPr>
              <a:t>/</a:t>
            </a:r>
            <a:r>
              <a:rPr lang="en-US" sz="1000" b="1" dirty="0" err="1">
                <a:latin typeface="Perpetua" pitchFamily="18" charset="0"/>
              </a:rPr>
              <a:t>svmbc</a:t>
            </a:r>
            <a:r>
              <a:rPr lang="en-US" sz="1000" b="1" dirty="0">
                <a:latin typeface="Perpetua" pitchFamily="18" charset="0"/>
              </a:rPr>
              <a:t>/event/introduction-to-outdoor-leader-skills-iols-march-2013/) </a:t>
            </a:r>
            <a:r>
              <a:rPr lang="en-US" sz="1000" b="1" dirty="0" smtClean="0">
                <a:latin typeface="Perpetua" pitchFamily="18" charset="0"/>
              </a:rPr>
              <a:t>[registration deadline is 2/21] – we have 2 or 3 leaders attending and I’ll be inviting the incoming </a:t>
            </a:r>
            <a:r>
              <a:rPr lang="en-US" sz="1000" b="1" dirty="0" err="1" smtClean="0">
                <a:latin typeface="Perpetua" pitchFamily="18" charset="0"/>
              </a:rPr>
              <a:t>Webelos</a:t>
            </a:r>
            <a:r>
              <a:rPr lang="en-US" sz="1000" b="1" dirty="0" smtClean="0">
                <a:latin typeface="Perpetua" pitchFamily="18" charset="0"/>
              </a:rPr>
              <a:t> Den Leaders and others to attend to.</a:t>
            </a: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83271"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We need more parental participation at: Committee Meetings and Treks ! Active scouts = Participating parents.</a:t>
              </a:r>
            </a:p>
            <a:p>
              <a:pPr>
                <a:buFont typeface="Wingdings" pitchFamily="2" charset="2"/>
                <a:buChar char="Ø"/>
              </a:pPr>
              <a:r>
                <a:rPr lang="en-US" sz="1000" b="1" dirty="0">
                  <a:latin typeface="Perpetua" pitchFamily="18" charset="0"/>
                </a:rPr>
                <a:t> </a:t>
              </a:r>
              <a:r>
                <a:rPr lang="en-US" sz="1000" b="1" dirty="0" smtClean="0">
                  <a:latin typeface="Perpetua" pitchFamily="18" charset="0"/>
                </a:rPr>
                <a:t>Committee approved 15 new scouts from Pack 457 to bridge in March. This will expand the troop from 37 scouts to 52 so there will be focused recruiting for minimal of 3 ASMs and 3 “shadow” troop position from the new group. Also,  experienced scouts will lead an equipment review for new parents at the 2/27/14 troop meeting. (Scott to include this in follow up email after </a:t>
              </a:r>
              <a:r>
                <a:rPr lang="en-US" sz="1000" b="1" dirty="0" err="1" smtClean="0">
                  <a:latin typeface="Perpetua" pitchFamily="18" charset="0"/>
                </a:rPr>
                <a:t>Scouttrack</a:t>
              </a:r>
              <a:r>
                <a:rPr lang="en-US" sz="1000" b="1" dirty="0" smtClean="0">
                  <a:latin typeface="Perpetua" pitchFamily="18" charset="0"/>
                </a:rPr>
                <a:t> registration is complete). (See additional notes regarding bridging on next page)</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WeST</a:t>
              </a:r>
              <a:r>
                <a:rPr lang="en-US" sz="1000" b="1" dirty="0" smtClean="0">
                  <a:latin typeface="Perpetua" pitchFamily="18" charset="0"/>
                </a:rPr>
                <a:t> Fair (Feb 1</a:t>
              </a:r>
              <a:r>
                <a:rPr lang="en-US" sz="1000" b="1" baseline="30000" dirty="0" smtClean="0">
                  <a:latin typeface="Perpetua" pitchFamily="18" charset="0"/>
                </a:rPr>
                <a:t>st</a:t>
              </a:r>
              <a:r>
                <a:rPr lang="en-US" sz="1000" b="1" dirty="0" smtClean="0">
                  <a:latin typeface="Perpetua" pitchFamily="18" charset="0"/>
                </a:rPr>
                <a:t>) – PLC requests (approved) $200 for cooking activities </a:t>
              </a:r>
            </a:p>
            <a:p>
              <a:pPr>
                <a:buFont typeface="Wingdings" pitchFamily="2" charset="2"/>
                <a:buChar char="Ø"/>
              </a:pPr>
              <a:r>
                <a:rPr lang="en-US" sz="1000" b="1" dirty="0">
                  <a:latin typeface="Perpetua" pitchFamily="18" charset="0"/>
                </a:rPr>
                <a:t> </a:t>
              </a:r>
              <a:r>
                <a:rPr lang="en-US" sz="1000" b="1" dirty="0" smtClean="0">
                  <a:latin typeface="Perpetua" pitchFamily="18" charset="0"/>
                </a:rPr>
                <a:t>Two (2) hours service project earned for any participants in Hi Sierra help during Jan trek.</a:t>
              </a: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58" name="Group 57"/>
          <p:cNvGrpSpPr/>
          <p:nvPr/>
        </p:nvGrpSpPr>
        <p:grpSpPr>
          <a:xfrm>
            <a:off x="2475923" y="5409757"/>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1813317" cy="242374"/>
            </a:xfrm>
            <a:prstGeom prst="rect">
              <a:avLst/>
            </a:prstGeom>
            <a:noFill/>
          </p:spPr>
          <p:txBody>
            <a:bodyPr wrap="none" rtlCol="0">
              <a:spAutoFit/>
            </a:bodyPr>
            <a:lstStyle/>
            <a:p>
              <a:r>
                <a:rPr lang="en-US" sz="1200" b="1" dirty="0" smtClean="0"/>
                <a:t>Feb. </a:t>
              </a:r>
              <a:r>
                <a:rPr lang="en-US" sz="1200" b="1" dirty="0"/>
                <a:t>8</a:t>
              </a:r>
              <a:r>
                <a:rPr lang="en-US" sz="1200" b="1" dirty="0" smtClean="0"/>
                <a:t> – 9 (Advancement)</a:t>
              </a:r>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 Pico Blanco (car camping)</a:t>
              </a:r>
            </a:p>
            <a:p>
              <a:r>
                <a:rPr lang="en-US" sz="1000" b="1" dirty="0" smtClean="0"/>
                <a:t>Trek Leader: </a:t>
              </a:r>
              <a:r>
                <a:rPr lang="en-US" sz="1000" b="1" dirty="0" err="1" smtClean="0"/>
                <a:t>Amit</a:t>
              </a:r>
              <a:r>
                <a:rPr lang="en-US" sz="1000" b="1" dirty="0" smtClean="0"/>
                <a:t> Patel</a:t>
              </a:r>
            </a:p>
            <a:p>
              <a:r>
                <a:rPr lang="en-US" sz="1000" b="1" dirty="0" smtClean="0"/>
                <a:t>Scout Trek Leader: ?</a:t>
              </a:r>
            </a:p>
            <a:p>
              <a:pPr>
                <a:buFont typeface="Wingdings" pitchFamily="2" charset="2"/>
                <a:buChar char="Ø"/>
              </a:pPr>
              <a:r>
                <a:rPr lang="en-US" sz="1000" dirty="0" smtClean="0"/>
                <a:t> Focus on Advancement</a:t>
              </a:r>
            </a:p>
            <a:p>
              <a:pPr>
                <a:buFont typeface="Wingdings" pitchFamily="2" charset="2"/>
                <a:buChar char="Ø"/>
              </a:pPr>
              <a:r>
                <a:rPr lang="en-US" sz="1000" dirty="0"/>
                <a:t> </a:t>
              </a:r>
              <a:r>
                <a:rPr lang="en-US" sz="1000" dirty="0" smtClean="0"/>
                <a:t>Car camping – great campout for new parents!</a:t>
              </a:r>
            </a:p>
          </p:txBody>
        </p:sp>
      </p:grpSp>
      <p:grpSp>
        <p:nvGrpSpPr>
          <p:cNvPr id="45" name="Group 44"/>
          <p:cNvGrpSpPr/>
          <p:nvPr/>
        </p:nvGrpSpPr>
        <p:grpSpPr>
          <a:xfrm>
            <a:off x="4768273" y="5409757"/>
            <a:ext cx="2209800" cy="91440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954408" cy="242374"/>
            </a:xfrm>
            <a:prstGeom prst="rect">
              <a:avLst/>
            </a:prstGeom>
            <a:noFill/>
          </p:spPr>
          <p:txBody>
            <a:bodyPr wrap="none" rtlCol="0">
              <a:spAutoFit/>
            </a:bodyPr>
            <a:lstStyle/>
            <a:p>
              <a:r>
                <a:rPr lang="en-US" sz="1200" b="1" dirty="0" smtClean="0"/>
                <a:t>Mar. 29 - 30</a:t>
              </a:r>
            </a:p>
          </p:txBody>
        </p:sp>
        <p:sp>
          <p:nvSpPr>
            <p:cNvPr id="48" name="TextBox 47"/>
            <p:cNvSpPr txBox="1"/>
            <p:nvPr/>
          </p:nvSpPr>
          <p:spPr>
            <a:xfrm>
              <a:off x="209550" y="5805487"/>
              <a:ext cx="2111822" cy="700088"/>
            </a:xfrm>
            <a:prstGeom prst="rect">
              <a:avLst/>
            </a:prstGeom>
            <a:noFill/>
          </p:spPr>
          <p:txBody>
            <a:bodyPr wrap="square" rtlCol="0">
              <a:noAutofit/>
            </a:bodyPr>
            <a:lstStyle/>
            <a:p>
              <a:r>
                <a:rPr lang="en-US" sz="1000" b="1" dirty="0" smtClean="0"/>
                <a:t>Trek: Mt Tam (car camping)</a:t>
              </a:r>
            </a:p>
            <a:p>
              <a:r>
                <a:rPr lang="en-US" sz="1000" b="1" dirty="0" smtClean="0"/>
                <a:t>Trek Leader: </a:t>
              </a:r>
              <a:r>
                <a:rPr lang="en-US" sz="1000" b="1" dirty="0" err="1" smtClean="0"/>
                <a:t>Hersh</a:t>
              </a:r>
              <a:r>
                <a:rPr lang="en-US" sz="1000" b="1" dirty="0" smtClean="0"/>
                <a:t> </a:t>
              </a:r>
            </a:p>
            <a:p>
              <a:r>
                <a:rPr lang="en-US" sz="1000" b="1" dirty="0" smtClean="0"/>
                <a:t>Scout Trek Leader: ?</a:t>
              </a:r>
            </a:p>
            <a:p>
              <a:pPr>
                <a:buFont typeface="Wingdings" pitchFamily="2" charset="2"/>
                <a:buChar char="Ø"/>
              </a:pPr>
              <a:r>
                <a:rPr lang="en-US" sz="1000" dirty="0" smtClean="0"/>
                <a:t> Scout – </a:t>
              </a:r>
              <a:r>
                <a:rPr lang="en-US" sz="1000" dirty="0" err="1" smtClean="0"/>
                <a:t>Totin</a:t>
              </a:r>
              <a:r>
                <a:rPr lang="en-US" sz="1000" dirty="0" smtClean="0"/>
                <a:t> Chit / </a:t>
              </a:r>
              <a:r>
                <a:rPr lang="en-US" sz="1000" dirty="0" err="1" smtClean="0"/>
                <a:t>Firem’n</a:t>
              </a:r>
              <a:r>
                <a:rPr lang="en-US" sz="1000" dirty="0" smtClean="0"/>
                <a:t> Chit</a:t>
              </a:r>
            </a:p>
          </p:txBody>
        </p:sp>
      </p:grpSp>
      <p:grpSp>
        <p:nvGrpSpPr>
          <p:cNvPr id="50" name="Group 49"/>
          <p:cNvGrpSpPr/>
          <p:nvPr/>
        </p:nvGrpSpPr>
        <p:grpSpPr>
          <a:xfrm>
            <a:off x="7041573" y="5409757"/>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711790" cy="242374"/>
            </a:xfrm>
            <a:prstGeom prst="rect">
              <a:avLst/>
            </a:prstGeom>
            <a:noFill/>
          </p:spPr>
          <p:txBody>
            <a:bodyPr wrap="none" rtlCol="0">
              <a:spAutoFit/>
            </a:bodyPr>
            <a:lstStyle/>
            <a:p>
              <a:r>
                <a:rPr lang="en-US" sz="1200" b="1" dirty="0" smtClean="0"/>
                <a:t>Apr. 26</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Geo-Caching</a:t>
              </a:r>
            </a:p>
            <a:p>
              <a:r>
                <a:rPr lang="en-US" sz="1000" b="1" dirty="0" smtClean="0"/>
                <a:t>Trek Leader: Scott Lukens</a:t>
              </a:r>
            </a:p>
            <a:p>
              <a:r>
                <a:rPr lang="en-US" sz="1000" b="1" dirty="0" smtClean="0"/>
                <a:t>Scout Trek Leader: ?</a:t>
              </a:r>
            </a:p>
            <a:p>
              <a:pPr>
                <a:buFont typeface="Wingdings" pitchFamily="2" charset="2"/>
                <a:buChar char="Ø"/>
              </a:pPr>
              <a:r>
                <a:rPr lang="en-US" sz="1000" dirty="0" smtClean="0"/>
                <a:t> </a:t>
              </a:r>
            </a:p>
            <a:p>
              <a:pPr>
                <a:buFont typeface="Wingdings" pitchFamily="2" charset="2"/>
                <a:buChar char="Ø"/>
              </a:pPr>
              <a:r>
                <a:rPr lang="en-US" sz="1000" dirty="0"/>
                <a:t> </a:t>
              </a:r>
              <a:endParaRPr lang="en-US" sz="1000" dirty="0" smtClean="0"/>
            </a:p>
          </p:txBody>
        </p:sp>
      </p:grpSp>
      <p:pic>
        <p:nvPicPr>
          <p:cNvPr id="2" name="Picture 1"/>
          <p:cNvPicPr>
            <a:picLocks noChangeAspect="1"/>
          </p:cNvPicPr>
          <p:nvPr/>
        </p:nvPicPr>
        <p:blipFill>
          <a:blip r:embed="rId4"/>
          <a:stretch>
            <a:fillRect/>
          </a:stretch>
        </p:blipFill>
        <p:spPr>
          <a:xfrm>
            <a:off x="6020493" y="6357447"/>
            <a:ext cx="792480" cy="495300"/>
          </a:xfrm>
          <a:prstGeom prst="rect">
            <a:avLst/>
          </a:prstGeom>
        </p:spPr>
      </p:pic>
      <p:pic>
        <p:nvPicPr>
          <p:cNvPr id="3" name="Picture 2"/>
          <p:cNvPicPr>
            <a:picLocks noChangeAspect="1"/>
          </p:cNvPicPr>
          <p:nvPr/>
        </p:nvPicPr>
        <p:blipFill>
          <a:blip r:embed="rId5"/>
          <a:stretch>
            <a:fillRect/>
          </a:stretch>
        </p:blipFill>
        <p:spPr>
          <a:xfrm>
            <a:off x="5060373" y="6335549"/>
            <a:ext cx="794174" cy="533400"/>
          </a:xfrm>
          <a:prstGeom prst="rect">
            <a:avLst/>
          </a:prstGeom>
        </p:spPr>
      </p:pic>
      <p:grpSp>
        <p:nvGrpSpPr>
          <p:cNvPr id="54" name="Group 53"/>
          <p:cNvGrpSpPr/>
          <p:nvPr/>
        </p:nvGrpSpPr>
        <p:grpSpPr>
          <a:xfrm>
            <a:off x="152400" y="5410200"/>
            <a:ext cx="2228850" cy="1219200"/>
            <a:chOff x="209550" y="5638800"/>
            <a:chExt cx="2228850" cy="1066800"/>
          </a:xfrm>
          <a:solidFill>
            <a:schemeClr val="accent2">
              <a:lumMod val="60000"/>
              <a:lumOff val="40000"/>
            </a:schemeClr>
          </a:solidFill>
        </p:grpSpPr>
        <p:sp>
          <p:nvSpPr>
            <p:cNvPr id="55" name="Rounded Rectangle 54"/>
            <p:cNvSpPr/>
            <p:nvPr/>
          </p:nvSpPr>
          <p:spPr>
            <a:xfrm>
              <a:off x="228600" y="5638800"/>
              <a:ext cx="2209800" cy="1066800"/>
            </a:xfrm>
            <a:prstGeom prst="round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09550" y="5805487"/>
              <a:ext cx="2111822" cy="900113"/>
            </a:xfrm>
            <a:prstGeom prst="rect">
              <a:avLst/>
            </a:prstGeom>
            <a:grpFill/>
          </p:spPr>
          <p:txBody>
            <a:bodyPr wrap="square" rtlCol="0">
              <a:noAutofit/>
            </a:bodyPr>
            <a:lstStyle/>
            <a:p>
              <a:r>
                <a:rPr lang="en-US" sz="1000" b="1" dirty="0" smtClean="0"/>
                <a:t>Event: </a:t>
              </a:r>
              <a:r>
                <a:rPr lang="en-US" sz="1000" b="1" dirty="0" err="1" smtClean="0"/>
                <a:t>We.S.T</a:t>
              </a:r>
              <a:r>
                <a:rPr lang="en-US" sz="1000" b="1" dirty="0" smtClean="0"/>
                <a:t> Fair (Ortega Park)</a:t>
              </a:r>
              <a:endParaRPr lang="en-US" sz="1000" b="1" dirty="0" smtClean="0"/>
            </a:p>
            <a:p>
              <a:r>
                <a:rPr lang="en-US" sz="1000" b="1" dirty="0" smtClean="0"/>
                <a:t>Trek Leader: </a:t>
              </a:r>
              <a:r>
                <a:rPr lang="en-US" sz="1000" b="1" dirty="0" smtClean="0"/>
                <a:t>Mike Klein</a:t>
              </a:r>
              <a:endParaRPr lang="en-US" sz="1000" b="1" dirty="0" smtClean="0"/>
            </a:p>
            <a:p>
              <a:r>
                <a:rPr lang="en-US" sz="1000" b="1" dirty="0" smtClean="0"/>
                <a:t>Scout Trek Leader: </a:t>
              </a:r>
              <a:r>
                <a:rPr lang="en-US" sz="1000" b="1" dirty="0" err="1" smtClean="0"/>
                <a:t>Sahil</a:t>
              </a:r>
              <a:r>
                <a:rPr lang="en-US" sz="1000" b="1" dirty="0" smtClean="0"/>
                <a:t> </a:t>
              </a:r>
              <a:r>
                <a:rPr lang="en-US" sz="1000" b="1" dirty="0" err="1" smtClean="0"/>
                <a:t>Sanchetti</a:t>
              </a:r>
              <a:endParaRPr lang="en-US" sz="1000" b="1" dirty="0" smtClean="0"/>
            </a:p>
            <a:p>
              <a:pPr>
                <a:buFont typeface="Wingdings" pitchFamily="2" charset="2"/>
                <a:buChar char="Ø"/>
              </a:pPr>
              <a:r>
                <a:rPr lang="en-US" sz="1000" dirty="0" smtClean="0"/>
                <a:t> </a:t>
              </a:r>
              <a:r>
                <a:rPr lang="en-US" sz="1000" dirty="0" err="1" smtClean="0"/>
                <a:t>Webelos</a:t>
              </a:r>
              <a:r>
                <a:rPr lang="en-US" sz="1000" dirty="0" smtClean="0"/>
                <a:t> to Scout Transition</a:t>
              </a:r>
              <a:endParaRPr lang="en-US" sz="1000" dirty="0" smtClean="0"/>
            </a:p>
            <a:p>
              <a:pPr>
                <a:buFont typeface="Wingdings" pitchFamily="2" charset="2"/>
                <a:buChar char="Ø"/>
              </a:pPr>
              <a:r>
                <a:rPr lang="en-US" sz="1000" dirty="0" smtClean="0"/>
                <a:t> Lashing, cooking, races, </a:t>
              </a:r>
              <a:r>
                <a:rPr lang="en-US" sz="1000" dirty="0" err="1" smtClean="0"/>
                <a:t>etc</a:t>
              </a:r>
              <a:endParaRPr lang="en-US" sz="1000" dirty="0" smtClean="0"/>
            </a:p>
          </p:txBody>
        </p:sp>
        <p:sp>
          <p:nvSpPr>
            <p:cNvPr id="56" name="TextBox 55"/>
            <p:cNvSpPr txBox="1"/>
            <p:nvPr/>
          </p:nvSpPr>
          <p:spPr>
            <a:xfrm>
              <a:off x="581025" y="5647551"/>
              <a:ext cx="1402948" cy="242374"/>
            </a:xfrm>
            <a:prstGeom prst="rect">
              <a:avLst/>
            </a:prstGeom>
            <a:grpFill/>
          </p:spPr>
          <p:txBody>
            <a:bodyPr wrap="none" rtlCol="0">
              <a:spAutoFit/>
            </a:bodyPr>
            <a:lstStyle/>
            <a:p>
              <a:r>
                <a:rPr lang="en-US" sz="1200" b="1" dirty="0" smtClean="0"/>
                <a:t>Feb. </a:t>
              </a:r>
              <a:r>
                <a:rPr lang="en-US" sz="1200" b="1" dirty="0"/>
                <a:t>1</a:t>
              </a:r>
              <a:r>
                <a:rPr lang="en-US" sz="1200" b="1" dirty="0" smtClean="0"/>
                <a:t> (</a:t>
              </a:r>
              <a:r>
                <a:rPr lang="en-US" sz="1200" b="1" dirty="0" smtClean="0"/>
                <a:t>9:30 – 2:30</a:t>
              </a:r>
              <a:r>
                <a:rPr lang="en-US" sz="1200" b="1" dirty="0" smtClean="0"/>
                <a:t>)</a:t>
              </a:r>
              <a:endParaRPr lang="en-US" sz="1200" b="1" dirty="0" smtClean="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62185" y="152400"/>
            <a:ext cx="6021187" cy="584776"/>
          </a:xfrm>
          <a:prstGeom prst="rect">
            <a:avLst/>
          </a:prstGeom>
          <a:noFill/>
        </p:spPr>
        <p:txBody>
          <a:bodyPr wrap="none" rtlCol="0">
            <a:spAutoFit/>
          </a:bodyPr>
          <a:lstStyle/>
          <a:p>
            <a:pPr algn="ctr"/>
            <a:r>
              <a:rPr lang="en-US" dirty="0" smtClean="0"/>
              <a:t>Troop 457 Committee Meeting Notes Summary : Jan. 21,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276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2819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Scouts who have not yet received First Class rank need to bring their books to meetings (DUH </a:t>
            </a:r>
            <a:r>
              <a:rPr lang="en-US" sz="1000" b="1" dirty="0" smtClean="0">
                <a:latin typeface="Perpetua" pitchFamily="18" charset="0"/>
                <a:sym typeface="Wingdings"/>
              </a:rPr>
              <a:t> ) – let’s make this a habit (and provide the reward that once your scout has reached First Class he no longer needs to bring his book ever week – it worked well for my youngest son Cole!)</a:t>
            </a:r>
          </a:p>
          <a:p>
            <a:pPr>
              <a:buFont typeface="Wingdings" pitchFamily="2" charset="2"/>
              <a:buChar char="Ø"/>
            </a:pPr>
            <a:r>
              <a:rPr lang="en-US" sz="1000" b="1" dirty="0" smtClean="0">
                <a:latin typeface="Perpetua" pitchFamily="18" charset="0"/>
              </a:rPr>
              <a:t>  15 </a:t>
            </a:r>
            <a:r>
              <a:rPr lang="en-US" sz="1000" b="1" dirty="0" err="1" smtClean="0">
                <a:latin typeface="Perpetua" pitchFamily="18" charset="0"/>
              </a:rPr>
              <a:t>Webelos</a:t>
            </a:r>
            <a:r>
              <a:rPr lang="en-US" sz="1000" b="1" dirty="0" smtClean="0">
                <a:latin typeface="Perpetua" pitchFamily="18" charset="0"/>
              </a:rPr>
              <a:t> Scouts to bridge: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With this many scouts we will most likely need to add 2 patrols and redistribute (including identifying older, 14+ year olds, to be PLs)</a:t>
            </a:r>
          </a:p>
          <a:p>
            <a:pPr lvl="1">
              <a:buFont typeface="Wingdings" pitchFamily="2" charset="2"/>
              <a:buChar char="Ø"/>
            </a:pPr>
            <a:r>
              <a:rPr lang="en-US" sz="1000" b="1" dirty="0" smtClean="0">
                <a:latin typeface="Perpetua" pitchFamily="18" charset="0"/>
              </a:rPr>
              <a:t> By March 2015 we’ll have 8 scouts age out (&gt; 18 </a:t>
            </a:r>
            <a:r>
              <a:rPr lang="en-US" sz="1000" b="1" dirty="0" err="1" smtClean="0">
                <a:latin typeface="Perpetua" pitchFamily="18" charset="0"/>
              </a:rPr>
              <a:t>yrs</a:t>
            </a:r>
            <a:r>
              <a:rPr lang="en-US" sz="1000" b="1" dirty="0" smtClean="0">
                <a:latin typeface="Perpetua" pitchFamily="18" charset="0"/>
              </a:rPr>
              <a:t> old), so troop should plan to limit incoming scouts next year to ~8 new scouts</a:t>
            </a:r>
          </a:p>
          <a:p>
            <a:pPr>
              <a:buFont typeface="Wingdings" pitchFamily="2" charset="2"/>
              <a:buChar char="Ø"/>
            </a:pPr>
            <a:r>
              <a:rPr lang="en-US" sz="1000" b="1" dirty="0" smtClean="0">
                <a:latin typeface="Perpetua" pitchFamily="18" charset="0"/>
              </a:rPr>
              <a:t>Action Items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email Aaron that troop will not participate in Camporee b/c of date conflict (is there an option to avoid this weekend?)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inform PLC ( / SPL )  that we need a pair of senior scouts to lead an equipment review for new parents on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a:t>
            </a:r>
            <a:r>
              <a:rPr lang="en-US" sz="1000" b="1" dirty="0">
                <a:latin typeface="Perpetua" pitchFamily="18" charset="0"/>
              </a:rPr>
              <a:t> </a:t>
            </a:r>
            <a:r>
              <a:rPr lang="en-US" sz="1000" b="1" dirty="0" smtClean="0">
                <a:latin typeface="Perpetua" pitchFamily="18" charset="0"/>
              </a:rPr>
              <a:t>register </a:t>
            </a:r>
            <a:r>
              <a:rPr lang="en-US" sz="1000" b="1" dirty="0">
                <a:latin typeface="Perpetua" pitchFamily="18" charset="0"/>
              </a:rPr>
              <a:t>scouts and </a:t>
            </a:r>
            <a:r>
              <a:rPr lang="en-US" sz="1000" b="1" dirty="0" smtClean="0">
                <a:latin typeface="Perpetua" pitchFamily="18" charset="0"/>
              </a:rPr>
              <a:t>email parents with general info, review calendar, buy book and invite to 2/27/14 meeting</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talk w/ seamstress and coordinate creation of 15 new neckerchiefs (~$17 / neckerchief) and look into out sourcing at higher lever for following year (i.e., bulk order for price break, both Scout and Adult). Also, consider making 2 or 3 more Adult neckerchiefs for 2014.</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Look into a geo-caching trek for April in lieu of Camporee</a:t>
            </a:r>
          </a:p>
          <a:p>
            <a:pPr lvl="1">
              <a:buFont typeface="Wingdings" pitchFamily="2" charset="2"/>
              <a:buChar char="Ø"/>
            </a:pPr>
            <a:r>
              <a:rPr lang="en-US" sz="1000" b="1" dirty="0" smtClean="0">
                <a:latin typeface="Perpetua" pitchFamily="18" charset="0"/>
              </a:rPr>
              <a:t> Scott Davidson: inform PLC ( / SPL ) that we want a </a:t>
            </a:r>
            <a:r>
              <a:rPr lang="en-US" sz="1000" b="1" dirty="0" err="1" smtClean="0">
                <a:latin typeface="Perpetua" pitchFamily="18" charset="0"/>
              </a:rPr>
              <a:t>CoH</a:t>
            </a:r>
            <a:r>
              <a:rPr lang="en-US" sz="1000" b="1" dirty="0" smtClean="0">
                <a:latin typeface="Perpetua" pitchFamily="18" charset="0"/>
              </a:rPr>
              <a:t> soon after first campout for new scouts (to get them recognized w/ Scout badge)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Lukens: Schedule / plan a Rancho San Antonio park (or similar) hike for scouts in need of signing off map/compass 2</a:t>
            </a:r>
            <a:r>
              <a:rPr lang="en-US" sz="1000" b="1" baseline="30000" dirty="0" smtClean="0">
                <a:latin typeface="Perpetua" pitchFamily="18" charset="0"/>
              </a:rPr>
              <a:t>nd</a:t>
            </a:r>
            <a:r>
              <a:rPr lang="en-US" sz="1000" b="1" dirty="0" smtClean="0">
                <a:latin typeface="Perpetua" pitchFamily="18" charset="0"/>
              </a:rPr>
              <a:t> Class requirements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Scott Davidson: email Pack 457 CM Scotty Van Sickle (do Scott’s do all the work here ?) to encourage </a:t>
            </a:r>
            <a:r>
              <a:rPr lang="en-US" sz="1000" b="1" dirty="0" err="1" smtClean="0">
                <a:latin typeface="Perpetua" pitchFamily="18" charset="0"/>
              </a:rPr>
              <a:t>Webelos</a:t>
            </a:r>
            <a:r>
              <a:rPr lang="en-US" sz="1000" b="1" dirty="0" smtClean="0">
                <a:latin typeface="Perpetua" pitchFamily="18" charset="0"/>
              </a:rPr>
              <a:t> I scouts to attend</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Klein: amend bylaws: a) scout leader can only sign off @ troop meeting, adults on treks and b) Star, Life and Eagle participation signed off by Scout Master only</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Mike (or delegate): look into professional photographer for Spring troop pictures.</a:t>
            </a: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426208"/>
            <a:ext cx="8848725" cy="2355592"/>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578608"/>
            <a:ext cx="8720657" cy="1981200"/>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p:txBody>
      </p:sp>
    </p:spTree>
    <p:extLst>
      <p:ext uri="{BB962C8B-B14F-4D97-AF65-F5344CB8AC3E}">
        <p14:creationId xmlns:p14="http://schemas.microsoft.com/office/powerpoint/2010/main" val="154746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4214725" y="139176"/>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708739893"/>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Ian</a:t>
                      </a:r>
                      <a:r>
                        <a:rPr lang="en-US" sz="1000" b="1" baseline="0" dirty="0" smtClean="0">
                          <a:solidFill>
                            <a:srgbClr val="000000"/>
                          </a:solidFill>
                          <a:effectLst/>
                          <a:latin typeface="Calibri"/>
                          <a:ea typeface="Calibri"/>
                          <a:cs typeface="Times New Roman"/>
                        </a:rPr>
                        <a:t> 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Sahil</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Sanchetti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err="1">
                          <a:solidFill>
                            <a:srgbClr val="000000"/>
                          </a:solidFill>
                          <a:effectLst/>
                          <a:latin typeface="Calibri"/>
                          <a:ea typeface="Calibri"/>
                          <a:cs typeface="Times New Roman"/>
                        </a:rPr>
                        <a:t>Prithvi</a:t>
                      </a:r>
                      <a:r>
                        <a:rPr lang="en-US" sz="1000" b="1" dirty="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Kannan</a:t>
                      </a:r>
                      <a:r>
                        <a:rPr lang="en-US" sz="1000" b="1" dirty="0" smtClean="0">
                          <a:solidFill>
                            <a:srgbClr val="000000"/>
                          </a:solidFill>
                          <a:effectLst/>
                          <a:latin typeface="Calibri"/>
                          <a:ea typeface="Calibri"/>
                          <a:cs typeface="Times New Roman"/>
                        </a:rPr>
                        <a:t>,</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Marco Maletis</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Aneesh</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Goel</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a:solidFill>
                            <a:srgbClr val="000000"/>
                          </a:solidFill>
                          <a:effectLst/>
                          <a:latin typeface="Calibri"/>
                          <a:ea typeface="Calibri"/>
                          <a:cs typeface="Times New Roman"/>
                        </a:rPr>
                        <a:t>Cole Davidson</a:t>
                      </a:r>
                      <a:endParaRPr lang="en-US" sz="100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Den Chief</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Jeevan</a:t>
                      </a:r>
                      <a:r>
                        <a:rPr lang="en-US" sz="1000" b="1" dirty="0" smtClean="0">
                          <a:solidFill>
                            <a:srgbClr val="000000"/>
                          </a:solidFill>
                          <a:effectLst/>
                          <a:latin typeface="+mn-lt"/>
                          <a:ea typeface="Calibri"/>
                          <a:cs typeface="Times New Roman"/>
                        </a:rPr>
                        <a:t> </a:t>
                      </a:r>
                      <a:r>
                        <a:rPr lang="en-US" sz="1000" b="1" dirty="0" err="1" smtClean="0">
                          <a:solidFill>
                            <a:srgbClr val="000000"/>
                          </a:solidFill>
                          <a:effectLst/>
                          <a:latin typeface="+mn-lt"/>
                          <a:ea typeface="Calibri"/>
                          <a:cs typeface="Times New Roman"/>
                        </a:rPr>
                        <a:t>Prakash</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Prabhat</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Jammalamadaka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Chethan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Gomatam</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Wise </a:t>
                      </a:r>
                      <a:r>
                        <a:rPr lang="en-US" sz="1000" dirty="0" smtClean="0">
                          <a:solidFill>
                            <a:srgbClr val="000000"/>
                          </a:solidFill>
                          <a:effectLst/>
                          <a:latin typeface="Calibri"/>
                          <a:ea typeface="Calibri"/>
                          <a:cs typeface="Times New Roman"/>
                        </a:rPr>
                        <a:t>Guys </a:t>
                      </a:r>
                      <a:r>
                        <a:rPr lang="en-US" sz="1000" smtClean="0">
                          <a:solidFill>
                            <a:srgbClr val="000000"/>
                          </a:solidFill>
                          <a:effectLst/>
                          <a:latin typeface="Calibri"/>
                          <a:ea typeface="Calibri"/>
                          <a:cs typeface="Times New Roman"/>
                        </a:rPr>
                        <a:t>(Sr.)</a:t>
                      </a:r>
                      <a:r>
                        <a:rPr lang="en-US" sz="1000" baseline="0" smtClean="0">
                          <a:solidFill>
                            <a:srgbClr val="000000"/>
                          </a:solidFill>
                          <a:effectLst/>
                          <a:latin typeface="Calibri"/>
                          <a:ea typeface="Calibri"/>
                          <a:cs typeface="Times New Roman"/>
                        </a:rPr>
                        <a:t> </a:t>
                      </a:r>
                      <a:r>
                        <a:rPr lang="en-US" sz="1000" smtClean="0">
                          <a:solidFill>
                            <a:srgbClr val="000000"/>
                          </a:solidFill>
                          <a:effectLst/>
                          <a:latin typeface="Calibri"/>
                          <a:ea typeface="Calibri"/>
                          <a:cs typeface="Times New Roman"/>
                        </a:rPr>
                        <a:t> </a:t>
                      </a:r>
                      <a:r>
                        <a:rPr lang="en-US" sz="1000" dirty="0">
                          <a:solidFill>
                            <a:srgbClr val="000000"/>
                          </a:solidFill>
                          <a:effectLst/>
                          <a:latin typeface="Calibri"/>
                          <a:ea typeface="Calibri"/>
                          <a:cs typeface="Times New Roman"/>
                        </a:rPr>
                        <a:t>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Jeffrey</a:t>
                      </a:r>
                      <a:r>
                        <a:rPr lang="en-US" sz="1000" b="1" baseline="0" dirty="0" smtClean="0">
                          <a:solidFill>
                            <a:srgbClr val="000000"/>
                          </a:solidFill>
                          <a:effectLst/>
                          <a:latin typeface="+mn-lt"/>
                          <a:ea typeface="Calibri"/>
                          <a:cs typeface="Times New Roman"/>
                        </a:rPr>
                        <a:t> Sun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mn-lt"/>
                          <a:ea typeface="Calibri"/>
                          <a:cs typeface="Times New Roman"/>
                        </a:rPr>
                        <a:t>Naman</a:t>
                      </a:r>
                      <a:r>
                        <a:rPr lang="en-US" sz="1000" b="1" baseline="0" dirty="0" smtClean="0">
                          <a:solidFill>
                            <a:srgbClr val="000000"/>
                          </a:solidFill>
                          <a:effectLst/>
                          <a:latin typeface="+mn-lt"/>
                          <a:ea typeface="Calibri"/>
                          <a:cs typeface="Times New Roman"/>
                        </a:rPr>
                        <a:t> </a:t>
                      </a:r>
                      <a:r>
                        <a:rPr lang="en-US" sz="1000" b="1" baseline="0" dirty="0" err="1" smtClean="0">
                          <a:solidFill>
                            <a:srgbClr val="000000"/>
                          </a:solidFill>
                          <a:effectLst/>
                          <a:latin typeface="+mn-lt"/>
                          <a:ea typeface="Calibri"/>
                          <a:cs typeface="Times New Roman"/>
                        </a:rPr>
                        <a:t>Bhargava</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Shay</a:t>
                      </a:r>
                      <a:r>
                        <a:rPr lang="en-US" sz="1000" b="1" baseline="0" dirty="0" smtClean="0">
                          <a:solidFill>
                            <a:srgbClr val="000000"/>
                          </a:solidFill>
                          <a:effectLst/>
                          <a:latin typeface="+mn-lt"/>
                          <a:ea typeface="Calibri"/>
                          <a:cs typeface="Times New Roman"/>
                        </a:rPr>
                        <a:t> Dias</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Cole Davidson</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1024261558"/>
              </p:ext>
            </p:extLst>
          </p:nvPr>
        </p:nvGraphicFramePr>
        <p:xfrm>
          <a:off x="5399705" y="163792"/>
          <a:ext cx="3581400" cy="5329766"/>
        </p:xfrm>
        <a:graphic>
          <a:graphicData uri="http://schemas.openxmlformats.org/drawingml/2006/table">
            <a:tbl>
              <a:tblPr firstRow="1" bandRow="1">
                <a:tableStyleId>{69C7853C-536D-4A76-A0AE-DD22124D55A5}</a:tableStyleId>
              </a:tblPr>
              <a:tblGrid>
                <a:gridCol w="1382095"/>
                <a:gridCol w="2199305"/>
              </a:tblGrid>
              <a:tr h="320040">
                <a:tc>
                  <a:txBody>
                    <a:bodyPr/>
                    <a:lstStyle/>
                    <a:p>
                      <a:pPr algn="ctr"/>
                      <a:r>
                        <a:rPr lang="en-US" sz="900" dirty="0" smtClean="0"/>
                        <a:t>Scout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p>
                    <a:p>
                      <a:pPr algn="ctr"/>
                      <a:endParaRPr lang="en-US" sz="900" dirty="0"/>
                    </a:p>
                  </a:txBody>
                  <a:tcPr/>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Scott Davidson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err="1" smtClean="0">
                          <a:solidFill>
                            <a:srgbClr val="000000"/>
                          </a:solidFill>
                          <a:effectLst/>
                          <a:latin typeface="Calibri"/>
                          <a:ea typeface="Calibri"/>
                          <a:cs typeface="Times New Roman"/>
                        </a:rPr>
                        <a:t>Itzik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Gilboa</a:t>
                      </a:r>
                      <a:endParaRPr lang="en-US" sz="900" b="1" baseline="0" dirty="0" smtClean="0">
                        <a:solidFill>
                          <a:srgbClr val="000000"/>
                        </a:solidFill>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endParaRPr lang="en-US" sz="900" b="1" baseline="0" dirty="0" smtClean="0">
                        <a:solidFill>
                          <a:srgbClr val="000000"/>
                        </a:solidFill>
                        <a:effectLst/>
                        <a:latin typeface="+mn-lt"/>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Sam Sun</a:t>
                      </a:r>
                    </a:p>
                    <a:p>
                      <a:pPr marL="0" marR="0" indent="0" algn="l" defTabSz="914400" rtl="0" eaLnBrk="1" fontAlgn="auto" latinLnBrk="0" hangingPunct="1">
                        <a:lnSpc>
                          <a:spcPct val="115000"/>
                        </a:lnSpc>
                        <a:spcBef>
                          <a:spcPts val="0"/>
                        </a:spcBef>
                        <a:spcAft>
                          <a:spcPts val="0"/>
                        </a:spcAft>
                        <a:buClrTx/>
                        <a:buSzTx/>
                        <a:buFontTx/>
                        <a:buNone/>
                        <a:tabLst/>
                        <a:defRPr/>
                      </a:pPr>
                      <a:r>
                        <a:rPr lang="en-US" sz="900" b="1" baseline="0" dirty="0" smtClean="0">
                          <a:solidFill>
                            <a:srgbClr val="000000"/>
                          </a:solidFill>
                          <a:effectLst/>
                          <a:latin typeface="+mn-lt"/>
                          <a:ea typeface="Calibri"/>
                          <a:cs typeface="Times New Roman"/>
                        </a:rPr>
                        <a:t>Max </a:t>
                      </a:r>
                      <a:r>
                        <a:rPr lang="en-US" sz="900" b="1" baseline="0" dirty="0" err="1" smtClean="0">
                          <a:solidFill>
                            <a:srgbClr val="000000"/>
                          </a:solidFill>
                          <a:effectLst/>
                          <a:latin typeface="+mn-lt"/>
                          <a:ea typeface="Calibri"/>
                          <a:cs typeface="Times New Roman"/>
                        </a:rPr>
                        <a:t>Uyematsu</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Kernels</a:t>
                      </a:r>
                    </a:p>
                    <a:p>
                      <a:pPr marL="0" marR="0">
                        <a:lnSpc>
                          <a:spcPct val="115000"/>
                        </a:lnSpc>
                        <a:spcBef>
                          <a:spcPts val="0"/>
                        </a:spcBef>
                        <a:spcAft>
                          <a:spcPts val="0"/>
                        </a:spcAft>
                      </a:pPr>
                      <a:endParaRPr lang="en-US" sz="900" b="0" i="1" dirty="0">
                        <a:solidFill>
                          <a:srgbClr val="000000"/>
                        </a:solidFill>
                        <a:effectLst/>
                        <a:latin typeface="Calibri"/>
                        <a:ea typeface="Calibri"/>
                        <a:cs typeface="Times New Roman"/>
                      </a:endParaRPr>
                    </a:p>
                  </a:txBody>
                  <a:tcPr marT="0" marB="0"/>
                </a:tc>
              </a:tr>
              <a:tr h="340861">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2035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26412</TotalTime>
  <Words>1513</Words>
  <Application>Microsoft Macintosh PowerPoint</Application>
  <PresentationFormat>On-screen Show (4:3)</PresentationFormat>
  <Paragraphs>144</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421</cp:revision>
  <dcterms:created xsi:type="dcterms:W3CDTF">2012-02-28T04:29:01Z</dcterms:created>
  <dcterms:modified xsi:type="dcterms:W3CDTF">2014-01-28T04:40:45Z</dcterms:modified>
</cp:coreProperties>
</file>