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3" r:id="rId3"/>
    <p:sldId id="260" r:id="rId4"/>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94" autoAdjust="0"/>
    <p:restoredTop sz="96302" autoAdjust="0"/>
  </p:normalViewPr>
  <p:slideViewPr>
    <p:cSldViewPr>
      <p:cViewPr>
        <p:scale>
          <a:sx n="125" d="100"/>
          <a:sy n="125" d="100"/>
        </p:scale>
        <p:origin x="-2208"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21EA1-EA37-FC47-A492-F655681A3B81}" type="datetimeFigureOut">
              <a:rPr lang="en-US" smtClean="0"/>
              <a:t>2/11/14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652DA9-6FA8-0B40-BC97-5B595DEB8599}" type="slidenum">
              <a:rPr lang="en-US" smtClean="0"/>
              <a:t>‹#›</a:t>
            </a:fld>
            <a:endParaRPr lang="en-US"/>
          </a:p>
        </p:txBody>
      </p:sp>
    </p:spTree>
    <p:extLst>
      <p:ext uri="{BB962C8B-B14F-4D97-AF65-F5344CB8AC3E}">
        <p14:creationId xmlns:p14="http://schemas.microsoft.com/office/powerpoint/2010/main" val="18148305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1</a:t>
            </a:fld>
            <a:endParaRPr lang="en-US"/>
          </a:p>
        </p:txBody>
      </p:sp>
    </p:spTree>
    <p:extLst>
      <p:ext uri="{BB962C8B-B14F-4D97-AF65-F5344CB8AC3E}">
        <p14:creationId xmlns:p14="http://schemas.microsoft.com/office/powerpoint/2010/main" val="407919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2</a:t>
            </a:fld>
            <a:endParaRPr lang="en-US"/>
          </a:p>
        </p:txBody>
      </p:sp>
    </p:spTree>
    <p:extLst>
      <p:ext uri="{BB962C8B-B14F-4D97-AF65-F5344CB8AC3E}">
        <p14:creationId xmlns:p14="http://schemas.microsoft.com/office/powerpoint/2010/main" val="4079190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4</a:t>
            </a:fld>
            <a:endParaRPr lang="en-US"/>
          </a:p>
        </p:txBody>
      </p:sp>
    </p:spTree>
    <p:extLst>
      <p:ext uri="{BB962C8B-B14F-4D97-AF65-F5344CB8AC3E}">
        <p14:creationId xmlns:p14="http://schemas.microsoft.com/office/powerpoint/2010/main" val="407919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2629E-405B-44F0-B603-EFBC37526474}" type="datetimeFigureOut">
              <a:rPr lang="en-US" smtClean="0"/>
              <a:pPr/>
              <a:t>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72629E-405B-44F0-B603-EFBC37526474}" type="datetimeFigureOut">
              <a:rPr lang="en-US" smtClean="0"/>
              <a:pPr/>
              <a:t>2/11/14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72629E-405B-44F0-B603-EFBC37526474}" type="datetimeFigureOut">
              <a:rPr lang="en-US" smtClean="0"/>
              <a:pPr/>
              <a:t>2/11/14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72629E-405B-44F0-B603-EFBC37526474}" type="datetimeFigureOut">
              <a:rPr lang="en-US" smtClean="0"/>
              <a:pPr/>
              <a:t>2/11/14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2629E-405B-44F0-B603-EFBC37526474}" type="datetimeFigureOut">
              <a:rPr lang="en-US" smtClean="0"/>
              <a:pPr/>
              <a:t>2/11/14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2/11/14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2/11/14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2629E-405B-44F0-B603-EFBC37526474}" type="datetimeFigureOut">
              <a:rPr lang="en-US" smtClean="0"/>
              <a:pPr/>
              <a:t>2/11/14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457BA-0AB4-4120-B06E-D07A33AC7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www.bsa-troop457.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62185" y="152400"/>
            <a:ext cx="6021187" cy="584776"/>
          </a:xfrm>
          <a:prstGeom prst="rect">
            <a:avLst/>
          </a:prstGeom>
          <a:noFill/>
        </p:spPr>
        <p:txBody>
          <a:bodyPr wrap="none" rtlCol="0">
            <a:spAutoFit/>
          </a:bodyPr>
          <a:lstStyle/>
          <a:p>
            <a:pPr algn="ctr"/>
            <a:r>
              <a:rPr lang="en-US" dirty="0" smtClean="0"/>
              <a:t>Troop 457 Committee Meeting Notes Summary : Jan. 21, 2014</a:t>
            </a:r>
          </a:p>
          <a:p>
            <a:pPr algn="ctr"/>
            <a:r>
              <a:rPr lang="en-US" sz="1400" dirty="0" smtClean="0">
                <a:solidFill>
                  <a:schemeClr val="accent2">
                    <a:lumMod val="75000"/>
                  </a:schemeClr>
                </a:solidFill>
              </a:rPr>
              <a:t>(next meeting Tuesday, February </a:t>
            </a:r>
            <a:r>
              <a:rPr lang="en-US" sz="1400" b="1" dirty="0" smtClean="0">
                <a:solidFill>
                  <a:schemeClr val="tx2">
                    <a:lumMod val="60000"/>
                    <a:lumOff val="40000"/>
                  </a:schemeClr>
                </a:solidFill>
              </a:rPr>
              <a:t>11 </a:t>
            </a:r>
            <a:r>
              <a:rPr lang="en-US" sz="1400" dirty="0" smtClean="0">
                <a:solidFill>
                  <a:schemeClr val="accent2">
                    <a:lumMod val="75000"/>
                  </a:schemeClr>
                </a:solidFill>
              </a:rPr>
              <a:t>@ 7:30 pm Good Sam, Fireside Room)</a:t>
            </a:r>
            <a:endParaRPr lang="en-US" sz="1400" dirty="0">
              <a:solidFill>
                <a:schemeClr val="accent2">
                  <a:lumMod val="75000"/>
                </a:schemeClr>
              </a:solidFill>
            </a:endParaRPr>
          </a:p>
        </p:txBody>
      </p:sp>
      <p:grpSp>
        <p:nvGrpSpPr>
          <p:cNvPr id="17" name="Group 16"/>
          <p:cNvGrpSpPr/>
          <p:nvPr/>
        </p:nvGrpSpPr>
        <p:grpSpPr>
          <a:xfrm>
            <a:off x="152400" y="1143000"/>
            <a:ext cx="2667000" cy="1143000"/>
            <a:chOff x="457200" y="1371600"/>
            <a:chExt cx="2667000" cy="1143000"/>
          </a:xfrm>
        </p:grpSpPr>
        <p:sp>
          <p:nvSpPr>
            <p:cNvPr id="6" name="Rounded Rectangle 5"/>
            <p:cNvSpPr/>
            <p:nvPr/>
          </p:nvSpPr>
          <p:spPr>
            <a:xfrm>
              <a:off x="4572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p:cNvSpPr txBox="1"/>
            <p:nvPr/>
          </p:nvSpPr>
          <p:spPr>
            <a:xfrm>
              <a:off x="857250" y="1371600"/>
              <a:ext cx="1388522"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Treasurer’s Report</a:t>
              </a:r>
              <a:endParaRPr lang="en-US" sz="1200" b="1" dirty="0">
                <a:solidFill>
                  <a:schemeClr val="accent4">
                    <a:lumMod val="50000"/>
                  </a:schemeClr>
                </a:solidFill>
                <a:latin typeface="Perpetua" pitchFamily="18" charset="0"/>
              </a:endParaRPr>
            </a:p>
          </p:txBody>
        </p:sp>
        <p:sp>
          <p:nvSpPr>
            <p:cNvPr id="8" name="TextBox 7"/>
            <p:cNvSpPr txBox="1"/>
            <p:nvPr/>
          </p:nvSpPr>
          <p:spPr>
            <a:xfrm>
              <a:off x="533400" y="1594961"/>
              <a:ext cx="2514600" cy="843439"/>
            </a:xfrm>
            <a:prstGeom prst="rect">
              <a:avLst/>
            </a:prstGeom>
            <a:noFill/>
          </p:spPr>
          <p:txBody>
            <a:bodyPr wrap="square" rtlCol="0">
              <a:noAutofit/>
            </a:bodyPr>
            <a:lstStyle/>
            <a:p>
              <a:r>
                <a:rPr lang="en-US" sz="1000" b="1" dirty="0" smtClean="0">
                  <a:latin typeface="Perpetua" pitchFamily="18" charset="0"/>
                </a:rPr>
                <a:t>Balance:  ~$ 12,000 (less 2013 popcorn credits)</a:t>
              </a:r>
              <a:endParaRPr lang="en-US" sz="1000" b="1" u="sng" dirty="0" smtClean="0">
                <a:latin typeface="Perpetua" pitchFamily="18" charset="0"/>
              </a:endParaRPr>
            </a:p>
            <a:p>
              <a:pPr>
                <a:buFont typeface="Wingdings" pitchFamily="2" charset="2"/>
                <a:buChar char="Ø"/>
              </a:pPr>
              <a:r>
                <a:rPr lang="en-US" sz="1000" b="1" dirty="0" smtClean="0">
                  <a:latin typeface="Perpetua" pitchFamily="18" charset="0"/>
                </a:rPr>
                <a:t>  Scout dues need to be paid before next trek!</a:t>
              </a:r>
            </a:p>
            <a:p>
              <a:pPr>
                <a:buFont typeface="Wingdings" pitchFamily="2" charset="2"/>
                <a:buChar char="Ø"/>
              </a:pPr>
              <a:r>
                <a:rPr lang="en-US" sz="1000" b="1" dirty="0" smtClean="0">
                  <a:latin typeface="Perpetua" pitchFamily="18" charset="0"/>
                </a:rPr>
                <a:t>  Funding for Troop shed  approved</a:t>
              </a:r>
            </a:p>
            <a:p>
              <a:endParaRPr lang="en-US" sz="1000" b="1" dirty="0" smtClean="0">
                <a:latin typeface="Perpetua" pitchFamily="18" charset="0"/>
              </a:endParaRPr>
            </a:p>
          </p:txBody>
        </p:sp>
      </p:grpSp>
      <p:grpSp>
        <p:nvGrpSpPr>
          <p:cNvPr id="16" name="Group 15"/>
          <p:cNvGrpSpPr/>
          <p:nvPr/>
        </p:nvGrpSpPr>
        <p:grpSpPr>
          <a:xfrm>
            <a:off x="2895600" y="1143000"/>
            <a:ext cx="3124200" cy="1143000"/>
            <a:chOff x="3276600" y="1371600"/>
            <a:chExt cx="2667000" cy="1143000"/>
          </a:xfrm>
        </p:grpSpPr>
        <p:sp>
          <p:nvSpPr>
            <p:cNvPr id="9" name="Rounded Rectangle 8"/>
            <p:cNvSpPr/>
            <p:nvPr/>
          </p:nvSpPr>
          <p:spPr>
            <a:xfrm>
              <a:off x="32766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3676650" y="1371600"/>
              <a:ext cx="925488"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Advancement</a:t>
              </a:r>
              <a:endParaRPr lang="en-US" sz="1200" b="1" dirty="0">
                <a:solidFill>
                  <a:schemeClr val="accent4">
                    <a:lumMod val="50000"/>
                  </a:schemeClr>
                </a:solidFill>
                <a:latin typeface="Perpetua" pitchFamily="18" charset="0"/>
              </a:endParaRPr>
            </a:p>
          </p:txBody>
        </p:sp>
        <p:sp>
          <p:nvSpPr>
            <p:cNvPr id="11" name="TextBox 10"/>
            <p:cNvSpPr txBox="1"/>
            <p:nvPr/>
          </p:nvSpPr>
          <p:spPr>
            <a:xfrm>
              <a:off x="3352801" y="1524000"/>
              <a:ext cx="2514600" cy="942975"/>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Dues must be up to date to schedule a Scoutmaster Conference</a:t>
              </a:r>
            </a:p>
            <a:p>
              <a:pPr>
                <a:buFont typeface="Wingdings" pitchFamily="2" charset="2"/>
                <a:buChar char="Ø"/>
              </a:pPr>
              <a:r>
                <a:rPr lang="en-US" sz="1000" b="1" dirty="0">
                  <a:latin typeface="Perpetua" pitchFamily="18" charset="0"/>
                </a:rPr>
                <a:t> </a:t>
              </a:r>
              <a:r>
                <a:rPr lang="en-US" sz="1000" b="1" dirty="0" smtClean="0">
                  <a:latin typeface="Perpetua" pitchFamily="18" charset="0"/>
                </a:rPr>
                <a:t>Eagle </a:t>
              </a:r>
              <a:r>
                <a:rPr lang="en-US" sz="1000" b="1" dirty="0" err="1" smtClean="0">
                  <a:latin typeface="Perpetua" pitchFamily="18" charset="0"/>
                </a:rPr>
                <a:t>CoH</a:t>
              </a:r>
              <a:r>
                <a:rPr lang="en-US" sz="1000" b="1" dirty="0" smtClean="0">
                  <a:latin typeface="Perpetua" pitchFamily="18" charset="0"/>
                </a:rPr>
                <a:t> (3/23) @ </a:t>
              </a:r>
              <a:r>
                <a:rPr lang="en-US" sz="1000" b="1" dirty="0" err="1" smtClean="0">
                  <a:latin typeface="Perpetua" pitchFamily="18" charset="0"/>
                </a:rPr>
                <a:t>Cheseborough</a:t>
              </a:r>
              <a:r>
                <a:rPr lang="en-US" sz="1000" b="1" dirty="0" smtClean="0">
                  <a:latin typeface="Perpetua" pitchFamily="18" charset="0"/>
                </a:rPr>
                <a:t>!</a:t>
              </a:r>
              <a:r>
                <a:rPr lang="en-US" sz="1000" b="1" dirty="0" smtClean="0">
                  <a:latin typeface="Perpetua" pitchFamily="18" charset="0"/>
                </a:rPr>
                <a:t>!</a:t>
              </a:r>
            </a:p>
            <a:p>
              <a:pPr>
                <a:buFont typeface="Wingdings" pitchFamily="2" charset="2"/>
                <a:buChar char="Ø"/>
              </a:pPr>
              <a:r>
                <a:rPr lang="en-US" sz="1000" b="1" dirty="0" smtClean="0">
                  <a:latin typeface="Perpetua" pitchFamily="18" charset="0"/>
                </a:rPr>
                <a:t> 5 Eagle scouts @ Eagle </a:t>
              </a:r>
              <a:r>
                <a:rPr lang="en-US" sz="1000" b="1" smtClean="0">
                  <a:latin typeface="Perpetua" pitchFamily="18" charset="0"/>
                </a:rPr>
                <a:t>Scout Recognition</a:t>
              </a:r>
            </a:p>
            <a:p>
              <a:endParaRPr lang="en-US" sz="1000" b="1" dirty="0" smtClean="0">
                <a:latin typeface="Perpetua" pitchFamily="18" charset="0"/>
              </a:endParaRPr>
            </a:p>
          </p:txBody>
        </p:sp>
      </p:grpSp>
      <p:grpSp>
        <p:nvGrpSpPr>
          <p:cNvPr id="15" name="Group 14"/>
          <p:cNvGrpSpPr/>
          <p:nvPr/>
        </p:nvGrpSpPr>
        <p:grpSpPr>
          <a:xfrm>
            <a:off x="6096000" y="1143000"/>
            <a:ext cx="2895600" cy="1143000"/>
            <a:chOff x="6172200" y="1371600"/>
            <a:chExt cx="2743200" cy="1143000"/>
          </a:xfrm>
        </p:grpSpPr>
        <p:sp>
          <p:nvSpPr>
            <p:cNvPr id="12" name="Rounded Rectangle 11"/>
            <p:cNvSpPr/>
            <p:nvPr/>
          </p:nvSpPr>
          <p:spPr>
            <a:xfrm>
              <a:off x="6172200" y="1371600"/>
              <a:ext cx="27432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6572250" y="1371600"/>
              <a:ext cx="1643283"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Quartermaster’s Report</a:t>
              </a:r>
              <a:endParaRPr lang="en-US" sz="1200" b="1" dirty="0">
                <a:solidFill>
                  <a:schemeClr val="accent4">
                    <a:lumMod val="50000"/>
                  </a:schemeClr>
                </a:solidFill>
                <a:latin typeface="Perpetua" pitchFamily="18" charset="0"/>
              </a:endParaRPr>
            </a:p>
          </p:txBody>
        </p:sp>
        <p:sp>
          <p:nvSpPr>
            <p:cNvPr id="14" name="TextBox 13"/>
            <p:cNvSpPr txBox="1"/>
            <p:nvPr/>
          </p:nvSpPr>
          <p:spPr>
            <a:xfrm>
              <a:off x="6248399" y="1552575"/>
              <a:ext cx="2594811" cy="8309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New Distribution policy so patrols have to store their own tents and stoves (in addition to their patrol boxes)</a:t>
              </a:r>
            </a:p>
            <a:p>
              <a:pPr>
                <a:buFont typeface="Wingdings" pitchFamily="2" charset="2"/>
                <a:buChar char="Ø"/>
              </a:pPr>
              <a:r>
                <a:rPr lang="en-US" sz="1000" b="1" dirty="0">
                  <a:latin typeface="Perpetua" pitchFamily="18" charset="0"/>
                </a:rPr>
                <a:t> </a:t>
              </a:r>
              <a:r>
                <a:rPr lang="en-US" sz="1000" b="1" dirty="0" smtClean="0">
                  <a:latin typeface="Perpetua" pitchFamily="18" charset="0"/>
                </a:rPr>
                <a:t>Shed planning (8x10 on site @ church) for </a:t>
              </a:r>
              <a:r>
                <a:rPr lang="en-US" sz="1000" b="1" dirty="0" err="1" smtClean="0">
                  <a:latin typeface="Perpetua" pitchFamily="18" charset="0"/>
                </a:rPr>
                <a:t>dutch</a:t>
              </a:r>
              <a:r>
                <a:rPr lang="en-US" sz="1000" b="1" dirty="0" smtClean="0">
                  <a:latin typeface="Perpetua" pitchFamily="18" charset="0"/>
                </a:rPr>
                <a:t> ovens, easy ups,  etc.  ($3500)</a:t>
              </a:r>
            </a:p>
            <a:p>
              <a:endParaRPr lang="en-US" sz="1000" b="1" dirty="0" smtClean="0">
                <a:latin typeface="Perpetua" pitchFamily="18" charset="0"/>
              </a:endParaRPr>
            </a:p>
          </p:txBody>
        </p:sp>
      </p:grpSp>
      <p:sp>
        <p:nvSpPr>
          <p:cNvPr id="19" name="Rounded Rectangle 18"/>
          <p:cNvSpPr/>
          <p:nvPr/>
        </p:nvSpPr>
        <p:spPr>
          <a:xfrm>
            <a:off x="142874" y="2507992"/>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2507992"/>
            <a:ext cx="1572354"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Scoutmaster’s Report</a:t>
            </a:r>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2667001"/>
            <a:ext cx="8720657" cy="990599"/>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Any parent / scout issues – we want feedback !!!!!</a:t>
            </a:r>
          </a:p>
          <a:p>
            <a:pPr>
              <a:buFont typeface="Wingdings" pitchFamily="2" charset="2"/>
              <a:buChar char="Ø"/>
            </a:pPr>
            <a:r>
              <a:rPr lang="en-US" sz="1000" b="1" dirty="0">
                <a:latin typeface="Perpetua" pitchFamily="18" charset="0"/>
              </a:rPr>
              <a:t> </a:t>
            </a:r>
            <a:r>
              <a:rPr lang="en-US" sz="1000" b="1" dirty="0" err="1" smtClean="0">
                <a:latin typeface="Perpetua" pitchFamily="18" charset="0"/>
              </a:rPr>
              <a:t>Hersh</a:t>
            </a:r>
            <a:r>
              <a:rPr lang="en-US" sz="1000" b="1" dirty="0" smtClean="0">
                <a:latin typeface="Perpetua" pitchFamily="18" charset="0"/>
              </a:rPr>
              <a:t> will lead the scout advancement activities for 2014!</a:t>
            </a:r>
          </a:p>
          <a:p>
            <a:pPr>
              <a:buFont typeface="Wingdings" pitchFamily="2" charset="2"/>
              <a:buChar char="Ø"/>
            </a:pPr>
            <a:r>
              <a:rPr lang="en-US" sz="1000" b="1" dirty="0" smtClean="0">
                <a:latin typeface="Perpetua" pitchFamily="18" charset="0"/>
              </a:rPr>
              <a:t> The troop will *not* participate in Camporee (April 12/13) b/c at this point there’s very low signups due to it being on the first weekend of Spring break.</a:t>
            </a:r>
          </a:p>
          <a:p>
            <a:pPr>
              <a:buFont typeface="Wingdings" pitchFamily="2" charset="2"/>
              <a:buChar char="Ø"/>
            </a:pPr>
            <a:r>
              <a:rPr lang="en-US" sz="1000" b="1" dirty="0">
                <a:latin typeface="Perpetua" pitchFamily="18" charset="0"/>
              </a:rPr>
              <a:t> </a:t>
            </a:r>
            <a:r>
              <a:rPr lang="en-US" sz="1000" b="1" dirty="0" smtClean="0">
                <a:latin typeface="Perpetua" pitchFamily="18" charset="0"/>
              </a:rPr>
              <a:t>Patrols will be encouraged to perform a service project and then have a get together (e.g., pizza) afterwards (probably sponsored by the troop). </a:t>
            </a:r>
          </a:p>
          <a:p>
            <a:pPr>
              <a:buFont typeface="Wingdings" pitchFamily="2" charset="2"/>
              <a:buChar char="Ø"/>
            </a:pPr>
            <a:r>
              <a:rPr lang="en-US" sz="1000" b="1" dirty="0" smtClean="0">
                <a:latin typeface="Perpetua" pitchFamily="18" charset="0"/>
              </a:rPr>
              <a:t> ASM Intro Outdoor Leader Skills (IOLS) training in March </a:t>
            </a:r>
            <a:r>
              <a:rPr lang="en-US" sz="1000" b="1" dirty="0">
                <a:latin typeface="Perpetua" pitchFamily="18" charset="0"/>
              </a:rPr>
              <a:t>(http://</a:t>
            </a:r>
            <a:r>
              <a:rPr lang="en-US" sz="1000" b="1" dirty="0" err="1">
                <a:latin typeface="Perpetua" pitchFamily="18" charset="0"/>
              </a:rPr>
              <a:t>svmbc.org</a:t>
            </a:r>
            <a:r>
              <a:rPr lang="en-US" sz="1000" b="1" dirty="0">
                <a:latin typeface="Perpetua" pitchFamily="18" charset="0"/>
              </a:rPr>
              <a:t>/</a:t>
            </a:r>
            <a:r>
              <a:rPr lang="en-US" sz="1000" b="1" dirty="0" err="1">
                <a:latin typeface="Perpetua" pitchFamily="18" charset="0"/>
              </a:rPr>
              <a:t>svmbc</a:t>
            </a:r>
            <a:r>
              <a:rPr lang="en-US" sz="1000" b="1" dirty="0">
                <a:latin typeface="Perpetua" pitchFamily="18" charset="0"/>
              </a:rPr>
              <a:t>/event/introduction-to-outdoor-leader-skills-iols-march-2013/) </a:t>
            </a:r>
            <a:r>
              <a:rPr lang="en-US" sz="1000" b="1" dirty="0" smtClean="0">
                <a:latin typeface="Perpetua" pitchFamily="18" charset="0"/>
              </a:rPr>
              <a:t>[registration deadline is 2/21] – we have 2 or 3 leaders attending and I’ll be inviting the incoming </a:t>
            </a:r>
            <a:r>
              <a:rPr lang="en-US" sz="1000" b="1" dirty="0" err="1" smtClean="0">
                <a:latin typeface="Perpetua" pitchFamily="18" charset="0"/>
              </a:rPr>
              <a:t>Webelos</a:t>
            </a:r>
            <a:r>
              <a:rPr lang="en-US" sz="1000" b="1" dirty="0" smtClean="0">
                <a:latin typeface="Perpetua" pitchFamily="18" charset="0"/>
              </a:rPr>
              <a:t> Den Leaders and others to attend to.</a:t>
            </a:r>
          </a:p>
        </p:txBody>
      </p:sp>
      <p:grpSp>
        <p:nvGrpSpPr>
          <p:cNvPr id="26" name="Group 25"/>
          <p:cNvGrpSpPr/>
          <p:nvPr/>
        </p:nvGrpSpPr>
        <p:grpSpPr>
          <a:xfrm>
            <a:off x="152400" y="3810000"/>
            <a:ext cx="8848725" cy="1143000"/>
            <a:chOff x="152400" y="3810000"/>
            <a:chExt cx="8848725" cy="1143000"/>
          </a:xfrm>
        </p:grpSpPr>
        <p:sp>
          <p:nvSpPr>
            <p:cNvPr id="22" name="Rounded Rectangle 21"/>
            <p:cNvSpPr/>
            <p:nvPr/>
          </p:nvSpPr>
          <p:spPr>
            <a:xfrm>
              <a:off x="152400" y="3810000"/>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552451" y="3810000"/>
              <a:ext cx="2883271"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 (more on next page)</a:t>
              </a:r>
              <a:endParaRPr lang="en-US" sz="1200" b="1" dirty="0">
                <a:solidFill>
                  <a:schemeClr val="accent4">
                    <a:lumMod val="50000"/>
                  </a:schemeClr>
                </a:solidFill>
                <a:latin typeface="Perpetua" pitchFamily="18" charset="0"/>
              </a:endParaRPr>
            </a:p>
          </p:txBody>
        </p:sp>
        <p:sp>
          <p:nvSpPr>
            <p:cNvPr id="24" name="TextBox 23"/>
            <p:cNvSpPr txBox="1"/>
            <p:nvPr/>
          </p:nvSpPr>
          <p:spPr>
            <a:xfrm>
              <a:off x="228601" y="3969603"/>
              <a:ext cx="8720657" cy="9833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We need more parental participation at: Committee Meetings and Treks ! Active scouts = Participating parents.</a:t>
              </a:r>
            </a:p>
            <a:p>
              <a:pPr>
                <a:buFont typeface="Wingdings" pitchFamily="2" charset="2"/>
                <a:buChar char="Ø"/>
              </a:pPr>
              <a:r>
                <a:rPr lang="en-US" sz="1000" b="1" dirty="0">
                  <a:latin typeface="Perpetua" pitchFamily="18" charset="0"/>
                </a:rPr>
                <a:t> </a:t>
              </a:r>
              <a:r>
                <a:rPr lang="en-US" sz="1000" b="1" dirty="0" smtClean="0">
                  <a:latin typeface="Perpetua" pitchFamily="18" charset="0"/>
                </a:rPr>
                <a:t>Committee approved 15 new scouts from Pack 457 to bridge in March. This will expand the troop from 37 scouts to 52 so there will be focused recruiting for minimal of 3 ASMs and 3 “shadow” troop position from the new group. Also,  experienced scouts will lead an equipment review for new parents at the 2/27/14 troop meeting. (Scott to include this in follow up email after </a:t>
              </a:r>
              <a:r>
                <a:rPr lang="en-US" sz="1000" b="1" dirty="0" err="1" smtClean="0">
                  <a:latin typeface="Perpetua" pitchFamily="18" charset="0"/>
                </a:rPr>
                <a:t>Scouttrack</a:t>
              </a:r>
              <a:r>
                <a:rPr lang="en-US" sz="1000" b="1" dirty="0" smtClean="0">
                  <a:latin typeface="Perpetua" pitchFamily="18" charset="0"/>
                </a:rPr>
                <a:t> registration is complete). (See additional notes regarding bridging on next page)</a:t>
              </a:r>
            </a:p>
            <a:p>
              <a:pPr>
                <a:buFont typeface="Wingdings" pitchFamily="2" charset="2"/>
                <a:buChar char="Ø"/>
              </a:pPr>
              <a:r>
                <a:rPr lang="en-US" sz="1000" b="1" dirty="0">
                  <a:latin typeface="Perpetua" pitchFamily="18" charset="0"/>
                </a:rPr>
                <a:t> </a:t>
              </a:r>
              <a:r>
                <a:rPr lang="en-US" sz="1000" b="1" dirty="0" err="1" smtClean="0">
                  <a:latin typeface="Perpetua" pitchFamily="18" charset="0"/>
                </a:rPr>
                <a:t>WeST</a:t>
              </a:r>
              <a:r>
                <a:rPr lang="en-US" sz="1000" b="1" dirty="0" smtClean="0">
                  <a:latin typeface="Perpetua" pitchFamily="18" charset="0"/>
                </a:rPr>
                <a:t> Fair (Feb 1</a:t>
              </a:r>
              <a:r>
                <a:rPr lang="en-US" sz="1000" b="1" baseline="30000" dirty="0" smtClean="0">
                  <a:latin typeface="Perpetua" pitchFamily="18" charset="0"/>
                </a:rPr>
                <a:t>st</a:t>
              </a:r>
              <a:r>
                <a:rPr lang="en-US" sz="1000" b="1" dirty="0" smtClean="0">
                  <a:latin typeface="Perpetua" pitchFamily="18" charset="0"/>
                </a:rPr>
                <a:t>) – PLC requests (approved) $200 for cooking activities </a:t>
              </a:r>
            </a:p>
            <a:p>
              <a:pPr>
                <a:buFont typeface="Wingdings" pitchFamily="2" charset="2"/>
                <a:buChar char="Ø"/>
              </a:pPr>
              <a:r>
                <a:rPr lang="en-US" sz="1000" b="1" dirty="0">
                  <a:latin typeface="Perpetua" pitchFamily="18" charset="0"/>
                </a:rPr>
                <a:t> </a:t>
              </a:r>
              <a:r>
                <a:rPr lang="en-US" sz="1000" b="1" dirty="0" smtClean="0">
                  <a:latin typeface="Perpetua" pitchFamily="18" charset="0"/>
                </a:rPr>
                <a:t>Two (2) hours service project earned for any participants in Hi Sierra help during Jan trek.</a:t>
              </a:r>
            </a:p>
          </p:txBody>
        </p:sp>
      </p:grpSp>
      <p:sp>
        <p:nvSpPr>
          <p:cNvPr id="28" name="Rounded Rectangle 27"/>
          <p:cNvSpPr/>
          <p:nvPr/>
        </p:nvSpPr>
        <p:spPr>
          <a:xfrm>
            <a:off x="152400" y="5105400"/>
            <a:ext cx="8848725" cy="228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9" name="TextBox 28"/>
          <p:cNvSpPr txBox="1"/>
          <p:nvPr/>
        </p:nvSpPr>
        <p:spPr>
          <a:xfrm>
            <a:off x="228601" y="5098792"/>
            <a:ext cx="8831308" cy="261610"/>
          </a:xfrm>
          <a:prstGeom prst="rect">
            <a:avLst/>
          </a:prstGeom>
          <a:noFill/>
        </p:spPr>
        <p:txBody>
          <a:bodyPr wrap="square" rtlCol="0">
            <a:spAutoFit/>
          </a:bodyPr>
          <a:lstStyle/>
          <a:p>
            <a:r>
              <a:rPr lang="en-US" sz="1100" b="1" dirty="0" smtClean="0">
                <a:latin typeface="Perpetua" pitchFamily="18" charset="0"/>
              </a:rPr>
              <a:t>Upcoming Troop Activities         /           Upcoming Troop Activities         /        Upcoming Troop Activities         /       Upcoming Troop Activities   </a:t>
            </a:r>
            <a:endParaRPr lang="en-US" sz="1100" b="1" dirty="0">
              <a:latin typeface="Perpetua" pitchFamily="18" charset="0"/>
            </a:endParaRPr>
          </a:p>
        </p:txBody>
      </p:sp>
      <p:grpSp>
        <p:nvGrpSpPr>
          <p:cNvPr id="41" name="Group 40"/>
          <p:cNvGrpSpPr/>
          <p:nvPr/>
        </p:nvGrpSpPr>
        <p:grpSpPr>
          <a:xfrm>
            <a:off x="6838950" y="5410200"/>
            <a:ext cx="2228850" cy="1219200"/>
            <a:chOff x="209550" y="5638800"/>
            <a:chExt cx="2228850" cy="1066800"/>
          </a:xfrm>
        </p:grpSpPr>
        <p:sp>
          <p:nvSpPr>
            <p:cNvPr id="42" name="Rounded Rectangle 41"/>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TextBox 42"/>
            <p:cNvSpPr txBox="1"/>
            <p:nvPr/>
          </p:nvSpPr>
          <p:spPr>
            <a:xfrm>
              <a:off x="581025" y="5647551"/>
              <a:ext cx="972592" cy="242374"/>
            </a:xfrm>
            <a:prstGeom prst="rect">
              <a:avLst/>
            </a:prstGeom>
            <a:noFill/>
          </p:spPr>
          <p:txBody>
            <a:bodyPr wrap="none" rtlCol="0">
              <a:spAutoFit/>
            </a:bodyPr>
            <a:lstStyle/>
            <a:p>
              <a:r>
                <a:rPr lang="en-US" sz="1200" b="1" dirty="0" smtClean="0"/>
                <a:t>May. 17 - 18</a:t>
              </a:r>
            </a:p>
          </p:txBody>
        </p:sp>
        <p:sp>
          <p:nvSpPr>
            <p:cNvPr id="44" name="TextBox 43"/>
            <p:cNvSpPr txBox="1"/>
            <p:nvPr/>
          </p:nvSpPr>
          <p:spPr>
            <a:xfrm>
              <a:off x="209550" y="5805487"/>
              <a:ext cx="2111822" cy="900113"/>
            </a:xfrm>
            <a:prstGeom prst="rect">
              <a:avLst/>
            </a:prstGeom>
            <a:noFill/>
          </p:spPr>
          <p:txBody>
            <a:bodyPr wrap="square" rtlCol="0">
              <a:noAutofit/>
            </a:bodyPr>
            <a:lstStyle/>
            <a:p>
              <a:r>
                <a:rPr lang="en-US" sz="1000" b="1" dirty="0" smtClean="0"/>
                <a:t>Trek: Angel Island</a:t>
              </a:r>
            </a:p>
            <a:p>
              <a:r>
                <a:rPr lang="en-US" sz="1000" b="1" dirty="0" smtClean="0"/>
                <a:t>Trek Leader: Rick Adolf</a:t>
              </a:r>
            </a:p>
            <a:p>
              <a:pPr>
                <a:buFont typeface="Wingdings" pitchFamily="2" charset="2"/>
                <a:buChar char="Ø"/>
              </a:pPr>
              <a:r>
                <a:rPr lang="en-US" sz="1000" dirty="0" smtClean="0"/>
                <a:t> Service Project</a:t>
              </a:r>
            </a:p>
            <a:p>
              <a:pPr>
                <a:buFont typeface="Wingdings" pitchFamily="2" charset="2"/>
                <a:buChar char="Ø"/>
              </a:pPr>
              <a:r>
                <a:rPr lang="en-US" sz="1000" dirty="0" smtClean="0"/>
                <a:t>  Stay overnight on island</a:t>
              </a:r>
            </a:p>
          </p:txBody>
        </p:sp>
      </p:grpSp>
      <p:grpSp>
        <p:nvGrpSpPr>
          <p:cNvPr id="58" name="Group 57"/>
          <p:cNvGrpSpPr/>
          <p:nvPr/>
        </p:nvGrpSpPr>
        <p:grpSpPr>
          <a:xfrm>
            <a:off x="152400" y="5409757"/>
            <a:ext cx="2228850" cy="1219200"/>
            <a:chOff x="209550" y="5638800"/>
            <a:chExt cx="2228850" cy="1066800"/>
          </a:xfrm>
        </p:grpSpPr>
        <p:sp>
          <p:nvSpPr>
            <p:cNvPr id="59" name="Rounded Rectangle 58"/>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TextBox 59"/>
            <p:cNvSpPr txBox="1"/>
            <p:nvPr/>
          </p:nvSpPr>
          <p:spPr>
            <a:xfrm>
              <a:off x="581025" y="5647551"/>
              <a:ext cx="1813317" cy="242374"/>
            </a:xfrm>
            <a:prstGeom prst="rect">
              <a:avLst/>
            </a:prstGeom>
            <a:noFill/>
          </p:spPr>
          <p:txBody>
            <a:bodyPr wrap="none" rtlCol="0">
              <a:spAutoFit/>
            </a:bodyPr>
            <a:lstStyle/>
            <a:p>
              <a:r>
                <a:rPr lang="en-US" sz="1200" b="1" dirty="0" smtClean="0"/>
                <a:t>Feb. </a:t>
              </a:r>
              <a:r>
                <a:rPr lang="en-US" sz="1200" b="1" dirty="0"/>
                <a:t>8</a:t>
              </a:r>
              <a:r>
                <a:rPr lang="en-US" sz="1200" b="1" dirty="0" smtClean="0"/>
                <a:t> – 9 (Advancement)</a:t>
              </a:r>
            </a:p>
          </p:txBody>
        </p:sp>
        <p:sp>
          <p:nvSpPr>
            <p:cNvPr id="61" name="TextBox 60"/>
            <p:cNvSpPr txBox="1"/>
            <p:nvPr/>
          </p:nvSpPr>
          <p:spPr>
            <a:xfrm>
              <a:off x="209550" y="5805487"/>
              <a:ext cx="2111822" cy="900113"/>
            </a:xfrm>
            <a:prstGeom prst="rect">
              <a:avLst/>
            </a:prstGeom>
            <a:noFill/>
          </p:spPr>
          <p:txBody>
            <a:bodyPr wrap="square" rtlCol="0">
              <a:noAutofit/>
            </a:bodyPr>
            <a:lstStyle/>
            <a:p>
              <a:r>
                <a:rPr lang="en-US" sz="1000" b="1" dirty="0" smtClean="0"/>
                <a:t>Trek: Pico Blanco (car camping)</a:t>
              </a:r>
            </a:p>
            <a:p>
              <a:r>
                <a:rPr lang="en-US" sz="1000" b="1" dirty="0" smtClean="0"/>
                <a:t>Trek Leader: </a:t>
              </a:r>
              <a:r>
                <a:rPr lang="en-US" sz="1000" b="1" dirty="0" err="1" smtClean="0"/>
                <a:t>Amit</a:t>
              </a:r>
              <a:r>
                <a:rPr lang="en-US" sz="1000" b="1" dirty="0" smtClean="0"/>
                <a:t> Patel</a:t>
              </a:r>
            </a:p>
            <a:p>
              <a:r>
                <a:rPr lang="en-US" sz="1000" b="1" dirty="0" smtClean="0"/>
                <a:t>Scout Trek Leader: ?</a:t>
              </a:r>
            </a:p>
            <a:p>
              <a:pPr>
                <a:buFont typeface="Wingdings" pitchFamily="2" charset="2"/>
                <a:buChar char="Ø"/>
              </a:pPr>
              <a:r>
                <a:rPr lang="en-US" sz="1000" dirty="0" smtClean="0"/>
                <a:t> Focus on Advancement</a:t>
              </a:r>
            </a:p>
            <a:p>
              <a:pPr>
                <a:buFont typeface="Wingdings" pitchFamily="2" charset="2"/>
                <a:buChar char="Ø"/>
              </a:pPr>
              <a:r>
                <a:rPr lang="en-US" sz="1000" dirty="0"/>
                <a:t> </a:t>
              </a:r>
              <a:r>
                <a:rPr lang="en-US" sz="1000" dirty="0" smtClean="0"/>
                <a:t>Car camping – great campout for new parents!</a:t>
              </a:r>
            </a:p>
          </p:txBody>
        </p:sp>
      </p:grpSp>
      <p:grpSp>
        <p:nvGrpSpPr>
          <p:cNvPr id="45" name="Group 44"/>
          <p:cNvGrpSpPr/>
          <p:nvPr/>
        </p:nvGrpSpPr>
        <p:grpSpPr>
          <a:xfrm>
            <a:off x="2444750" y="5409757"/>
            <a:ext cx="2209800" cy="914400"/>
            <a:chOff x="141016" y="5638800"/>
            <a:chExt cx="2209800" cy="1066800"/>
          </a:xfrm>
        </p:grpSpPr>
        <p:sp>
          <p:nvSpPr>
            <p:cNvPr id="46" name="Rounded Rectangle 45"/>
            <p:cNvSpPr/>
            <p:nvPr/>
          </p:nvSpPr>
          <p:spPr>
            <a:xfrm>
              <a:off x="141016"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TextBox 46"/>
            <p:cNvSpPr txBox="1"/>
            <p:nvPr/>
          </p:nvSpPr>
          <p:spPr>
            <a:xfrm>
              <a:off x="581025" y="5647551"/>
              <a:ext cx="954408" cy="242374"/>
            </a:xfrm>
            <a:prstGeom prst="rect">
              <a:avLst/>
            </a:prstGeom>
            <a:noFill/>
          </p:spPr>
          <p:txBody>
            <a:bodyPr wrap="none" rtlCol="0">
              <a:spAutoFit/>
            </a:bodyPr>
            <a:lstStyle/>
            <a:p>
              <a:r>
                <a:rPr lang="en-US" sz="1200" b="1" dirty="0" smtClean="0"/>
                <a:t>Mar. 29 - 30</a:t>
              </a:r>
            </a:p>
          </p:txBody>
        </p:sp>
        <p:sp>
          <p:nvSpPr>
            <p:cNvPr id="48" name="TextBox 47"/>
            <p:cNvSpPr txBox="1"/>
            <p:nvPr/>
          </p:nvSpPr>
          <p:spPr>
            <a:xfrm>
              <a:off x="209550" y="5805487"/>
              <a:ext cx="2111822" cy="700088"/>
            </a:xfrm>
            <a:prstGeom prst="rect">
              <a:avLst/>
            </a:prstGeom>
            <a:noFill/>
          </p:spPr>
          <p:txBody>
            <a:bodyPr wrap="square" rtlCol="0">
              <a:noAutofit/>
            </a:bodyPr>
            <a:lstStyle/>
            <a:p>
              <a:r>
                <a:rPr lang="en-US" sz="1000" b="1" dirty="0" smtClean="0"/>
                <a:t>Trek: Mt Tam (car camping)</a:t>
              </a:r>
            </a:p>
            <a:p>
              <a:r>
                <a:rPr lang="en-US" sz="1000" b="1" dirty="0" smtClean="0"/>
                <a:t>Trek Leader: </a:t>
              </a:r>
              <a:r>
                <a:rPr lang="en-US" sz="1000" b="1" dirty="0" err="1" smtClean="0"/>
                <a:t>Hersh</a:t>
              </a:r>
              <a:r>
                <a:rPr lang="en-US" sz="1000" b="1" dirty="0" smtClean="0"/>
                <a:t> </a:t>
              </a:r>
            </a:p>
            <a:p>
              <a:r>
                <a:rPr lang="en-US" sz="1000" b="1" dirty="0" smtClean="0"/>
                <a:t>Scout Trek Leader: ?</a:t>
              </a:r>
            </a:p>
            <a:p>
              <a:pPr>
                <a:buFont typeface="Wingdings" pitchFamily="2" charset="2"/>
                <a:buChar char="Ø"/>
              </a:pPr>
              <a:r>
                <a:rPr lang="en-US" sz="1000" dirty="0" smtClean="0"/>
                <a:t> Scout – </a:t>
              </a:r>
              <a:r>
                <a:rPr lang="en-US" sz="1000" dirty="0" err="1" smtClean="0"/>
                <a:t>Totin</a:t>
              </a:r>
              <a:r>
                <a:rPr lang="en-US" sz="1000" dirty="0" smtClean="0"/>
                <a:t> Chit / </a:t>
              </a:r>
              <a:r>
                <a:rPr lang="en-US" sz="1000" dirty="0" err="1" smtClean="0"/>
                <a:t>Firem’n</a:t>
              </a:r>
              <a:r>
                <a:rPr lang="en-US" sz="1000" dirty="0" smtClean="0"/>
                <a:t> Chit</a:t>
              </a:r>
            </a:p>
          </p:txBody>
        </p:sp>
      </p:grpSp>
      <p:grpSp>
        <p:nvGrpSpPr>
          <p:cNvPr id="50" name="Group 49"/>
          <p:cNvGrpSpPr/>
          <p:nvPr/>
        </p:nvGrpSpPr>
        <p:grpSpPr>
          <a:xfrm>
            <a:off x="4718050" y="5409757"/>
            <a:ext cx="2026227" cy="1219200"/>
            <a:chOff x="209550" y="5638800"/>
            <a:chExt cx="2228850" cy="1066800"/>
          </a:xfrm>
        </p:grpSpPr>
        <p:sp>
          <p:nvSpPr>
            <p:cNvPr id="51" name="Rounded Rectangle 50"/>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2" name="TextBox 51"/>
            <p:cNvSpPr txBox="1"/>
            <p:nvPr/>
          </p:nvSpPr>
          <p:spPr>
            <a:xfrm>
              <a:off x="581024" y="5647551"/>
              <a:ext cx="711790" cy="242374"/>
            </a:xfrm>
            <a:prstGeom prst="rect">
              <a:avLst/>
            </a:prstGeom>
            <a:noFill/>
          </p:spPr>
          <p:txBody>
            <a:bodyPr wrap="none" rtlCol="0">
              <a:spAutoFit/>
            </a:bodyPr>
            <a:lstStyle/>
            <a:p>
              <a:r>
                <a:rPr lang="en-US" sz="1200" b="1" dirty="0" smtClean="0"/>
                <a:t>Apr. 26</a:t>
              </a:r>
            </a:p>
          </p:txBody>
        </p:sp>
        <p:sp>
          <p:nvSpPr>
            <p:cNvPr id="53" name="TextBox 52"/>
            <p:cNvSpPr txBox="1"/>
            <p:nvPr/>
          </p:nvSpPr>
          <p:spPr>
            <a:xfrm>
              <a:off x="209550" y="5805487"/>
              <a:ext cx="2111822" cy="900113"/>
            </a:xfrm>
            <a:prstGeom prst="rect">
              <a:avLst/>
            </a:prstGeom>
            <a:noFill/>
          </p:spPr>
          <p:txBody>
            <a:bodyPr wrap="square" rtlCol="0">
              <a:noAutofit/>
            </a:bodyPr>
            <a:lstStyle/>
            <a:p>
              <a:r>
                <a:rPr lang="en-US" sz="1000" b="1" dirty="0" smtClean="0"/>
                <a:t>Trek: Geo-Caching</a:t>
              </a:r>
            </a:p>
            <a:p>
              <a:r>
                <a:rPr lang="en-US" sz="1000" b="1" dirty="0" smtClean="0"/>
                <a:t>Trek Leader: Scott Lukens</a:t>
              </a:r>
            </a:p>
            <a:p>
              <a:r>
                <a:rPr lang="en-US" sz="1000" b="1" dirty="0" smtClean="0"/>
                <a:t>Scout Trek Leader: ?</a:t>
              </a:r>
            </a:p>
            <a:p>
              <a:pPr>
                <a:buFont typeface="Wingdings" pitchFamily="2" charset="2"/>
                <a:buChar char="Ø"/>
              </a:pPr>
              <a:r>
                <a:rPr lang="en-US" sz="1000" dirty="0" smtClean="0"/>
                <a:t> </a:t>
              </a:r>
            </a:p>
            <a:p>
              <a:pPr>
                <a:buFont typeface="Wingdings" pitchFamily="2" charset="2"/>
                <a:buChar char="Ø"/>
              </a:pPr>
              <a:r>
                <a:rPr lang="en-US" sz="1000" dirty="0"/>
                <a:t> </a:t>
              </a:r>
              <a:endParaRPr lang="en-US" sz="1000" dirty="0" smtClean="0"/>
            </a:p>
          </p:txBody>
        </p:sp>
      </p:grpSp>
      <p:pic>
        <p:nvPicPr>
          <p:cNvPr id="2" name="Picture 1"/>
          <p:cNvPicPr>
            <a:picLocks noChangeAspect="1"/>
          </p:cNvPicPr>
          <p:nvPr/>
        </p:nvPicPr>
        <p:blipFill>
          <a:blip r:embed="rId4"/>
          <a:stretch>
            <a:fillRect/>
          </a:stretch>
        </p:blipFill>
        <p:spPr>
          <a:xfrm>
            <a:off x="3696970" y="6357447"/>
            <a:ext cx="792480" cy="495300"/>
          </a:xfrm>
          <a:prstGeom prst="rect">
            <a:avLst/>
          </a:prstGeom>
        </p:spPr>
      </p:pic>
      <p:pic>
        <p:nvPicPr>
          <p:cNvPr id="3" name="Picture 2"/>
          <p:cNvPicPr>
            <a:picLocks noChangeAspect="1"/>
          </p:cNvPicPr>
          <p:nvPr/>
        </p:nvPicPr>
        <p:blipFill>
          <a:blip r:embed="rId5"/>
          <a:stretch>
            <a:fillRect/>
          </a:stretch>
        </p:blipFill>
        <p:spPr>
          <a:xfrm>
            <a:off x="2736850" y="6335549"/>
            <a:ext cx="794174" cy="533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62185" y="152400"/>
            <a:ext cx="6021187" cy="584776"/>
          </a:xfrm>
          <a:prstGeom prst="rect">
            <a:avLst/>
          </a:prstGeom>
          <a:noFill/>
        </p:spPr>
        <p:txBody>
          <a:bodyPr wrap="none" rtlCol="0">
            <a:spAutoFit/>
          </a:bodyPr>
          <a:lstStyle/>
          <a:p>
            <a:pPr algn="ctr"/>
            <a:r>
              <a:rPr lang="en-US" dirty="0" smtClean="0"/>
              <a:t>Troop 457 Committee Meeting Notes Summary : Jan. 21, 2014</a:t>
            </a:r>
          </a:p>
          <a:p>
            <a:pPr algn="ctr"/>
            <a:endParaRPr lang="en-US" sz="1400" dirty="0">
              <a:solidFill>
                <a:schemeClr val="accent2">
                  <a:lumMod val="75000"/>
                </a:schemeClr>
              </a:solidFill>
            </a:endParaRPr>
          </a:p>
        </p:txBody>
      </p:sp>
      <p:sp>
        <p:nvSpPr>
          <p:cNvPr id="19" name="Rounded Rectangle 18"/>
          <p:cNvSpPr/>
          <p:nvPr/>
        </p:nvSpPr>
        <p:spPr>
          <a:xfrm>
            <a:off x="142874" y="1066800"/>
            <a:ext cx="8848725" cy="3276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1143000"/>
            <a:ext cx="1851789"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a:t>
            </a:r>
            <a:r>
              <a:rPr lang="en-US" sz="1200" b="1" dirty="0" err="1" smtClean="0">
                <a:solidFill>
                  <a:schemeClr val="accent4">
                    <a:lumMod val="50000"/>
                  </a:schemeClr>
                </a:solidFill>
                <a:latin typeface="Perpetua" pitchFamily="18" charset="0"/>
              </a:rPr>
              <a:t>cont</a:t>
            </a:r>
            <a:r>
              <a:rPr lang="en-US" sz="1200" b="1" dirty="0" smtClean="0">
                <a:solidFill>
                  <a:schemeClr val="accent4">
                    <a:lumMod val="50000"/>
                  </a:schemeClr>
                </a:solidFill>
                <a:latin typeface="Perpetua" pitchFamily="18" charset="0"/>
              </a:rPr>
              <a:t>) :</a:t>
            </a:r>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1447800"/>
            <a:ext cx="8720657" cy="2819400"/>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Scouts who have not yet received First Class rank need to bring their books to meetings (DUH </a:t>
            </a:r>
            <a:r>
              <a:rPr lang="en-US" sz="1000" b="1" dirty="0" smtClean="0">
                <a:latin typeface="Perpetua" pitchFamily="18" charset="0"/>
                <a:sym typeface="Wingdings"/>
              </a:rPr>
              <a:t> ) – let’s make this a habit (and provide the reward that once your scout has reached First Class he no longer needs to bring his book ever week – it worked well for my youngest son Cole!)</a:t>
            </a:r>
          </a:p>
          <a:p>
            <a:pPr>
              <a:buFont typeface="Wingdings" pitchFamily="2" charset="2"/>
              <a:buChar char="Ø"/>
            </a:pPr>
            <a:r>
              <a:rPr lang="en-US" sz="1000" b="1" dirty="0" smtClean="0">
                <a:latin typeface="Perpetua" pitchFamily="18" charset="0"/>
              </a:rPr>
              <a:t>  15 </a:t>
            </a:r>
            <a:r>
              <a:rPr lang="en-US" sz="1000" b="1" dirty="0" err="1" smtClean="0">
                <a:latin typeface="Perpetua" pitchFamily="18" charset="0"/>
              </a:rPr>
              <a:t>Webelos</a:t>
            </a:r>
            <a:r>
              <a:rPr lang="en-US" sz="1000" b="1" dirty="0" smtClean="0">
                <a:latin typeface="Perpetua" pitchFamily="18" charset="0"/>
              </a:rPr>
              <a:t> Scouts to bridge:</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With this many scouts we will most likely need to add 2 patrols and redistribute (including identifying older, 14+ year olds, to be PLs)</a:t>
            </a:r>
          </a:p>
          <a:p>
            <a:pPr lvl="1">
              <a:buFont typeface="Wingdings" pitchFamily="2" charset="2"/>
              <a:buChar char="Ø"/>
            </a:pPr>
            <a:r>
              <a:rPr lang="en-US" sz="1000" b="1" dirty="0" smtClean="0">
                <a:latin typeface="Perpetua" pitchFamily="18" charset="0"/>
              </a:rPr>
              <a:t> By March 2015 we’ll have 8 scouts age out (&gt; 18 </a:t>
            </a:r>
            <a:r>
              <a:rPr lang="en-US" sz="1000" b="1" dirty="0" err="1" smtClean="0">
                <a:latin typeface="Perpetua" pitchFamily="18" charset="0"/>
              </a:rPr>
              <a:t>yrs</a:t>
            </a:r>
            <a:r>
              <a:rPr lang="en-US" sz="1000" b="1" dirty="0" smtClean="0">
                <a:latin typeface="Perpetua" pitchFamily="18" charset="0"/>
              </a:rPr>
              <a:t> old), so troop should plan to limit incoming scouts next year to ~8 new scouts</a:t>
            </a:r>
          </a:p>
          <a:p>
            <a:pPr>
              <a:buFont typeface="Wingdings" pitchFamily="2" charset="2"/>
              <a:buChar char="Ø"/>
            </a:pPr>
            <a:r>
              <a:rPr lang="en-US" sz="1000" b="1" dirty="0" smtClean="0">
                <a:latin typeface="Perpetua" pitchFamily="18" charset="0"/>
              </a:rPr>
              <a:t>Action Items</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Davidson: email Aaron that troop will not participate in Camporee b/c of date conflict (is there an option to avoid this weekend?)</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Davidson: inform PLC ( / SPL )  that we need a pair of senior scouts to lead an equipment review for new parents on 2/27/14 meeting.</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Davidson: </a:t>
            </a:r>
            <a:r>
              <a:rPr lang="en-US" sz="1000" b="1" dirty="0">
                <a:latin typeface="Perpetua" pitchFamily="18" charset="0"/>
              </a:rPr>
              <a:t> </a:t>
            </a:r>
            <a:r>
              <a:rPr lang="en-US" sz="1000" b="1" dirty="0" smtClean="0">
                <a:latin typeface="Perpetua" pitchFamily="18" charset="0"/>
              </a:rPr>
              <a:t>register </a:t>
            </a:r>
            <a:r>
              <a:rPr lang="en-US" sz="1000" b="1" dirty="0">
                <a:latin typeface="Perpetua" pitchFamily="18" charset="0"/>
              </a:rPr>
              <a:t>scouts and </a:t>
            </a:r>
            <a:r>
              <a:rPr lang="en-US" sz="1000" b="1" dirty="0" smtClean="0">
                <a:latin typeface="Perpetua" pitchFamily="18" charset="0"/>
              </a:rPr>
              <a:t>email parents with general info, review calendar, buy book and invite to 2/27/14 meeting</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Mike Klein: talk w/ seamstress and coordinate creation of 15 new neckerchiefs (~$17 / neckerchief) and look into out sourcing at higher lever for following year (i.e., bulk order for price break, both Scout and Adult). Also, consider making 2 or 3 more Adult neckerchiefs for 2014.</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Lukens: Look into a geo-caching trek for April in lieu of Camporee</a:t>
            </a:r>
          </a:p>
          <a:p>
            <a:pPr lvl="1">
              <a:buFont typeface="Wingdings" pitchFamily="2" charset="2"/>
              <a:buChar char="Ø"/>
            </a:pPr>
            <a:r>
              <a:rPr lang="en-US" sz="1000" b="1" dirty="0" smtClean="0">
                <a:latin typeface="Perpetua" pitchFamily="18" charset="0"/>
              </a:rPr>
              <a:t> Scott Davidson: inform PLC ( / SPL ) that we want a </a:t>
            </a:r>
            <a:r>
              <a:rPr lang="en-US" sz="1000" b="1" dirty="0" err="1" smtClean="0">
                <a:latin typeface="Perpetua" pitchFamily="18" charset="0"/>
              </a:rPr>
              <a:t>CoH</a:t>
            </a:r>
            <a:r>
              <a:rPr lang="en-US" sz="1000" b="1" dirty="0" smtClean="0">
                <a:latin typeface="Perpetua" pitchFamily="18" charset="0"/>
              </a:rPr>
              <a:t> soon after first campout for new scouts (to get them recognized w/ Scout badge)</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Lukens: Schedule / plan a Rancho San Antonio park (or similar) hike for scouts in need of signing off map/compass 2</a:t>
            </a:r>
            <a:r>
              <a:rPr lang="en-US" sz="1000" b="1" baseline="30000" dirty="0" smtClean="0">
                <a:latin typeface="Perpetua" pitchFamily="18" charset="0"/>
              </a:rPr>
              <a:t>nd</a:t>
            </a:r>
            <a:r>
              <a:rPr lang="en-US" sz="1000" b="1" dirty="0" smtClean="0">
                <a:latin typeface="Perpetua" pitchFamily="18" charset="0"/>
              </a:rPr>
              <a:t> Class requirements</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Davidson: email Pack 457 CM Scotty Van Sickle (do Scott’s do all the work here ?) to encourage </a:t>
            </a:r>
            <a:r>
              <a:rPr lang="en-US" sz="1000" b="1" dirty="0" err="1" smtClean="0">
                <a:latin typeface="Perpetua" pitchFamily="18" charset="0"/>
              </a:rPr>
              <a:t>Webelos</a:t>
            </a:r>
            <a:r>
              <a:rPr lang="en-US" sz="1000" b="1" dirty="0" smtClean="0">
                <a:latin typeface="Perpetua" pitchFamily="18" charset="0"/>
              </a:rPr>
              <a:t> I scouts to attend</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Mike Klein: amend bylaws: a) scout leader can only sign off @ troop meeting, adults on treks and b) Star, Life and Eagle participation signed off by Scout Master only</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Mike (or delegate): look into professional photographer for Spring troop pictures.</a:t>
            </a:r>
          </a:p>
          <a:p>
            <a:pPr lvl="1">
              <a:buFont typeface="Wingdings" pitchFamily="2" charset="2"/>
              <a:buChar char="Ø"/>
            </a:pPr>
            <a:endParaRPr lang="en-US" sz="1000" b="1" dirty="0" smtClean="0">
              <a:latin typeface="Perpetua" pitchFamily="18" charset="0"/>
            </a:endParaRPr>
          </a:p>
        </p:txBody>
      </p:sp>
      <p:sp>
        <p:nvSpPr>
          <p:cNvPr id="49" name="Rounded Rectangle 48"/>
          <p:cNvSpPr/>
          <p:nvPr/>
        </p:nvSpPr>
        <p:spPr>
          <a:xfrm>
            <a:off x="152400" y="4426208"/>
            <a:ext cx="8848725" cy="2355592"/>
          </a:xfrm>
          <a:prstGeom prst="roundRect">
            <a:avLst/>
          </a:prstGeom>
          <a:solidFill>
            <a:schemeClr val="accent4">
              <a:lumMod val="40000"/>
              <a:lumOff val="60000"/>
            </a:schemeClr>
          </a:solidFill>
          <a:ln>
            <a:solidFill>
              <a:schemeClr val="accent4">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4" name="TextBox 53"/>
          <p:cNvSpPr txBox="1"/>
          <p:nvPr/>
        </p:nvSpPr>
        <p:spPr>
          <a:xfrm>
            <a:off x="228600" y="4578608"/>
            <a:ext cx="8720657" cy="1981200"/>
          </a:xfrm>
          <a:prstGeom prst="rect">
            <a:avLst/>
          </a:prstGeom>
          <a:noFill/>
        </p:spPr>
        <p:txBody>
          <a:bodyPr wrap="square" rtlCol="0">
            <a:noAutofit/>
          </a:bodyPr>
          <a:lstStyle/>
          <a:p>
            <a:pPr marL="171450" indent="-171450">
              <a:buFont typeface="Courier New"/>
              <a:buChar char="o"/>
            </a:pPr>
            <a:r>
              <a:rPr lang="en-US" sz="1000" b="1" dirty="0" smtClean="0">
                <a:latin typeface="Perpetua" pitchFamily="18" charset="0"/>
              </a:rPr>
              <a:t>Acronyms / terms:</a:t>
            </a:r>
          </a:p>
          <a:p>
            <a:pPr marL="628650" lvl="1" indent="-171450">
              <a:buFont typeface="Courier New"/>
              <a:buChar char="o"/>
            </a:pPr>
            <a:r>
              <a:rPr lang="en-US" sz="1000" b="1" dirty="0" smtClean="0">
                <a:latin typeface="Perpetua" pitchFamily="18" charset="0"/>
              </a:rPr>
              <a:t>PLC – Patrol Leader Council: this is group of scouts who meet monthly and plan out the weekly meetings and details of monthly treks; group consists of the SPL, ASPL, Patrol Leaders (PL), Scribe and Scout Master (SM).</a:t>
            </a:r>
          </a:p>
          <a:p>
            <a:pPr marL="628650" lvl="1" indent="-171450">
              <a:buFont typeface="Courier New"/>
              <a:buChar char="o"/>
            </a:pPr>
            <a:r>
              <a:rPr lang="en-US" sz="1000" b="1" dirty="0" smtClean="0">
                <a:latin typeface="Perpetua" pitchFamily="18" charset="0"/>
              </a:rPr>
              <a:t>SPL – Senior Patrol Leader: this is the elected scout who is 3rd in command of the overall troop leadership (below Committee Chair and Scout Master); he is responsible for the leading the PLC meetings and the weekly troop meetings. </a:t>
            </a:r>
          </a:p>
          <a:p>
            <a:pPr marL="628650" lvl="1" indent="-171450">
              <a:buFont typeface="Courier New"/>
              <a:buChar char="o"/>
            </a:pPr>
            <a:r>
              <a:rPr lang="en-US" sz="1000" b="1" dirty="0" smtClean="0">
                <a:latin typeface="Perpetua" pitchFamily="18" charset="0"/>
                <a:sym typeface="Wingdings"/>
              </a:rPr>
              <a:t>Trek – a generic name for our monthly activity, typically a campout. We have an adult trek leader and scout trek leader for each trek with the goal to let the scout trek leader organize and manage as much of the trek as possible (e.g., less charging campsites to a credit for reimbursement, organizing adult meals, etc.)</a:t>
            </a:r>
          </a:p>
          <a:p>
            <a:pPr marL="628650" lvl="1" indent="-171450">
              <a:buFont typeface="Courier New"/>
              <a:buChar char="o"/>
            </a:pPr>
            <a:r>
              <a:rPr lang="en-US" sz="1000" b="1" dirty="0" err="1" smtClean="0">
                <a:latin typeface="Perpetua" pitchFamily="18" charset="0"/>
                <a:sym typeface="Wingdings"/>
              </a:rPr>
              <a:t>CoH</a:t>
            </a:r>
            <a:r>
              <a:rPr lang="en-US" sz="1000" b="1" dirty="0" smtClean="0">
                <a:latin typeface="Perpetua" pitchFamily="18" charset="0"/>
                <a:sym typeface="Wingdings"/>
              </a:rPr>
              <a:t> – Court of Honor: a special troop meeting where scouts are recognized for advancement and all parents / family are encouraged to attend (similar to a Pack Meeting, but held ~ quarterly)</a:t>
            </a:r>
          </a:p>
        </p:txBody>
      </p:sp>
    </p:spTree>
    <p:extLst>
      <p:ext uri="{BB962C8B-B14F-4D97-AF65-F5344CB8AC3E}">
        <p14:creationId xmlns:p14="http://schemas.microsoft.com/office/powerpoint/2010/main" val="154746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WordPictureWatermark3" descr="logo_sm"/>
          <p:cNvPicPr>
            <a:picLocks noChangeAspect="1" noChangeArrowheads="1"/>
          </p:cNvPicPr>
          <p:nvPr/>
        </p:nvPicPr>
        <p:blipFill>
          <a:blip r:embed="rId2" cstate="print"/>
          <a:srcRect/>
          <a:stretch>
            <a:fillRect/>
          </a:stretch>
        </p:blipFill>
        <p:spPr bwMode="auto">
          <a:xfrm>
            <a:off x="4214725" y="139176"/>
            <a:ext cx="685800" cy="6858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3708739893"/>
              </p:ext>
            </p:extLst>
          </p:nvPr>
        </p:nvGraphicFramePr>
        <p:xfrm>
          <a:off x="134145" y="139176"/>
          <a:ext cx="3581400" cy="6167251"/>
        </p:xfrm>
        <a:graphic>
          <a:graphicData uri="http://schemas.openxmlformats.org/drawingml/2006/table">
            <a:tbl>
              <a:tblPr firstRow="1" bandRow="1">
                <a:tableStyleId>{69C7853C-536D-4A76-A0AE-DD22124D55A5}</a:tableStyleId>
              </a:tblPr>
              <a:tblGrid>
                <a:gridCol w="1106978"/>
                <a:gridCol w="2474422"/>
              </a:tblGrid>
              <a:tr h="320040">
                <a:tc>
                  <a:txBody>
                    <a:bodyPr/>
                    <a:lstStyle/>
                    <a:p>
                      <a:pPr algn="ctr"/>
                      <a:r>
                        <a:rPr lang="en-US" sz="1000" dirty="0" smtClean="0"/>
                        <a:t>Scout</a:t>
                      </a:r>
                      <a:endParaRPr lang="en-US" sz="1000" dirty="0"/>
                    </a:p>
                  </a:txBody>
                  <a:tcPr marL="45720" marR="4572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Position</a:t>
                      </a:r>
                    </a:p>
                    <a:p>
                      <a:pPr algn="ctr"/>
                      <a:endParaRPr lang="en-US" sz="1000" dirty="0"/>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Ian</a:t>
                      </a:r>
                      <a:r>
                        <a:rPr lang="en-US" sz="1000" b="1" baseline="0" dirty="0" smtClean="0">
                          <a:solidFill>
                            <a:srgbClr val="000000"/>
                          </a:solidFill>
                          <a:effectLst/>
                          <a:latin typeface="Calibri"/>
                          <a:ea typeface="Calibri"/>
                          <a:cs typeface="Times New Roman"/>
                        </a:rPr>
                        <a:t> Davidson</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b="0" dirty="0">
                          <a:solidFill>
                            <a:srgbClr val="000000"/>
                          </a:solidFill>
                          <a:effectLst/>
                          <a:latin typeface="Calibri"/>
                          <a:ea typeface="Calibri"/>
                          <a:cs typeface="Times New Roman"/>
                        </a:rPr>
                        <a:t>Senior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Sahil</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Sanchetti</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Senior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Rahul </a:t>
                      </a:r>
                      <a:r>
                        <a:rPr lang="en-US" sz="1000" b="1" dirty="0" err="1" smtClean="0">
                          <a:solidFill>
                            <a:srgbClr val="000000"/>
                          </a:solidFill>
                          <a:effectLst/>
                          <a:latin typeface="Calibri"/>
                          <a:ea typeface="Calibri"/>
                          <a:cs typeface="Times New Roman"/>
                        </a:rPr>
                        <a:t>Madhugiri</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Librarian</a:t>
                      </a:r>
                    </a:p>
                  </a:txBody>
                  <a:tcPr marL="45720" marR="45720" marT="0" marB="0"/>
                </a:tc>
              </a:tr>
              <a:tr h="320354">
                <a:tc>
                  <a:txBody>
                    <a:bodyPr/>
                    <a:lstStyle/>
                    <a:p>
                      <a:pPr marL="0" marR="0">
                        <a:lnSpc>
                          <a:spcPct val="115000"/>
                        </a:lnSpc>
                        <a:spcBef>
                          <a:spcPts val="0"/>
                        </a:spcBef>
                        <a:spcAft>
                          <a:spcPts val="0"/>
                        </a:spcAft>
                      </a:pPr>
                      <a:r>
                        <a:rPr lang="en-US" sz="1000" b="1" dirty="0" err="1">
                          <a:solidFill>
                            <a:srgbClr val="000000"/>
                          </a:solidFill>
                          <a:effectLst/>
                          <a:latin typeface="Calibri"/>
                          <a:ea typeface="Calibri"/>
                          <a:cs typeface="Times New Roman"/>
                        </a:rPr>
                        <a:t>Prithvi</a:t>
                      </a:r>
                      <a:r>
                        <a:rPr lang="en-US" sz="1000" b="1" dirty="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Kannan</a:t>
                      </a:r>
                      <a:r>
                        <a:rPr lang="en-US" sz="1000" b="1" dirty="0" smtClean="0">
                          <a:solidFill>
                            <a:srgbClr val="000000"/>
                          </a:solidFill>
                          <a:effectLst/>
                          <a:latin typeface="Calibri"/>
                          <a:ea typeface="Calibri"/>
                          <a:cs typeface="Times New Roman"/>
                        </a:rPr>
                        <a:t>,</a:t>
                      </a:r>
                    </a:p>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Alec </a:t>
                      </a:r>
                      <a:r>
                        <a:rPr lang="en-US" sz="1000" b="1" dirty="0" err="1" smtClean="0">
                          <a:solidFill>
                            <a:srgbClr val="000000"/>
                          </a:solidFill>
                          <a:effectLst/>
                          <a:latin typeface="Calibri"/>
                          <a:ea typeface="Calibri"/>
                          <a:cs typeface="Times New Roman"/>
                        </a:rPr>
                        <a:t>Uyematsu</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Troop Guide</a:t>
                      </a:r>
                    </a:p>
                  </a:txBody>
                  <a:tcPr marL="45720" marR="45720" marT="0" marB="0"/>
                </a:tc>
              </a:tr>
              <a:tr h="320354">
                <a:tc>
                  <a:txBody>
                    <a:bodyPr/>
                    <a:lstStyle/>
                    <a:p>
                      <a:pPr marL="0" marR="0">
                        <a:lnSpc>
                          <a:spcPct val="115000"/>
                        </a:lnSpc>
                        <a:spcBef>
                          <a:spcPts val="0"/>
                        </a:spcBef>
                        <a:spcAft>
                          <a:spcPts val="0"/>
                        </a:spcAft>
                      </a:pPr>
                      <a:r>
                        <a:rPr lang="en-US" sz="1000" b="1">
                          <a:solidFill>
                            <a:srgbClr val="000000"/>
                          </a:solidFill>
                          <a:effectLst/>
                          <a:latin typeface="Calibri"/>
                          <a:ea typeface="Calibri"/>
                          <a:cs typeface="Times New Roman"/>
                        </a:rPr>
                        <a:t>Marco Maletis</a:t>
                      </a:r>
                      <a:endParaRPr lang="en-US" sz="100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Quartermaster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Aneesh</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Goel</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Scribe</a:t>
                      </a:r>
                    </a:p>
                  </a:txBody>
                  <a:tcPr marL="45720" marR="45720" marT="0" marB="0"/>
                </a:tc>
              </a:tr>
              <a:tr h="320354">
                <a:tc>
                  <a:txBody>
                    <a:bodyPr/>
                    <a:lstStyle/>
                    <a:p>
                      <a:pPr marL="0" marR="0">
                        <a:lnSpc>
                          <a:spcPct val="115000"/>
                        </a:lnSpc>
                        <a:spcBef>
                          <a:spcPts val="0"/>
                        </a:spcBef>
                        <a:spcAft>
                          <a:spcPts val="0"/>
                        </a:spcAft>
                      </a:pPr>
                      <a:r>
                        <a:rPr lang="en-US" sz="1000" b="1">
                          <a:solidFill>
                            <a:srgbClr val="000000"/>
                          </a:solidFill>
                          <a:effectLst/>
                          <a:latin typeface="Calibri"/>
                          <a:ea typeface="Calibri"/>
                          <a:cs typeface="Times New Roman"/>
                        </a:rPr>
                        <a:t>Cole Davidson</a:t>
                      </a:r>
                      <a:endParaRPr lang="en-US" sz="100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Den Chief</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Jeevan</a:t>
                      </a:r>
                      <a:r>
                        <a:rPr lang="en-US" sz="1000" b="1" dirty="0" smtClean="0">
                          <a:solidFill>
                            <a:srgbClr val="000000"/>
                          </a:solidFill>
                          <a:effectLst/>
                          <a:latin typeface="+mn-lt"/>
                          <a:ea typeface="Calibri"/>
                          <a:cs typeface="Times New Roman"/>
                        </a:rPr>
                        <a:t> </a:t>
                      </a:r>
                      <a:r>
                        <a:rPr lang="en-US" sz="1000" b="1" dirty="0" err="1" smtClean="0">
                          <a:solidFill>
                            <a:srgbClr val="000000"/>
                          </a:solidFill>
                          <a:effectLst/>
                          <a:latin typeface="+mn-lt"/>
                          <a:ea typeface="Calibri"/>
                          <a:cs typeface="Times New Roman"/>
                        </a:rPr>
                        <a:t>Prakash</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smtClean="0">
                          <a:solidFill>
                            <a:srgbClr val="000000"/>
                          </a:solidFill>
                          <a:effectLst/>
                          <a:latin typeface="+mn-lt"/>
                          <a:ea typeface="Calibri"/>
                          <a:cs typeface="Times New Roman"/>
                        </a:rPr>
                        <a:t>Chaplain’s Aide</a:t>
                      </a:r>
                      <a:endParaRPr lang="en-US" sz="1000" dirty="0">
                        <a:solidFill>
                          <a:srgbClr val="000000"/>
                        </a:solidFill>
                        <a:effectLst/>
                        <a:latin typeface="+mn-lt"/>
                        <a:ea typeface="Calibri"/>
                        <a:cs typeface="Times New Roman"/>
                      </a:endParaRP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Prabhat</a:t>
                      </a:r>
                      <a:r>
                        <a:rPr lang="en-US" sz="1000" b="1" baseline="0" dirty="0" smtClean="0">
                          <a:solidFill>
                            <a:srgbClr val="000000"/>
                          </a:solidFill>
                          <a:effectLst/>
                          <a:latin typeface="+mn-lt"/>
                          <a:ea typeface="Calibri"/>
                          <a:cs typeface="Times New Roman"/>
                        </a:rPr>
                        <a:t> </a:t>
                      </a:r>
                      <a:r>
                        <a:rPr lang="en-US" sz="1000" b="1" baseline="0" dirty="0" err="1" smtClean="0">
                          <a:solidFill>
                            <a:srgbClr val="000000"/>
                          </a:solidFill>
                          <a:effectLst/>
                          <a:latin typeface="+mn-lt"/>
                          <a:ea typeface="Calibri"/>
                          <a:cs typeface="Times New Roman"/>
                        </a:rPr>
                        <a:t>Jammalamadaka</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Inception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Chethan</a:t>
                      </a:r>
                      <a:r>
                        <a:rPr lang="en-US" sz="1000" b="1" baseline="0" dirty="0" smtClean="0">
                          <a:solidFill>
                            <a:srgbClr val="000000"/>
                          </a:solidFill>
                          <a:effectLst/>
                          <a:latin typeface="+mn-lt"/>
                          <a:ea typeface="Calibri"/>
                          <a:cs typeface="Times New Roman"/>
                        </a:rPr>
                        <a:t> </a:t>
                      </a:r>
                      <a:r>
                        <a:rPr lang="en-US" sz="1000" b="1" baseline="0" dirty="0" err="1" smtClean="0">
                          <a:solidFill>
                            <a:srgbClr val="000000"/>
                          </a:solidFill>
                          <a:effectLst/>
                          <a:latin typeface="+mn-lt"/>
                          <a:ea typeface="Calibri"/>
                          <a:cs typeface="Times New Roman"/>
                        </a:rPr>
                        <a:t>Gomatam</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Wise </a:t>
                      </a:r>
                      <a:r>
                        <a:rPr lang="en-US" sz="1000" dirty="0" smtClean="0">
                          <a:solidFill>
                            <a:srgbClr val="000000"/>
                          </a:solidFill>
                          <a:effectLst/>
                          <a:latin typeface="Calibri"/>
                          <a:ea typeface="Calibri"/>
                          <a:cs typeface="Times New Roman"/>
                        </a:rPr>
                        <a:t>Guys </a:t>
                      </a:r>
                      <a:r>
                        <a:rPr lang="en-US" sz="1000" smtClean="0">
                          <a:solidFill>
                            <a:srgbClr val="000000"/>
                          </a:solidFill>
                          <a:effectLst/>
                          <a:latin typeface="Calibri"/>
                          <a:ea typeface="Calibri"/>
                          <a:cs typeface="Times New Roman"/>
                        </a:rPr>
                        <a:t>(Sr.)</a:t>
                      </a:r>
                      <a:r>
                        <a:rPr lang="en-US" sz="1000" baseline="0" smtClean="0">
                          <a:solidFill>
                            <a:srgbClr val="000000"/>
                          </a:solidFill>
                          <a:effectLst/>
                          <a:latin typeface="Calibri"/>
                          <a:ea typeface="Calibri"/>
                          <a:cs typeface="Times New Roman"/>
                        </a:rPr>
                        <a:t> </a:t>
                      </a:r>
                      <a:r>
                        <a:rPr lang="en-US" sz="1000" smtClean="0">
                          <a:solidFill>
                            <a:srgbClr val="000000"/>
                          </a:solidFill>
                          <a:effectLst/>
                          <a:latin typeface="Calibri"/>
                          <a:ea typeface="Calibri"/>
                          <a:cs typeface="Times New Roman"/>
                        </a:rPr>
                        <a:t> </a:t>
                      </a:r>
                      <a:r>
                        <a:rPr lang="en-US" sz="1000" dirty="0">
                          <a:solidFill>
                            <a:srgbClr val="000000"/>
                          </a:solidFill>
                          <a:effectLst/>
                          <a:latin typeface="Calibri"/>
                          <a:ea typeface="Calibri"/>
                          <a:cs typeface="Times New Roman"/>
                        </a:rPr>
                        <a:t>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Jeffrey</a:t>
                      </a:r>
                      <a:r>
                        <a:rPr lang="en-US" sz="1000" b="1" baseline="0" dirty="0" smtClean="0">
                          <a:solidFill>
                            <a:srgbClr val="000000"/>
                          </a:solidFill>
                          <a:effectLst/>
                          <a:latin typeface="+mn-lt"/>
                          <a:ea typeface="Calibri"/>
                          <a:cs typeface="Times New Roman"/>
                        </a:rPr>
                        <a:t> Sun</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Tomahawks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Naman</a:t>
                      </a:r>
                      <a:r>
                        <a:rPr lang="en-US" sz="1000" b="1" baseline="0" dirty="0" smtClean="0">
                          <a:solidFill>
                            <a:srgbClr val="000000"/>
                          </a:solidFill>
                          <a:effectLst/>
                          <a:latin typeface="+mn-lt"/>
                          <a:ea typeface="Calibri"/>
                          <a:cs typeface="Times New Roman"/>
                        </a:rPr>
                        <a:t> </a:t>
                      </a:r>
                      <a:r>
                        <a:rPr lang="en-US" sz="1000" b="1" baseline="0" dirty="0" err="1" smtClean="0">
                          <a:solidFill>
                            <a:srgbClr val="000000"/>
                          </a:solidFill>
                          <a:effectLst/>
                          <a:latin typeface="+mn-lt"/>
                          <a:ea typeface="Calibri"/>
                          <a:cs typeface="Times New Roman"/>
                        </a:rPr>
                        <a:t>Bhargava</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Daggers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Shay</a:t>
                      </a:r>
                      <a:r>
                        <a:rPr lang="en-US" sz="1000" b="1" baseline="0" dirty="0" smtClean="0">
                          <a:solidFill>
                            <a:srgbClr val="000000"/>
                          </a:solidFill>
                          <a:effectLst/>
                          <a:latin typeface="+mn-lt"/>
                          <a:ea typeface="Calibri"/>
                          <a:cs typeface="Times New Roman"/>
                        </a:rPr>
                        <a:t> Dias</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Thunder Sharks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Cole Davidson</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Inception</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Wise Guys</a:t>
                      </a:r>
                    </a:p>
                  </a:txBody>
                  <a:tcPr marL="45720" marR="45720" marT="0" marB="0"/>
                </a:tc>
              </a:tr>
              <a:tr h="340861">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Tomahawks</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Daggers</a:t>
                      </a:r>
                    </a:p>
                  </a:txBody>
                  <a:tcPr marL="45720" marR="45720" marT="0" marB="0"/>
                </a:tc>
              </a:tr>
              <a:tr h="320354">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32981781"/>
              </p:ext>
            </p:extLst>
          </p:nvPr>
        </p:nvGraphicFramePr>
        <p:xfrm>
          <a:off x="76200" y="6477000"/>
          <a:ext cx="5257800" cy="304800"/>
        </p:xfrm>
        <a:graphic>
          <a:graphicData uri="http://schemas.openxmlformats.org/drawingml/2006/table">
            <a:tbl>
              <a:tblPr firstRow="1" bandRow="1">
                <a:tableStyleId>{3C2FFA5D-87B4-456A-9821-1D502468CF0F}</a:tableStyleId>
              </a:tblPr>
              <a:tblGrid>
                <a:gridCol w="5257800"/>
              </a:tblGrid>
              <a:tr h="304800">
                <a:tc>
                  <a:txBody>
                    <a:bodyPr/>
                    <a:lstStyle/>
                    <a:p>
                      <a:r>
                        <a:rPr lang="en-US" sz="1000" dirty="0" smtClean="0"/>
                        <a:t>Troop 457 Website: </a:t>
                      </a:r>
                      <a:r>
                        <a:rPr lang="en-US" sz="1000" dirty="0" smtClean="0">
                          <a:hlinkClick r:id="rId3"/>
                        </a:rPr>
                        <a:t>http://www.bsa-troop457.com</a:t>
                      </a:r>
                      <a:r>
                        <a:rPr lang="en-US" sz="1000" baseline="0" dirty="0" smtClean="0"/>
                        <a:t>  [username = member, password = ogr2007]</a:t>
                      </a:r>
                      <a:endParaRPr lang="en-US" sz="1000" dirty="0"/>
                    </a:p>
                  </a:txBody>
                  <a:tcPr/>
                </a:tc>
              </a:tr>
            </a:tbl>
          </a:graphicData>
        </a:graphic>
      </p:graphicFrame>
      <p:graphicFrame>
        <p:nvGraphicFramePr>
          <p:cNvPr id="129" name="Table 128"/>
          <p:cNvGraphicFramePr>
            <a:graphicFrameLocks noGrp="1"/>
          </p:cNvGraphicFramePr>
          <p:nvPr>
            <p:extLst>
              <p:ext uri="{D42A27DB-BD31-4B8C-83A1-F6EECF244321}">
                <p14:modId xmlns:p14="http://schemas.microsoft.com/office/powerpoint/2010/main" val="2801038773"/>
              </p:ext>
            </p:extLst>
          </p:nvPr>
        </p:nvGraphicFramePr>
        <p:xfrm>
          <a:off x="5399705" y="163792"/>
          <a:ext cx="3581400" cy="5658515"/>
        </p:xfrm>
        <a:graphic>
          <a:graphicData uri="http://schemas.openxmlformats.org/drawingml/2006/table">
            <a:tbl>
              <a:tblPr firstRow="1" bandRow="1">
                <a:tableStyleId>{69C7853C-536D-4A76-A0AE-DD22124D55A5}</a:tableStyleId>
              </a:tblPr>
              <a:tblGrid>
                <a:gridCol w="1382095"/>
                <a:gridCol w="2199305"/>
              </a:tblGrid>
              <a:tr h="217208">
                <a:tc>
                  <a:txBody>
                    <a:bodyPr/>
                    <a:lstStyle/>
                    <a:p>
                      <a:pPr algn="ctr"/>
                      <a:r>
                        <a:rPr lang="en-US" sz="900" dirty="0" smtClean="0"/>
                        <a:t>Scout</a:t>
                      </a:r>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t>Position</a:t>
                      </a:r>
                      <a:endParaRPr lang="en-US" sz="900" dirty="0" smtClean="0"/>
                    </a:p>
                  </a:txBody>
                  <a:tcPr/>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Daniel Pickering</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Charter Organization Representative </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Scott Davidson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Committee Chairman</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Mike Klein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Scout Master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Rick Adolf</a:t>
                      </a:r>
                    </a:p>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Pushpak</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Bapat</a:t>
                      </a:r>
                      <a:endParaRPr lang="en-US" sz="900" b="1" baseline="0"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Paul </a:t>
                      </a:r>
                      <a:r>
                        <a:rPr lang="en-US" sz="900" b="1" baseline="0" dirty="0" err="1" smtClean="0">
                          <a:solidFill>
                            <a:srgbClr val="000000"/>
                          </a:solidFill>
                          <a:effectLst/>
                          <a:latin typeface="Calibri"/>
                          <a:ea typeface="Calibri"/>
                          <a:cs typeface="Times New Roman"/>
                        </a:rPr>
                        <a:t>Besser</a:t>
                      </a:r>
                      <a:endParaRPr lang="en-US" sz="900" b="1" baseline="0"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baseline="0" dirty="0" err="1" smtClean="0">
                          <a:solidFill>
                            <a:srgbClr val="000000"/>
                          </a:solidFill>
                          <a:effectLst/>
                          <a:latin typeface="Calibri"/>
                          <a:ea typeface="Calibri"/>
                          <a:cs typeface="Times New Roman"/>
                        </a:rPr>
                        <a:t>Itzik</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Gilboa</a:t>
                      </a:r>
                      <a:endParaRPr lang="en-US" sz="900" b="1" baseline="0" dirty="0" smtClean="0">
                        <a:solidFill>
                          <a:srgbClr val="000000"/>
                        </a:solidFill>
                        <a:effectLst/>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900" b="1" baseline="0" dirty="0" err="1" smtClean="0">
                          <a:solidFill>
                            <a:srgbClr val="000000"/>
                          </a:solidFill>
                          <a:effectLst/>
                          <a:latin typeface="+mn-lt"/>
                          <a:ea typeface="Calibri"/>
                          <a:cs typeface="Times New Roman"/>
                        </a:rPr>
                        <a:t>Mukund</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Madhugiri</a:t>
                      </a:r>
                      <a:endParaRPr lang="en-US" sz="900" b="1" baseline="0" dirty="0" smtClean="0">
                        <a:solidFill>
                          <a:srgbClr val="000000"/>
                        </a:solidFill>
                        <a:effectLst/>
                        <a:latin typeface="+mn-lt"/>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900" b="1" baseline="0" dirty="0" err="1" smtClean="0">
                          <a:solidFill>
                            <a:srgbClr val="000000"/>
                          </a:solidFill>
                          <a:effectLst/>
                          <a:latin typeface="+mn-lt"/>
                          <a:ea typeface="Calibri"/>
                          <a:cs typeface="Times New Roman"/>
                        </a:rPr>
                        <a:t>Hersh</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Bhargava</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Sam Sun</a:t>
                      </a:r>
                    </a:p>
                    <a:p>
                      <a:pPr marL="0" marR="0" indent="0" algn="l" defTabSz="914400" rtl="0" eaLnBrk="1" fontAlgn="auto" latinLnBrk="0" hangingPunct="1">
                        <a:lnSpc>
                          <a:spcPct val="115000"/>
                        </a:lnSpc>
                        <a:spcBef>
                          <a:spcPts val="0"/>
                        </a:spcBef>
                        <a:spcAft>
                          <a:spcPts val="0"/>
                        </a:spcAft>
                        <a:buClrTx/>
                        <a:buSzTx/>
                        <a:buFontTx/>
                        <a:buNone/>
                        <a:tabLst/>
                        <a:defRPr/>
                      </a:pPr>
                      <a:r>
                        <a:rPr lang="en-US" sz="900" b="1" baseline="0" dirty="0" smtClean="0">
                          <a:solidFill>
                            <a:srgbClr val="000000"/>
                          </a:solidFill>
                          <a:effectLst/>
                          <a:latin typeface="+mn-lt"/>
                          <a:ea typeface="Calibri"/>
                          <a:cs typeface="Times New Roman"/>
                        </a:rPr>
                        <a:t>Max </a:t>
                      </a:r>
                      <a:r>
                        <a:rPr lang="en-US" sz="900" b="1" baseline="0" dirty="0" err="1" smtClean="0">
                          <a:solidFill>
                            <a:srgbClr val="000000"/>
                          </a:solidFill>
                          <a:effectLst/>
                          <a:latin typeface="+mn-lt"/>
                          <a:ea typeface="Calibri"/>
                          <a:cs typeface="Times New Roman"/>
                        </a:rPr>
                        <a:t>Uyematsu</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Eric </a:t>
                      </a:r>
                      <a:r>
                        <a:rPr lang="en-US" sz="900" b="1" baseline="0" dirty="0" err="1" smtClean="0">
                          <a:solidFill>
                            <a:srgbClr val="000000"/>
                          </a:solidFill>
                          <a:effectLst/>
                          <a:latin typeface="Calibri"/>
                          <a:ea typeface="Calibri"/>
                          <a:cs typeface="Times New Roman"/>
                        </a:rPr>
                        <a:t>Wilford</a:t>
                      </a:r>
                      <a:endParaRPr lang="en-US" sz="900" b="1" baseline="0"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Scott Lukens</a:t>
                      </a:r>
                      <a:endParaRPr lang="en-US" sz="900" b="1" baseline="0" dirty="0" smtClean="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Asst. Scout Master</a:t>
                      </a:r>
                      <a:endParaRPr lang="en-US" sz="900" b="0" i="1" dirty="0">
                        <a:solidFill>
                          <a:srgbClr val="000000"/>
                        </a:solidFill>
                        <a:effectLst/>
                        <a:latin typeface="Calibri"/>
                        <a:ea typeface="Calibri"/>
                        <a:cs typeface="Times New Roman"/>
                      </a:endParaRPr>
                    </a:p>
                  </a:txBody>
                  <a:tcPr marT="0" marB="0"/>
                </a:tc>
              </a:tr>
              <a:tr h="193406">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Jenny Sun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Treasurer</a:t>
                      </a:r>
                      <a:endParaRPr lang="en-US" sz="900" b="0" i="1" dirty="0">
                        <a:solidFill>
                          <a:srgbClr val="000000"/>
                        </a:solidFill>
                        <a:effectLst/>
                        <a:latin typeface="Calibri"/>
                        <a:ea typeface="Calibri"/>
                        <a:cs typeface="Times New Roman"/>
                      </a:endParaRPr>
                    </a:p>
                  </a:txBody>
                  <a:tcPr marT="0" marB="0"/>
                </a:tc>
              </a:tr>
              <a:tr h="228600">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Sejal</a:t>
                      </a:r>
                      <a:r>
                        <a:rPr lang="en-US" sz="900" b="1" dirty="0" smtClean="0">
                          <a:solidFill>
                            <a:srgbClr val="000000"/>
                          </a:solidFill>
                          <a:effectLst/>
                          <a:latin typeface="Calibri"/>
                          <a:ea typeface="Calibri"/>
                          <a:cs typeface="Times New Roman"/>
                        </a:rPr>
                        <a:t> Patel, Antonio Dias</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Popcorn </a:t>
                      </a:r>
                      <a:r>
                        <a:rPr lang="en-US" sz="900" b="0" i="1" dirty="0" smtClean="0">
                          <a:solidFill>
                            <a:srgbClr val="000000"/>
                          </a:solidFill>
                          <a:effectLst/>
                          <a:latin typeface="+mn-lt"/>
                          <a:ea typeface="Calibri"/>
                          <a:cs typeface="Times New Roman"/>
                        </a:rPr>
                        <a:t>Kernels</a:t>
                      </a:r>
                      <a:endParaRPr lang="en-US" sz="900" b="0" i="1" dirty="0" smtClean="0">
                        <a:solidFill>
                          <a:srgbClr val="000000"/>
                        </a:solidFill>
                        <a:effectLst/>
                        <a:latin typeface="+mn-lt"/>
                        <a:ea typeface="Calibri"/>
                        <a:cs typeface="Times New Roman"/>
                      </a:endParaRPr>
                    </a:p>
                  </a:txBody>
                  <a:tcPr marT="0" marB="0"/>
                </a:tc>
              </a:tr>
              <a:tr h="238498">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Aimee</a:t>
                      </a:r>
                      <a:r>
                        <a:rPr lang="en-US" sz="900" b="1" baseline="0" dirty="0" smtClean="0">
                          <a:solidFill>
                            <a:srgbClr val="000000"/>
                          </a:solidFill>
                          <a:effectLst/>
                          <a:latin typeface="Calibri"/>
                          <a:ea typeface="Calibri"/>
                          <a:cs typeface="Times New Roman"/>
                        </a:rPr>
                        <a:t> Zhu</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mn-lt"/>
                          <a:ea typeface="Calibri"/>
                          <a:cs typeface="Times New Roman"/>
                        </a:rPr>
                        <a:t>Registrar</a:t>
                      </a:r>
                      <a:endParaRPr lang="en-US" sz="900" b="0" i="1" dirty="0">
                        <a:solidFill>
                          <a:srgbClr val="000000"/>
                        </a:solidFill>
                        <a:effectLst/>
                        <a:latin typeface="Calibri"/>
                        <a:ea typeface="Calibri"/>
                        <a:cs typeface="Times New Roman"/>
                      </a:endParaRPr>
                    </a:p>
                  </a:txBody>
                  <a:tcPr marT="0" marB="0"/>
                </a:tc>
              </a:tr>
              <a:tr h="218702">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Laxmi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Kambli</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Medical Forms</a:t>
                      </a:r>
                    </a:p>
                  </a:txBody>
                  <a:tcPr marT="0" marB="0"/>
                </a:tc>
              </a:tr>
              <a:tr h="320354">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Pradnya</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Goil</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(Need Asst.)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Trek Coordinator</a:t>
                      </a:r>
                      <a:endParaRPr lang="en-US" sz="900" b="0" i="1" dirty="0">
                        <a:solidFill>
                          <a:srgbClr val="000000"/>
                        </a:solidFill>
                        <a:effectLst/>
                        <a:latin typeface="Calibri"/>
                        <a:ea typeface="Calibri"/>
                        <a:cs typeface="Times New Roman"/>
                      </a:endParaRPr>
                    </a:p>
                  </a:txBody>
                  <a:tcPr marT="0" marB="0"/>
                </a:tc>
              </a:tr>
              <a:tr h="213046">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Paul </a:t>
                      </a:r>
                      <a:r>
                        <a:rPr lang="en-US" sz="900" b="1" dirty="0" err="1" smtClean="0">
                          <a:solidFill>
                            <a:srgbClr val="000000"/>
                          </a:solidFill>
                          <a:effectLst/>
                          <a:latin typeface="Calibri"/>
                          <a:ea typeface="Calibri"/>
                          <a:cs typeface="Times New Roman"/>
                        </a:rPr>
                        <a:t>Besser</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Eagle Committee Coordinator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Hersh</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Bhargava</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a:t>
                      </a:r>
                      <a:r>
                        <a:rPr lang="en-US" sz="900" b="1" dirty="0" err="1" smtClean="0">
                          <a:solidFill>
                            <a:srgbClr val="000000"/>
                          </a:solidFill>
                          <a:effectLst/>
                          <a:latin typeface="Calibri"/>
                          <a:ea typeface="Calibri"/>
                          <a:cs typeface="Times New Roman"/>
                        </a:rPr>
                        <a:t>Vib</a:t>
                      </a:r>
                      <a:r>
                        <a:rPr lang="en-US" sz="900" b="1" dirty="0" smtClean="0">
                          <a:solidFill>
                            <a:srgbClr val="000000"/>
                          </a:solidFill>
                          <a:effectLst/>
                          <a:latin typeface="Calibri"/>
                          <a:ea typeface="Calibri"/>
                          <a:cs typeface="Times New Roman"/>
                        </a:rPr>
                        <a:t> Patel)</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Friends Of Scouting Coordinator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Hila </a:t>
                      </a:r>
                      <a:r>
                        <a:rPr lang="en-US" sz="900" b="1" dirty="0" err="1" smtClean="0">
                          <a:solidFill>
                            <a:srgbClr val="000000"/>
                          </a:solidFill>
                          <a:effectLst/>
                          <a:latin typeface="Calibri"/>
                          <a:ea typeface="Calibri"/>
                          <a:cs typeface="Times New Roman"/>
                        </a:rPr>
                        <a:t>Shochat</a:t>
                      </a:r>
                      <a:r>
                        <a:rPr lang="en-US" sz="900" b="1" dirty="0" smtClean="0">
                          <a:solidFill>
                            <a:srgbClr val="000000"/>
                          </a:solidFill>
                          <a:effectLst/>
                          <a:latin typeface="Calibri"/>
                          <a:ea typeface="Calibri"/>
                          <a:cs typeface="Times New Roman"/>
                        </a:rPr>
                        <a:t> / </a:t>
                      </a:r>
                    </a:p>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Madhuri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Ramanathan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Key Picker Upper</a:t>
                      </a:r>
                      <a:endParaRPr lang="en-US" sz="900" b="0" i="1" dirty="0">
                        <a:solidFill>
                          <a:srgbClr val="000000"/>
                        </a:solidFill>
                        <a:effectLst/>
                        <a:latin typeface="Calibri"/>
                        <a:ea typeface="Calibri"/>
                        <a:cs typeface="Times New Roman"/>
                      </a:endParaRPr>
                    </a:p>
                  </a:txBody>
                  <a:tcPr marT="0" marB="0"/>
                </a:tc>
              </a:tr>
              <a:tr h="197492">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Susan</a:t>
                      </a:r>
                      <a:r>
                        <a:rPr lang="en-US" sz="900" b="1" baseline="0" dirty="0" smtClean="0">
                          <a:solidFill>
                            <a:srgbClr val="000000"/>
                          </a:solidFill>
                          <a:effectLst/>
                          <a:latin typeface="Calibri"/>
                          <a:ea typeface="Calibri"/>
                          <a:cs typeface="Times New Roman"/>
                        </a:rPr>
                        <a:t> Howard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T-shirt Coordinator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Jenny </a:t>
                      </a:r>
                      <a:r>
                        <a:rPr lang="en-US" sz="900" b="1" dirty="0" smtClean="0">
                          <a:solidFill>
                            <a:srgbClr val="000000"/>
                          </a:solidFill>
                          <a:effectLst/>
                          <a:latin typeface="Calibri"/>
                          <a:ea typeface="Calibri"/>
                          <a:cs typeface="Times New Roman"/>
                        </a:rPr>
                        <a:t>Sun</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(Need Replacement)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Scout O Rama Coordinator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endParaRPr lang="en-US" sz="900" b="0" i="1" dirty="0">
                        <a:solidFill>
                          <a:srgbClr val="000000"/>
                        </a:solidFill>
                        <a:effectLst/>
                        <a:latin typeface="Calibri"/>
                        <a:ea typeface="Calibri"/>
                        <a:cs typeface="Times New Roman"/>
                      </a:endParaRPr>
                    </a:p>
                  </a:txBody>
                  <a:tcPr marT="0" marB="0"/>
                </a:tc>
              </a:tr>
            </a:tbl>
          </a:graphicData>
        </a:graphic>
      </p:graphicFrame>
    </p:spTree>
    <p:extLst>
      <p:ext uri="{BB962C8B-B14F-4D97-AF65-F5344CB8AC3E}">
        <p14:creationId xmlns:p14="http://schemas.microsoft.com/office/powerpoint/2010/main" val="10476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62185" y="152400"/>
            <a:ext cx="6021187" cy="584776"/>
          </a:xfrm>
          <a:prstGeom prst="rect">
            <a:avLst/>
          </a:prstGeom>
          <a:noFill/>
        </p:spPr>
        <p:txBody>
          <a:bodyPr wrap="none" rtlCol="0">
            <a:spAutoFit/>
          </a:bodyPr>
          <a:lstStyle/>
          <a:p>
            <a:pPr algn="ctr"/>
            <a:r>
              <a:rPr lang="en-US" dirty="0" smtClean="0"/>
              <a:t>Troop 457 Committee Meeting Notes Summary : Jan. 21, 2014</a:t>
            </a:r>
          </a:p>
          <a:p>
            <a:pPr algn="ctr"/>
            <a:endParaRPr lang="en-US" sz="1400" dirty="0">
              <a:solidFill>
                <a:schemeClr val="accent2">
                  <a:lumMod val="75000"/>
                </a:schemeClr>
              </a:solidFill>
            </a:endParaRPr>
          </a:p>
        </p:txBody>
      </p:sp>
      <p:sp>
        <p:nvSpPr>
          <p:cNvPr id="19" name="Rounded Rectangle 18"/>
          <p:cNvSpPr/>
          <p:nvPr/>
        </p:nvSpPr>
        <p:spPr>
          <a:xfrm>
            <a:off x="142874" y="1066800"/>
            <a:ext cx="8848725" cy="3276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1143000"/>
            <a:ext cx="1851789"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a:t>
            </a:r>
            <a:r>
              <a:rPr lang="en-US" sz="1200" b="1" dirty="0" err="1" smtClean="0">
                <a:solidFill>
                  <a:schemeClr val="accent4">
                    <a:lumMod val="50000"/>
                  </a:schemeClr>
                </a:solidFill>
                <a:latin typeface="Perpetua" pitchFamily="18" charset="0"/>
              </a:rPr>
              <a:t>cont</a:t>
            </a:r>
            <a:r>
              <a:rPr lang="en-US" sz="1200" b="1" dirty="0" smtClean="0">
                <a:solidFill>
                  <a:schemeClr val="accent4">
                    <a:lumMod val="50000"/>
                  </a:schemeClr>
                </a:solidFill>
                <a:latin typeface="Perpetua" pitchFamily="18" charset="0"/>
              </a:rPr>
              <a:t>) :</a:t>
            </a:r>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1447800"/>
            <a:ext cx="8720657" cy="2819400"/>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Scouts who have not yet received First Class rank need to bring their books to meetings (DUH </a:t>
            </a:r>
            <a:r>
              <a:rPr lang="en-US" sz="1000" b="1" dirty="0" smtClean="0">
                <a:latin typeface="Perpetua" pitchFamily="18" charset="0"/>
                <a:sym typeface="Wingdings"/>
              </a:rPr>
              <a:t> ) – let’s make this a habit (and provide the reward that once your scout has reached First Class he no longer needs to bring his book ever week – it worked well for my youngest son Cole!</a:t>
            </a:r>
            <a:r>
              <a:rPr lang="en-US" sz="1000" b="1" dirty="0" smtClean="0">
                <a:latin typeface="Perpetua" pitchFamily="18" charset="0"/>
                <a:sym typeface="Wingdings"/>
              </a:rPr>
              <a:t>)</a:t>
            </a:r>
          </a:p>
          <a:p>
            <a:pPr>
              <a:buFont typeface="Wingdings" pitchFamily="2" charset="2"/>
              <a:buChar char="Ø"/>
            </a:pPr>
            <a:r>
              <a:rPr lang="en-US" sz="1000" b="1" dirty="0" smtClean="0">
                <a:latin typeface="Perpetua" pitchFamily="18" charset="0"/>
              </a:rPr>
              <a:t>Action </a:t>
            </a:r>
            <a:r>
              <a:rPr lang="en-US" sz="1000" b="1" dirty="0" smtClean="0">
                <a:latin typeface="Perpetua" pitchFamily="18" charset="0"/>
              </a:rPr>
              <a:t>Items</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Antonio : provide popcorn credit to Jenny and submit expenses for popcorn activities</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a:t>
            </a:r>
            <a:r>
              <a:rPr lang="en-US" sz="1000" b="1" dirty="0" smtClean="0">
                <a:latin typeface="Perpetua" pitchFamily="18" charset="0"/>
              </a:rPr>
              <a:t>Davidson: email Aaron that troop will not participate in Camporee b/c of date conflict (is there an option to avoid this weekend?)</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Davidson: inform PLC ( / SPL )  that we need a pair of senior scouts to lead an equipment review for new parents on 2/27/14 meeting.</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Davidson: </a:t>
            </a:r>
            <a:r>
              <a:rPr lang="en-US" sz="1000" b="1" dirty="0">
                <a:latin typeface="Perpetua" pitchFamily="18" charset="0"/>
              </a:rPr>
              <a:t> </a:t>
            </a:r>
            <a:r>
              <a:rPr lang="en-US" sz="1000" b="1" dirty="0" smtClean="0">
                <a:latin typeface="Perpetua" pitchFamily="18" charset="0"/>
              </a:rPr>
              <a:t>register </a:t>
            </a:r>
            <a:r>
              <a:rPr lang="en-US" sz="1000" b="1" dirty="0">
                <a:latin typeface="Perpetua" pitchFamily="18" charset="0"/>
              </a:rPr>
              <a:t>scouts and </a:t>
            </a:r>
            <a:r>
              <a:rPr lang="en-US" sz="1000" b="1" dirty="0" smtClean="0">
                <a:latin typeface="Perpetua" pitchFamily="18" charset="0"/>
              </a:rPr>
              <a:t>email parents with general info, review calendar, buy book and invite to 2/27/14 meeting</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Mike Klein: talk w/ seamstress and coordinate creation of 15 new neckerchiefs (~$17 / neckerchief) and look into out sourcing at higher lever for following year (i.e., bulk order for price break, both Scout and Adult). Also, consider making 2 or 3 more Adult neckerchiefs for 2014.</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Lukens: Look into a geo-caching trek for April in lieu of Camporee</a:t>
            </a:r>
          </a:p>
          <a:p>
            <a:pPr lvl="1">
              <a:buFont typeface="Wingdings" pitchFamily="2" charset="2"/>
              <a:buChar char="Ø"/>
            </a:pPr>
            <a:r>
              <a:rPr lang="en-US" sz="1000" b="1" dirty="0" smtClean="0">
                <a:latin typeface="Perpetua" pitchFamily="18" charset="0"/>
              </a:rPr>
              <a:t> Scott Davidson: inform PLC ( / SPL ) that we want a </a:t>
            </a:r>
            <a:r>
              <a:rPr lang="en-US" sz="1000" b="1" dirty="0" err="1" smtClean="0">
                <a:latin typeface="Perpetua" pitchFamily="18" charset="0"/>
              </a:rPr>
              <a:t>CoH</a:t>
            </a:r>
            <a:r>
              <a:rPr lang="en-US" sz="1000" b="1" dirty="0" smtClean="0">
                <a:latin typeface="Perpetua" pitchFamily="18" charset="0"/>
              </a:rPr>
              <a:t> soon after first campout for new scouts (to get them recognized w/ Scout badge)</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Lukens: Schedule / plan a Rancho San Antonio park (or similar) hike for scouts in need of signing off map/compass 2</a:t>
            </a:r>
            <a:r>
              <a:rPr lang="en-US" sz="1000" b="1" baseline="30000" dirty="0" smtClean="0">
                <a:latin typeface="Perpetua" pitchFamily="18" charset="0"/>
              </a:rPr>
              <a:t>nd</a:t>
            </a:r>
            <a:r>
              <a:rPr lang="en-US" sz="1000" b="1" dirty="0" smtClean="0">
                <a:latin typeface="Perpetua" pitchFamily="18" charset="0"/>
              </a:rPr>
              <a:t> Class requirements</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Davidson: email Pack 457 CM Scotty Van Sickle (do Scott’s do all the work here ?) to encourage </a:t>
            </a:r>
            <a:r>
              <a:rPr lang="en-US" sz="1000" b="1" dirty="0" err="1" smtClean="0">
                <a:latin typeface="Perpetua" pitchFamily="18" charset="0"/>
              </a:rPr>
              <a:t>Webelos</a:t>
            </a:r>
            <a:r>
              <a:rPr lang="en-US" sz="1000" b="1" dirty="0" smtClean="0">
                <a:latin typeface="Perpetua" pitchFamily="18" charset="0"/>
              </a:rPr>
              <a:t> I scouts to attend</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Mike Klein: amend bylaws: a) scout leader can only sign off @ troop meeting, adults on treks and b) Star, Life and Eagle participation signed off by Scout Master only</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Mike (or delegate): look into professional photographer for Spring troop pictures.</a:t>
            </a:r>
          </a:p>
          <a:p>
            <a:pPr lvl="1">
              <a:buFont typeface="Wingdings" pitchFamily="2" charset="2"/>
              <a:buChar char="Ø"/>
            </a:pPr>
            <a:endParaRPr lang="en-US" sz="1000" b="1" dirty="0" smtClean="0">
              <a:latin typeface="Perpetua" pitchFamily="18" charset="0"/>
            </a:endParaRPr>
          </a:p>
        </p:txBody>
      </p:sp>
      <p:sp>
        <p:nvSpPr>
          <p:cNvPr id="49" name="Rounded Rectangle 48"/>
          <p:cNvSpPr/>
          <p:nvPr/>
        </p:nvSpPr>
        <p:spPr>
          <a:xfrm>
            <a:off x="152400" y="4426208"/>
            <a:ext cx="8848725" cy="2355592"/>
          </a:xfrm>
          <a:prstGeom prst="roundRect">
            <a:avLst/>
          </a:prstGeom>
          <a:solidFill>
            <a:schemeClr val="accent4">
              <a:lumMod val="40000"/>
              <a:lumOff val="60000"/>
            </a:schemeClr>
          </a:solidFill>
          <a:ln>
            <a:solidFill>
              <a:schemeClr val="accent4">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4" name="TextBox 53"/>
          <p:cNvSpPr txBox="1"/>
          <p:nvPr/>
        </p:nvSpPr>
        <p:spPr>
          <a:xfrm>
            <a:off x="228600" y="4578608"/>
            <a:ext cx="8720657" cy="1981200"/>
          </a:xfrm>
          <a:prstGeom prst="rect">
            <a:avLst/>
          </a:prstGeom>
          <a:noFill/>
        </p:spPr>
        <p:txBody>
          <a:bodyPr wrap="square" rtlCol="0">
            <a:noAutofit/>
          </a:bodyPr>
          <a:lstStyle/>
          <a:p>
            <a:pPr marL="171450" indent="-171450">
              <a:buFont typeface="Courier New"/>
              <a:buChar char="o"/>
            </a:pPr>
            <a:r>
              <a:rPr lang="en-US" sz="1000" b="1" dirty="0" smtClean="0">
                <a:latin typeface="Perpetua" pitchFamily="18" charset="0"/>
              </a:rPr>
              <a:t>Acronyms / terms:</a:t>
            </a:r>
          </a:p>
          <a:p>
            <a:pPr marL="628650" lvl="1" indent="-171450">
              <a:buFont typeface="Courier New"/>
              <a:buChar char="o"/>
            </a:pPr>
            <a:r>
              <a:rPr lang="en-US" sz="1000" b="1" dirty="0" smtClean="0">
                <a:latin typeface="Perpetua" pitchFamily="18" charset="0"/>
              </a:rPr>
              <a:t>PLC – Patrol Leader Council: this is group of scouts who meet monthly and plan out the weekly meetings and details of monthly treks; group consists of the SPL, ASPL, Patrol Leaders (PL), Scribe and Scout Master (SM).</a:t>
            </a:r>
          </a:p>
          <a:p>
            <a:pPr marL="628650" lvl="1" indent="-171450">
              <a:buFont typeface="Courier New"/>
              <a:buChar char="o"/>
            </a:pPr>
            <a:r>
              <a:rPr lang="en-US" sz="1000" b="1" dirty="0" smtClean="0">
                <a:latin typeface="Perpetua" pitchFamily="18" charset="0"/>
              </a:rPr>
              <a:t>SPL – Senior Patrol Leader: this is the elected scout who is 3rd in command of the overall troop leadership (below Committee Chair and Scout Master); he is responsible for the leading the PLC meetings and the weekly troop meetings. </a:t>
            </a:r>
          </a:p>
          <a:p>
            <a:pPr marL="628650" lvl="1" indent="-171450">
              <a:buFont typeface="Courier New"/>
              <a:buChar char="o"/>
            </a:pPr>
            <a:r>
              <a:rPr lang="en-US" sz="1000" b="1" dirty="0" smtClean="0">
                <a:latin typeface="Perpetua" pitchFamily="18" charset="0"/>
                <a:sym typeface="Wingdings"/>
              </a:rPr>
              <a:t>Trek – a generic name for our monthly activity, typically a campout. We have an adult trek leader and scout trek leader for each trek with the goal to let the scout trek leader organize and manage as much of the trek as possible (e.g., less charging campsites to a credit for reimbursement, organizing adult meals, etc.)</a:t>
            </a:r>
          </a:p>
          <a:p>
            <a:pPr marL="628650" lvl="1" indent="-171450">
              <a:buFont typeface="Courier New"/>
              <a:buChar char="o"/>
            </a:pPr>
            <a:r>
              <a:rPr lang="en-US" sz="1000" b="1" dirty="0" err="1" smtClean="0">
                <a:latin typeface="Perpetua" pitchFamily="18" charset="0"/>
                <a:sym typeface="Wingdings"/>
              </a:rPr>
              <a:t>CoH</a:t>
            </a:r>
            <a:r>
              <a:rPr lang="en-US" sz="1000" b="1" dirty="0" smtClean="0">
                <a:latin typeface="Perpetua" pitchFamily="18" charset="0"/>
                <a:sym typeface="Wingdings"/>
              </a:rPr>
              <a:t> – Court of Honor: a special troop meeting where scouts are recognized for advancement and all parents / family are encouraged to attend (similar to a Pack Meeting, but held ~ quarterly)</a:t>
            </a:r>
          </a:p>
        </p:txBody>
      </p:sp>
    </p:spTree>
    <p:extLst>
      <p:ext uri="{BB962C8B-B14F-4D97-AF65-F5344CB8AC3E}">
        <p14:creationId xmlns:p14="http://schemas.microsoft.com/office/powerpoint/2010/main" val="3688011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27150</TotalTime>
  <Words>2127</Words>
  <Application>Microsoft Macintosh PowerPoint</Application>
  <PresentationFormat>On-screen Show (4:3)</PresentationFormat>
  <Paragraphs>173</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Davidson</dc:creator>
  <cp:lastModifiedBy>Scott Davidson</cp:lastModifiedBy>
  <cp:revision>424</cp:revision>
  <dcterms:created xsi:type="dcterms:W3CDTF">2012-02-28T04:29:01Z</dcterms:created>
  <dcterms:modified xsi:type="dcterms:W3CDTF">2014-02-12T03:48:41Z</dcterms:modified>
</cp:coreProperties>
</file>