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4" r:id="rId3"/>
    <p:sldId id="260" r:id="rId4"/>
    <p:sldId id="265"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94" autoAdjust="0"/>
    <p:restoredTop sz="96302" autoAdjust="0"/>
  </p:normalViewPr>
  <p:slideViewPr>
    <p:cSldViewPr>
      <p:cViewPr>
        <p:scale>
          <a:sx n="192" d="100"/>
          <a:sy n="192" d="100"/>
        </p:scale>
        <p:origin x="-352" y="19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521EA1-EA37-FC47-A492-F655681A3B81}" type="datetimeFigureOut">
              <a:rPr lang="en-US" smtClean="0"/>
              <a:t>4/22/14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652DA9-6FA8-0B40-BC97-5B595DEB8599}" type="slidenum">
              <a:rPr lang="en-US" smtClean="0"/>
              <a:t>‹#›</a:t>
            </a:fld>
            <a:endParaRPr lang="en-US"/>
          </a:p>
        </p:txBody>
      </p:sp>
    </p:spTree>
    <p:extLst>
      <p:ext uri="{BB962C8B-B14F-4D97-AF65-F5344CB8AC3E}">
        <p14:creationId xmlns:p14="http://schemas.microsoft.com/office/powerpoint/2010/main" val="18148305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52DA9-6FA8-0B40-BC97-5B595DEB8599}" type="slidenum">
              <a:rPr lang="en-US" smtClean="0"/>
              <a:t>1</a:t>
            </a:fld>
            <a:endParaRPr lang="en-US"/>
          </a:p>
        </p:txBody>
      </p:sp>
    </p:spTree>
    <p:extLst>
      <p:ext uri="{BB962C8B-B14F-4D97-AF65-F5344CB8AC3E}">
        <p14:creationId xmlns:p14="http://schemas.microsoft.com/office/powerpoint/2010/main" val="407919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52DA9-6FA8-0B40-BC97-5B595DEB8599}" type="slidenum">
              <a:rPr lang="en-US" smtClean="0"/>
              <a:t>2</a:t>
            </a:fld>
            <a:endParaRPr lang="en-US"/>
          </a:p>
        </p:txBody>
      </p:sp>
    </p:spTree>
    <p:extLst>
      <p:ext uri="{BB962C8B-B14F-4D97-AF65-F5344CB8AC3E}">
        <p14:creationId xmlns:p14="http://schemas.microsoft.com/office/powerpoint/2010/main" val="407919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4/22/14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4/22/14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4/22/14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4/22/14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72629E-405B-44F0-B603-EFBC37526474}" type="datetimeFigureOut">
              <a:rPr lang="en-US" smtClean="0"/>
              <a:pPr/>
              <a:t>4/22/14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72629E-405B-44F0-B603-EFBC37526474}" type="datetimeFigureOut">
              <a:rPr lang="en-US" smtClean="0"/>
              <a:pPr/>
              <a:t>4/22/14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72629E-405B-44F0-B603-EFBC37526474}" type="datetimeFigureOut">
              <a:rPr lang="en-US" smtClean="0"/>
              <a:pPr/>
              <a:t>4/22/14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72629E-405B-44F0-B603-EFBC37526474}" type="datetimeFigureOut">
              <a:rPr lang="en-US" smtClean="0"/>
              <a:pPr/>
              <a:t>4/22/14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2629E-405B-44F0-B603-EFBC37526474}" type="datetimeFigureOut">
              <a:rPr lang="en-US" smtClean="0"/>
              <a:pPr/>
              <a:t>4/22/14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2629E-405B-44F0-B603-EFBC37526474}" type="datetimeFigureOut">
              <a:rPr lang="en-US" smtClean="0"/>
              <a:pPr/>
              <a:t>4/22/14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2629E-405B-44F0-B603-EFBC37526474}" type="datetimeFigureOut">
              <a:rPr lang="en-US" smtClean="0"/>
              <a:pPr/>
              <a:t>4/22/14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2629E-405B-44F0-B603-EFBC37526474}" type="datetimeFigureOut">
              <a:rPr lang="en-US" smtClean="0"/>
              <a:pPr/>
              <a:t>4/22/14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457BA-0AB4-4120-B06E-D07A33AC7B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hyperlink" Target="http://www.bsa-troop457.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ordPictureWatermark3" descr="logo_sm"/>
          <p:cNvPicPr>
            <a:picLocks noChangeAspect="1" noChangeArrowheads="1"/>
          </p:cNvPicPr>
          <p:nvPr/>
        </p:nvPicPr>
        <p:blipFill>
          <a:blip r:embed="rId3" cstate="print"/>
          <a:srcRect/>
          <a:stretch>
            <a:fillRect/>
          </a:stretch>
        </p:blipFill>
        <p:spPr bwMode="auto">
          <a:xfrm>
            <a:off x="228600" y="152400"/>
            <a:ext cx="762000" cy="762000"/>
          </a:xfrm>
          <a:prstGeom prst="rect">
            <a:avLst/>
          </a:prstGeom>
          <a:noFill/>
          <a:ln w="9525">
            <a:noFill/>
            <a:miter lim="800000"/>
            <a:headEnd/>
            <a:tailEnd/>
          </a:ln>
        </p:spPr>
      </p:pic>
      <p:sp>
        <p:nvSpPr>
          <p:cNvPr id="5" name="TextBox 4"/>
          <p:cNvSpPr txBox="1"/>
          <p:nvPr/>
        </p:nvSpPr>
        <p:spPr>
          <a:xfrm>
            <a:off x="2047252" y="152400"/>
            <a:ext cx="6051055" cy="584776"/>
          </a:xfrm>
          <a:prstGeom prst="rect">
            <a:avLst/>
          </a:prstGeom>
          <a:noFill/>
        </p:spPr>
        <p:txBody>
          <a:bodyPr wrap="none" rtlCol="0">
            <a:spAutoFit/>
          </a:bodyPr>
          <a:lstStyle/>
          <a:p>
            <a:pPr algn="ctr"/>
            <a:r>
              <a:rPr lang="en-US" dirty="0" smtClean="0"/>
              <a:t>Troop 457 Committee Meeting Notes Summary : Apr. 15, 2014</a:t>
            </a:r>
          </a:p>
          <a:p>
            <a:pPr algn="ctr"/>
            <a:r>
              <a:rPr lang="en-US" sz="1400" dirty="0" smtClean="0">
                <a:solidFill>
                  <a:schemeClr val="accent2">
                    <a:lumMod val="75000"/>
                  </a:schemeClr>
                </a:solidFill>
              </a:rPr>
              <a:t>(next meeting Tuesday, </a:t>
            </a:r>
            <a:r>
              <a:rPr lang="en-US" sz="1400" dirty="0" smtClean="0">
                <a:solidFill>
                  <a:schemeClr val="accent2">
                    <a:lumMod val="75000"/>
                  </a:schemeClr>
                </a:solidFill>
              </a:rPr>
              <a:t>May </a:t>
            </a:r>
            <a:r>
              <a:rPr lang="en-US" sz="1400" b="1" dirty="0" smtClean="0">
                <a:solidFill>
                  <a:schemeClr val="tx2">
                    <a:lumMod val="60000"/>
                    <a:lumOff val="40000"/>
                  </a:schemeClr>
                </a:solidFill>
              </a:rPr>
              <a:t>20</a:t>
            </a:r>
            <a:r>
              <a:rPr lang="en-US" sz="1400" b="1" dirty="0" smtClean="0">
                <a:solidFill>
                  <a:schemeClr val="tx2">
                    <a:lumMod val="60000"/>
                    <a:lumOff val="40000"/>
                  </a:schemeClr>
                </a:solidFill>
              </a:rPr>
              <a:t> </a:t>
            </a:r>
            <a:r>
              <a:rPr lang="en-US" sz="1400" dirty="0" smtClean="0">
                <a:solidFill>
                  <a:schemeClr val="accent2">
                    <a:lumMod val="75000"/>
                  </a:schemeClr>
                </a:solidFill>
              </a:rPr>
              <a:t>@ 7:30 pm Good Sam, Fireside Room)</a:t>
            </a:r>
            <a:endParaRPr lang="en-US" sz="1400" dirty="0">
              <a:solidFill>
                <a:schemeClr val="accent2">
                  <a:lumMod val="75000"/>
                </a:schemeClr>
              </a:solidFill>
            </a:endParaRPr>
          </a:p>
        </p:txBody>
      </p:sp>
      <p:grpSp>
        <p:nvGrpSpPr>
          <p:cNvPr id="17" name="Group 16"/>
          <p:cNvGrpSpPr/>
          <p:nvPr/>
        </p:nvGrpSpPr>
        <p:grpSpPr>
          <a:xfrm>
            <a:off x="152400" y="1143000"/>
            <a:ext cx="2667000" cy="1143000"/>
            <a:chOff x="457200" y="1371600"/>
            <a:chExt cx="2667000" cy="1143000"/>
          </a:xfrm>
        </p:grpSpPr>
        <p:sp>
          <p:nvSpPr>
            <p:cNvPr id="6" name="Rounded Rectangle 5"/>
            <p:cNvSpPr/>
            <p:nvPr/>
          </p:nvSpPr>
          <p:spPr>
            <a:xfrm>
              <a:off x="457200" y="1371600"/>
              <a:ext cx="26670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TextBox 6"/>
            <p:cNvSpPr txBox="1"/>
            <p:nvPr/>
          </p:nvSpPr>
          <p:spPr>
            <a:xfrm>
              <a:off x="857250" y="1371600"/>
              <a:ext cx="1388522"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Treasurer’s Report</a:t>
              </a:r>
              <a:endParaRPr lang="en-US" sz="1200" b="1" dirty="0">
                <a:solidFill>
                  <a:schemeClr val="accent4">
                    <a:lumMod val="50000"/>
                  </a:schemeClr>
                </a:solidFill>
                <a:latin typeface="Perpetua" pitchFamily="18" charset="0"/>
              </a:endParaRPr>
            </a:p>
          </p:txBody>
        </p:sp>
        <p:sp>
          <p:nvSpPr>
            <p:cNvPr id="8" name="TextBox 7"/>
            <p:cNvSpPr txBox="1"/>
            <p:nvPr/>
          </p:nvSpPr>
          <p:spPr>
            <a:xfrm>
              <a:off x="533400" y="1594961"/>
              <a:ext cx="2514600" cy="843439"/>
            </a:xfrm>
            <a:prstGeom prst="rect">
              <a:avLst/>
            </a:prstGeom>
            <a:noFill/>
          </p:spPr>
          <p:txBody>
            <a:bodyPr wrap="square" rtlCol="0">
              <a:noAutofit/>
            </a:bodyPr>
            <a:lstStyle/>
            <a:p>
              <a:r>
                <a:rPr lang="en-US" sz="1000" b="1" dirty="0" smtClean="0">
                  <a:latin typeface="Perpetua" pitchFamily="18" charset="0"/>
                </a:rPr>
                <a:t>Balance:  ~$ </a:t>
              </a:r>
              <a:r>
                <a:rPr lang="en-US" sz="1000" b="1" dirty="0" smtClean="0">
                  <a:latin typeface="Perpetua" pitchFamily="18" charset="0"/>
                </a:rPr>
                <a:t>7,000</a:t>
              </a:r>
              <a:endParaRPr lang="en-US" sz="1000" b="1" u="sng" dirty="0" smtClean="0">
                <a:latin typeface="Perpetua" pitchFamily="18" charset="0"/>
              </a:endParaRPr>
            </a:p>
            <a:p>
              <a:pPr>
                <a:buFont typeface="Wingdings" pitchFamily="2" charset="2"/>
                <a:buChar char="Ø"/>
              </a:pPr>
              <a:r>
                <a:rPr lang="en-US" sz="1000" b="1" dirty="0" smtClean="0">
                  <a:latin typeface="Perpetua" pitchFamily="18" charset="0"/>
                </a:rPr>
                <a:t>  </a:t>
              </a:r>
              <a:r>
                <a:rPr lang="en-US" sz="1000" b="1" dirty="0" smtClean="0">
                  <a:latin typeface="Perpetua" pitchFamily="18" charset="0"/>
                </a:rPr>
                <a:t>Sylvester </a:t>
              </a:r>
              <a:r>
                <a:rPr lang="en-US" sz="1000" b="1" dirty="0" smtClean="0">
                  <a:latin typeface="Perpetua" pitchFamily="18" charset="0"/>
                </a:rPr>
                <a:t>Reimbursement – there are a few scouts who still need to close out costs</a:t>
              </a:r>
            </a:p>
            <a:p>
              <a:endParaRPr lang="en-US" sz="1000" b="1" dirty="0" smtClean="0">
                <a:latin typeface="Perpetua" pitchFamily="18" charset="0"/>
              </a:endParaRPr>
            </a:p>
          </p:txBody>
        </p:sp>
      </p:grpSp>
      <p:grpSp>
        <p:nvGrpSpPr>
          <p:cNvPr id="16" name="Group 15"/>
          <p:cNvGrpSpPr/>
          <p:nvPr/>
        </p:nvGrpSpPr>
        <p:grpSpPr>
          <a:xfrm>
            <a:off x="2895600" y="1143000"/>
            <a:ext cx="3124200" cy="1143000"/>
            <a:chOff x="3276600" y="1371600"/>
            <a:chExt cx="2667000" cy="1143000"/>
          </a:xfrm>
        </p:grpSpPr>
        <p:sp>
          <p:nvSpPr>
            <p:cNvPr id="9" name="Rounded Rectangle 8"/>
            <p:cNvSpPr/>
            <p:nvPr/>
          </p:nvSpPr>
          <p:spPr>
            <a:xfrm>
              <a:off x="3276600" y="1371600"/>
              <a:ext cx="26670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TextBox 9"/>
            <p:cNvSpPr txBox="1"/>
            <p:nvPr/>
          </p:nvSpPr>
          <p:spPr>
            <a:xfrm>
              <a:off x="3676650" y="1371600"/>
              <a:ext cx="925488"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Advancement</a:t>
              </a:r>
              <a:endParaRPr lang="en-US" sz="1200" b="1" dirty="0">
                <a:solidFill>
                  <a:schemeClr val="accent4">
                    <a:lumMod val="50000"/>
                  </a:schemeClr>
                </a:solidFill>
                <a:latin typeface="Perpetua" pitchFamily="18" charset="0"/>
              </a:endParaRPr>
            </a:p>
          </p:txBody>
        </p:sp>
        <p:sp>
          <p:nvSpPr>
            <p:cNvPr id="11" name="TextBox 10"/>
            <p:cNvSpPr txBox="1"/>
            <p:nvPr/>
          </p:nvSpPr>
          <p:spPr>
            <a:xfrm>
              <a:off x="3352801" y="1524000"/>
              <a:ext cx="2514600" cy="942975"/>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Dues must be up to date to schedule a Scoutmaster Conference</a:t>
              </a:r>
            </a:p>
            <a:p>
              <a:pPr>
                <a:buFont typeface="Wingdings" pitchFamily="2" charset="2"/>
                <a:buChar char="Ø"/>
              </a:pPr>
              <a:r>
                <a:rPr lang="en-US" sz="1000" b="1" dirty="0">
                  <a:latin typeface="Perpetua" pitchFamily="18" charset="0"/>
                </a:rPr>
                <a:t> </a:t>
              </a:r>
              <a:r>
                <a:rPr lang="en-US" sz="1000" b="1" dirty="0" smtClean="0">
                  <a:latin typeface="Perpetua" pitchFamily="18" charset="0"/>
                </a:rPr>
                <a:t>Goal – help all of the new scouts reach Scout rank by </a:t>
              </a:r>
              <a:r>
                <a:rPr lang="en-US" sz="1000" b="1" dirty="0" err="1" smtClean="0">
                  <a:latin typeface="Perpetua" pitchFamily="18" charset="0"/>
                </a:rPr>
                <a:t>CoH</a:t>
              </a:r>
              <a:endParaRPr lang="en-US" sz="1000" b="1" dirty="0" smtClean="0">
                <a:latin typeface="Perpetua" pitchFamily="18" charset="0"/>
              </a:endParaRPr>
            </a:p>
            <a:p>
              <a:pPr>
                <a:buFont typeface="Wingdings" pitchFamily="2" charset="2"/>
                <a:buChar char="Ø"/>
              </a:pPr>
              <a:r>
                <a:rPr lang="en-US" sz="1000" b="1" dirty="0" smtClean="0">
                  <a:latin typeface="Perpetua" pitchFamily="18" charset="0"/>
                </a:rPr>
                <a:t> </a:t>
              </a:r>
              <a:r>
                <a:rPr lang="en-US" sz="1000" b="1" dirty="0" err="1" smtClean="0">
                  <a:latin typeface="Perpetua" pitchFamily="18" charset="0"/>
                </a:rPr>
                <a:t>CoH</a:t>
              </a:r>
              <a:r>
                <a:rPr lang="en-US" sz="1000" b="1" dirty="0" smtClean="0">
                  <a:latin typeface="Perpetua" pitchFamily="18" charset="0"/>
                </a:rPr>
                <a:t> </a:t>
              </a:r>
              <a:r>
                <a:rPr lang="en-US" sz="1000" b="1" dirty="0" smtClean="0">
                  <a:latin typeface="Perpetua" pitchFamily="18" charset="0"/>
                </a:rPr>
                <a:t>(April 24)</a:t>
              </a:r>
              <a:endParaRPr lang="en-US" sz="1000" b="1" dirty="0" smtClean="0">
                <a:latin typeface="Perpetua" pitchFamily="18" charset="0"/>
              </a:endParaRPr>
            </a:p>
            <a:p>
              <a:endParaRPr lang="en-US" sz="1000" b="1" dirty="0" smtClean="0">
                <a:latin typeface="Perpetua" pitchFamily="18" charset="0"/>
              </a:endParaRPr>
            </a:p>
          </p:txBody>
        </p:sp>
      </p:grpSp>
      <p:grpSp>
        <p:nvGrpSpPr>
          <p:cNvPr id="15" name="Group 14"/>
          <p:cNvGrpSpPr/>
          <p:nvPr/>
        </p:nvGrpSpPr>
        <p:grpSpPr>
          <a:xfrm>
            <a:off x="6096000" y="1143000"/>
            <a:ext cx="2895600" cy="1143000"/>
            <a:chOff x="6172200" y="1371600"/>
            <a:chExt cx="2743200" cy="1143000"/>
          </a:xfrm>
        </p:grpSpPr>
        <p:sp>
          <p:nvSpPr>
            <p:cNvPr id="12" name="Rounded Rectangle 11"/>
            <p:cNvSpPr/>
            <p:nvPr/>
          </p:nvSpPr>
          <p:spPr>
            <a:xfrm>
              <a:off x="6172200" y="1371600"/>
              <a:ext cx="27432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TextBox 12"/>
            <p:cNvSpPr txBox="1"/>
            <p:nvPr/>
          </p:nvSpPr>
          <p:spPr>
            <a:xfrm>
              <a:off x="6572250" y="1371600"/>
              <a:ext cx="1643283"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Quartermaster’s Report</a:t>
              </a:r>
              <a:endParaRPr lang="en-US" sz="1200" b="1" dirty="0">
                <a:solidFill>
                  <a:schemeClr val="accent4">
                    <a:lumMod val="50000"/>
                  </a:schemeClr>
                </a:solidFill>
                <a:latin typeface="Perpetua" pitchFamily="18" charset="0"/>
              </a:endParaRPr>
            </a:p>
          </p:txBody>
        </p:sp>
        <p:sp>
          <p:nvSpPr>
            <p:cNvPr id="14" name="TextBox 13"/>
            <p:cNvSpPr txBox="1"/>
            <p:nvPr/>
          </p:nvSpPr>
          <p:spPr>
            <a:xfrm>
              <a:off x="6248399" y="1552575"/>
              <a:ext cx="2594811" cy="830997"/>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New Distribution policy so patrols have to store their own tents and stoves (in addition to their patrol boxes)</a:t>
              </a:r>
            </a:p>
            <a:p>
              <a:pPr>
                <a:buFont typeface="Wingdings" pitchFamily="2" charset="2"/>
                <a:buChar char="Ø"/>
              </a:pPr>
              <a:r>
                <a:rPr lang="en-US" sz="1000" b="1" dirty="0">
                  <a:latin typeface="Perpetua" pitchFamily="18" charset="0"/>
                </a:rPr>
                <a:t> </a:t>
              </a:r>
              <a:r>
                <a:rPr lang="en-US" sz="1000" b="1" dirty="0" smtClean="0">
                  <a:latin typeface="Perpetua" pitchFamily="18" charset="0"/>
                </a:rPr>
                <a:t>Shed </a:t>
              </a:r>
              <a:r>
                <a:rPr lang="en-US" sz="1000" b="1" dirty="0" smtClean="0">
                  <a:latin typeface="Perpetua" pitchFamily="18" charset="0"/>
                </a:rPr>
                <a:t>approved!! Great work Eric </a:t>
              </a:r>
              <a:r>
                <a:rPr lang="en-US" sz="1000" b="1" dirty="0" smtClean="0">
                  <a:latin typeface="Perpetua" pitchFamily="18" charset="0"/>
                  <a:sym typeface="Wingdings"/>
                </a:rPr>
                <a:t> </a:t>
              </a:r>
              <a:endParaRPr lang="en-US" sz="1000" b="1" dirty="0" smtClean="0">
                <a:latin typeface="Perpetua" pitchFamily="18" charset="0"/>
              </a:endParaRPr>
            </a:p>
            <a:p>
              <a:endParaRPr lang="en-US" sz="1000" b="1" dirty="0" smtClean="0">
                <a:latin typeface="Perpetua" pitchFamily="18" charset="0"/>
              </a:endParaRPr>
            </a:p>
          </p:txBody>
        </p:sp>
      </p:grpSp>
      <p:sp>
        <p:nvSpPr>
          <p:cNvPr id="19" name="Rounded Rectangle 18"/>
          <p:cNvSpPr/>
          <p:nvPr/>
        </p:nvSpPr>
        <p:spPr>
          <a:xfrm>
            <a:off x="152400" y="2514600"/>
            <a:ext cx="8848725"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695325" y="2507992"/>
            <a:ext cx="3132062" cy="461665"/>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Scoutmaster’s </a:t>
            </a:r>
            <a:r>
              <a:rPr lang="en-US" sz="1200" b="1" dirty="0">
                <a:solidFill>
                  <a:schemeClr val="accent4">
                    <a:lumMod val="50000"/>
                  </a:schemeClr>
                </a:solidFill>
                <a:latin typeface="Perpetua" pitchFamily="18" charset="0"/>
              </a:rPr>
              <a:t>Report ** (more on next page)</a:t>
            </a:r>
          </a:p>
          <a:p>
            <a:endParaRPr lang="en-US" sz="1200" b="1" dirty="0">
              <a:solidFill>
                <a:schemeClr val="accent4">
                  <a:lumMod val="50000"/>
                </a:schemeClr>
              </a:solidFill>
              <a:latin typeface="Perpetua" pitchFamily="18" charset="0"/>
            </a:endParaRPr>
          </a:p>
        </p:txBody>
      </p:sp>
      <p:sp>
        <p:nvSpPr>
          <p:cNvPr id="21" name="TextBox 20"/>
          <p:cNvSpPr txBox="1"/>
          <p:nvPr/>
        </p:nvSpPr>
        <p:spPr>
          <a:xfrm>
            <a:off x="228600" y="2667000"/>
            <a:ext cx="8720657" cy="990599"/>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Any parent / scout issues – we want feedback !!!!!</a:t>
            </a:r>
          </a:p>
          <a:p>
            <a:pPr>
              <a:buFont typeface="Wingdings" pitchFamily="2" charset="2"/>
              <a:buChar char="Ø"/>
            </a:pPr>
            <a:r>
              <a:rPr lang="en-US" sz="1000" b="1" dirty="0" smtClean="0">
                <a:latin typeface="Perpetua" pitchFamily="18" charset="0"/>
              </a:rPr>
              <a:t> To all parents : a Scout Troop run by scouts where learning is often through some level of failure can be challenging to us organized parents who want things to just go smoothly </a:t>
            </a:r>
            <a:r>
              <a:rPr lang="en-US" sz="1000" b="1" dirty="0" smtClean="0">
                <a:latin typeface="Perpetua" pitchFamily="18" charset="0"/>
                <a:sym typeface="Wingdings"/>
              </a:rPr>
              <a:t>;-) </a:t>
            </a:r>
          </a:p>
          <a:p>
            <a:pPr>
              <a:buFont typeface="Wingdings" pitchFamily="2" charset="2"/>
              <a:buChar char="Ø"/>
            </a:pPr>
            <a:r>
              <a:rPr lang="en-US" sz="1000" b="1" dirty="0" smtClean="0">
                <a:latin typeface="Perpetua" pitchFamily="18" charset="0"/>
                <a:sym typeface="Wingdings"/>
              </a:rPr>
              <a:t> Patrol Leader requirements: first class rank / 14 </a:t>
            </a:r>
            <a:r>
              <a:rPr lang="en-US" sz="1000" b="1" dirty="0" err="1" smtClean="0">
                <a:latin typeface="Perpetua" pitchFamily="18" charset="0"/>
                <a:sym typeface="Wingdings"/>
              </a:rPr>
              <a:t>yrs</a:t>
            </a:r>
            <a:r>
              <a:rPr lang="en-US" sz="1000" b="1" dirty="0" smtClean="0">
                <a:latin typeface="Perpetua" pitchFamily="18" charset="0"/>
                <a:sym typeface="Wingdings"/>
              </a:rPr>
              <a:t> old (there are enough candidates who need rank leadership positions)</a:t>
            </a:r>
          </a:p>
          <a:p>
            <a:pPr>
              <a:buFont typeface="Wingdings" pitchFamily="2" charset="2"/>
              <a:buChar char="Ø"/>
            </a:pPr>
            <a:r>
              <a:rPr lang="en-US" sz="1000" b="1" dirty="0">
                <a:latin typeface="Perpetua" pitchFamily="18" charset="0"/>
                <a:sym typeface="Wingdings"/>
              </a:rPr>
              <a:t> </a:t>
            </a:r>
            <a:r>
              <a:rPr lang="en-US" sz="1000" b="1" dirty="0" smtClean="0">
                <a:latin typeface="Perpetua" pitchFamily="18" charset="0"/>
                <a:sym typeface="Wingdings"/>
              </a:rPr>
              <a:t>Troop Guide requirements: first class rank / focus on 13 </a:t>
            </a:r>
            <a:r>
              <a:rPr lang="en-US" sz="1000" b="1" dirty="0" err="1" smtClean="0">
                <a:latin typeface="Perpetua" pitchFamily="18" charset="0"/>
                <a:sym typeface="Wingdings"/>
              </a:rPr>
              <a:t>yrs</a:t>
            </a:r>
            <a:r>
              <a:rPr lang="en-US" sz="1000" b="1" dirty="0" smtClean="0">
                <a:latin typeface="Perpetua" pitchFamily="18" charset="0"/>
                <a:sym typeface="Wingdings"/>
              </a:rPr>
              <a:t> old who will be attending summer camp</a:t>
            </a:r>
            <a:endParaRPr lang="en-US" sz="1000" b="1" dirty="0" smtClean="0">
              <a:latin typeface="Perpetua" pitchFamily="18" charset="0"/>
              <a:sym typeface="Wingdings"/>
            </a:endParaRPr>
          </a:p>
          <a:p>
            <a:pPr>
              <a:buFont typeface="Wingdings" pitchFamily="2" charset="2"/>
              <a:buChar char="Ø"/>
            </a:pPr>
            <a:r>
              <a:rPr lang="en-US" sz="1000" b="1" dirty="0">
                <a:latin typeface="Perpetua" pitchFamily="18" charset="0"/>
                <a:sym typeface="Wingdings"/>
              </a:rPr>
              <a:t> </a:t>
            </a:r>
            <a:r>
              <a:rPr lang="en-US" sz="1000" b="1" dirty="0" smtClean="0">
                <a:latin typeface="Perpetua" pitchFamily="18" charset="0"/>
                <a:sym typeface="Wingdings"/>
              </a:rPr>
              <a:t>May 1</a:t>
            </a:r>
            <a:r>
              <a:rPr lang="en-US" sz="1000" b="1" baseline="30000" dirty="0" smtClean="0">
                <a:latin typeface="Perpetua" pitchFamily="18" charset="0"/>
                <a:sym typeface="Wingdings"/>
              </a:rPr>
              <a:t>st</a:t>
            </a:r>
            <a:r>
              <a:rPr lang="en-US" sz="1000" b="1" dirty="0" smtClean="0">
                <a:latin typeface="Perpetua" pitchFamily="18" charset="0"/>
                <a:sym typeface="Wingdings"/>
              </a:rPr>
              <a:t> meeting will be held at Murphy Park (so we can use the fire pit, chop and saw wood, etc.)</a:t>
            </a:r>
            <a:endParaRPr lang="en-US" sz="1000" b="1" dirty="0" smtClean="0">
              <a:latin typeface="Perpetua" pitchFamily="18" charset="0"/>
            </a:endParaRPr>
          </a:p>
        </p:txBody>
      </p:sp>
      <p:grpSp>
        <p:nvGrpSpPr>
          <p:cNvPr id="26" name="Group 25"/>
          <p:cNvGrpSpPr/>
          <p:nvPr/>
        </p:nvGrpSpPr>
        <p:grpSpPr>
          <a:xfrm>
            <a:off x="152400" y="3810000"/>
            <a:ext cx="8848725" cy="1143000"/>
            <a:chOff x="152400" y="3810000"/>
            <a:chExt cx="8848725" cy="1143000"/>
          </a:xfrm>
        </p:grpSpPr>
        <p:sp>
          <p:nvSpPr>
            <p:cNvPr id="22" name="Rounded Rectangle 21"/>
            <p:cNvSpPr/>
            <p:nvPr/>
          </p:nvSpPr>
          <p:spPr>
            <a:xfrm>
              <a:off x="152400" y="3810000"/>
              <a:ext cx="8848725"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 name="TextBox 22"/>
            <p:cNvSpPr txBox="1"/>
            <p:nvPr/>
          </p:nvSpPr>
          <p:spPr>
            <a:xfrm>
              <a:off x="552451" y="3810000"/>
              <a:ext cx="2899427"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Committee Topics ** (more on next page)</a:t>
              </a:r>
              <a:endParaRPr lang="en-US" sz="1200" b="1" dirty="0">
                <a:solidFill>
                  <a:schemeClr val="accent4">
                    <a:lumMod val="50000"/>
                  </a:schemeClr>
                </a:solidFill>
                <a:latin typeface="Perpetua" pitchFamily="18" charset="0"/>
              </a:endParaRPr>
            </a:p>
          </p:txBody>
        </p:sp>
        <p:sp>
          <p:nvSpPr>
            <p:cNvPr id="24" name="TextBox 23"/>
            <p:cNvSpPr txBox="1"/>
            <p:nvPr/>
          </p:nvSpPr>
          <p:spPr>
            <a:xfrm>
              <a:off x="228601" y="3969603"/>
              <a:ext cx="8720657" cy="983397"/>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Thanks</a:t>
              </a:r>
              <a:r>
                <a:rPr lang="en-US" sz="1000" b="1" dirty="0">
                  <a:latin typeface="Perpetua" pitchFamily="18" charset="0"/>
                </a:rPr>
                <a:t> </a:t>
              </a:r>
              <a:r>
                <a:rPr lang="en-US" sz="1000" b="1" dirty="0" smtClean="0">
                  <a:latin typeface="Perpetua" pitchFamily="18" charset="0"/>
                </a:rPr>
                <a:t>to all of the new parents who </a:t>
              </a:r>
              <a:r>
                <a:rPr lang="en-US" sz="1000" b="1" dirty="0" smtClean="0">
                  <a:latin typeface="Perpetua" pitchFamily="18" charset="0"/>
                </a:rPr>
                <a:t>have participated </a:t>
              </a:r>
              <a:r>
                <a:rPr lang="en-US" sz="1000" b="1" dirty="0" smtClean="0">
                  <a:latin typeface="Perpetua" pitchFamily="18" charset="0"/>
                </a:rPr>
                <a:t>at </a:t>
              </a:r>
              <a:r>
                <a:rPr lang="en-US" sz="1000" b="1" dirty="0" smtClean="0">
                  <a:latin typeface="Perpetua" pitchFamily="18" charset="0"/>
                </a:rPr>
                <a:t>committee </a:t>
              </a:r>
              <a:r>
                <a:rPr lang="en-US" sz="1000" b="1" dirty="0" smtClean="0">
                  <a:latin typeface="Perpetua" pitchFamily="18" charset="0"/>
                </a:rPr>
                <a:t>meeting! We are always looking for strong parental participation at Committee Meetings and Treks ! Participating parents </a:t>
              </a:r>
              <a:r>
                <a:rPr lang="en-US" sz="1000" b="1" dirty="0" smtClean="0">
                  <a:latin typeface="Perpetua" pitchFamily="18" charset="0"/>
                  <a:sym typeface="Wingdings"/>
                </a:rPr>
                <a:t> </a:t>
              </a:r>
              <a:r>
                <a:rPr lang="en-US" sz="1000" b="1" dirty="0">
                  <a:latin typeface="Perpetua" pitchFamily="18" charset="0"/>
                </a:rPr>
                <a:t>Active scouts </a:t>
              </a:r>
              <a:r>
                <a:rPr lang="en-US" sz="1000" b="1" dirty="0" smtClean="0">
                  <a:latin typeface="Perpetua" pitchFamily="18" charset="0"/>
                </a:rPr>
                <a:t>!</a:t>
              </a:r>
            </a:p>
            <a:p>
              <a:pPr>
                <a:buFont typeface="Wingdings" pitchFamily="2" charset="2"/>
                <a:buChar char="Ø"/>
              </a:pPr>
              <a:r>
                <a:rPr lang="en-US" sz="1000" b="1" dirty="0" smtClean="0">
                  <a:latin typeface="Perpetua" pitchFamily="18" charset="0"/>
                </a:rPr>
                <a:t> Thanks to </a:t>
              </a:r>
              <a:r>
                <a:rPr lang="en-US" sz="1000" b="1" dirty="0" err="1" smtClean="0">
                  <a:latin typeface="Perpetua" pitchFamily="18" charset="0"/>
                </a:rPr>
                <a:t>Arun</a:t>
              </a:r>
              <a:r>
                <a:rPr lang="en-US" sz="1000" b="1" dirty="0" smtClean="0">
                  <a:latin typeface="Perpetua" pitchFamily="18" charset="0"/>
                </a:rPr>
                <a:t> </a:t>
              </a:r>
              <a:r>
                <a:rPr lang="en-US" sz="1000" b="1" dirty="0" err="1" smtClean="0">
                  <a:latin typeface="Perpetua" pitchFamily="18" charset="0"/>
                </a:rPr>
                <a:t>Kanna</a:t>
              </a:r>
              <a:r>
                <a:rPr lang="en-US" sz="1000" b="1" dirty="0" smtClean="0">
                  <a:latin typeface="Perpetua" pitchFamily="18" charset="0"/>
                </a:rPr>
                <a:t> for volunteering to take on the Scout O Rama Coordinator position!</a:t>
              </a:r>
              <a:endParaRPr lang="en-US" sz="1000" b="1" dirty="0" smtClean="0">
                <a:latin typeface="Perpetua" pitchFamily="18" charset="0"/>
              </a:endParaRPr>
            </a:p>
            <a:p>
              <a:pPr>
                <a:buFont typeface="Wingdings" pitchFamily="2" charset="2"/>
                <a:buChar char="Ø"/>
              </a:pPr>
              <a:r>
                <a:rPr lang="en-US" sz="1000" b="1" dirty="0">
                  <a:latin typeface="Perpetua" pitchFamily="18" charset="0"/>
                </a:rPr>
                <a:t> </a:t>
              </a:r>
              <a:r>
                <a:rPr lang="en-US" sz="1000" b="1" dirty="0" smtClean="0">
                  <a:latin typeface="Perpetua" pitchFamily="18" charset="0"/>
                </a:rPr>
                <a:t>Volunteer positions in need of new blood: </a:t>
              </a:r>
              <a:r>
                <a:rPr lang="en-US" sz="1000" b="1" dirty="0" smtClean="0">
                  <a:latin typeface="Perpetua" pitchFamily="18" charset="0"/>
                </a:rPr>
                <a:t>Quartermaster</a:t>
              </a:r>
              <a:r>
                <a:rPr lang="en-US" sz="1000" b="1" dirty="0">
                  <a:latin typeface="Perpetua" pitchFamily="18" charset="0"/>
                </a:rPr>
                <a:t> </a:t>
              </a:r>
              <a:r>
                <a:rPr lang="en-US" sz="1000" b="1" dirty="0" smtClean="0">
                  <a:latin typeface="Perpetua" pitchFamily="18" charset="0"/>
                </a:rPr>
                <a:t>and </a:t>
              </a:r>
              <a:r>
                <a:rPr lang="en-US" sz="1000" b="1" dirty="0" smtClean="0">
                  <a:latin typeface="Perpetua" pitchFamily="18" charset="0"/>
                </a:rPr>
                <a:t>Asst</a:t>
              </a:r>
              <a:r>
                <a:rPr lang="en-US" sz="1000" b="1" dirty="0" smtClean="0">
                  <a:latin typeface="Perpetua" pitchFamily="18" charset="0"/>
                </a:rPr>
                <a:t>. Trek </a:t>
              </a:r>
              <a:r>
                <a:rPr lang="en-US" sz="1000" b="1" dirty="0" smtClean="0">
                  <a:latin typeface="Perpetua" pitchFamily="18" charset="0"/>
                </a:rPr>
                <a:t>Coordinator. </a:t>
              </a:r>
              <a:r>
                <a:rPr lang="en-US" sz="1000" b="1" dirty="0" smtClean="0">
                  <a:latin typeface="Perpetua" pitchFamily="18" charset="0"/>
                </a:rPr>
                <a:t>Please email me if you’re interested. </a:t>
              </a:r>
              <a:endParaRPr lang="en-US" sz="1000" b="1" dirty="0" smtClean="0">
                <a:latin typeface="Perpetua" pitchFamily="18" charset="0"/>
              </a:endParaRPr>
            </a:p>
            <a:p>
              <a:pPr>
                <a:buFont typeface="Wingdings" pitchFamily="2" charset="2"/>
                <a:buChar char="Ø"/>
              </a:pPr>
              <a:r>
                <a:rPr lang="en-US" sz="1000" b="1" dirty="0">
                  <a:latin typeface="Perpetua" pitchFamily="18" charset="0"/>
                </a:rPr>
                <a:t> </a:t>
              </a:r>
              <a:r>
                <a:rPr lang="en-US" sz="1000" b="1" dirty="0" smtClean="0">
                  <a:latin typeface="Perpetua" pitchFamily="18" charset="0"/>
                </a:rPr>
                <a:t>T-shirts to be distributed at Court of Honor (4/24/14)</a:t>
              </a:r>
              <a:endParaRPr lang="en-US" sz="1000" b="1" dirty="0" smtClean="0">
                <a:latin typeface="Perpetua" pitchFamily="18" charset="0"/>
              </a:endParaRPr>
            </a:p>
          </p:txBody>
        </p:sp>
      </p:grpSp>
      <p:sp>
        <p:nvSpPr>
          <p:cNvPr id="28" name="Rounded Rectangle 27"/>
          <p:cNvSpPr/>
          <p:nvPr/>
        </p:nvSpPr>
        <p:spPr>
          <a:xfrm>
            <a:off x="152400" y="5105400"/>
            <a:ext cx="8848725" cy="2286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9" name="TextBox 28"/>
          <p:cNvSpPr txBox="1"/>
          <p:nvPr/>
        </p:nvSpPr>
        <p:spPr>
          <a:xfrm>
            <a:off x="228601" y="5098792"/>
            <a:ext cx="8831308" cy="261610"/>
          </a:xfrm>
          <a:prstGeom prst="rect">
            <a:avLst/>
          </a:prstGeom>
          <a:noFill/>
        </p:spPr>
        <p:txBody>
          <a:bodyPr wrap="square" rtlCol="0">
            <a:spAutoFit/>
          </a:bodyPr>
          <a:lstStyle/>
          <a:p>
            <a:r>
              <a:rPr lang="en-US" sz="1100" b="1" dirty="0" smtClean="0">
                <a:latin typeface="Perpetua" pitchFamily="18" charset="0"/>
              </a:rPr>
              <a:t>Upcoming Troop Activities         /           Upcoming Troop Activities         /        Upcoming Troop Activities         /       Upcoming Troop Activities   </a:t>
            </a:r>
            <a:endParaRPr lang="en-US" sz="1100" b="1" dirty="0">
              <a:latin typeface="Perpetua" pitchFamily="18" charset="0"/>
            </a:endParaRPr>
          </a:p>
        </p:txBody>
      </p:sp>
      <p:grpSp>
        <p:nvGrpSpPr>
          <p:cNvPr id="41" name="Group 40"/>
          <p:cNvGrpSpPr/>
          <p:nvPr/>
        </p:nvGrpSpPr>
        <p:grpSpPr>
          <a:xfrm>
            <a:off x="4546600" y="5410200"/>
            <a:ext cx="2228850" cy="1219200"/>
            <a:chOff x="209550" y="5638800"/>
            <a:chExt cx="2228850" cy="1066800"/>
          </a:xfrm>
        </p:grpSpPr>
        <p:sp>
          <p:nvSpPr>
            <p:cNvPr id="42" name="Rounded Rectangle 41"/>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3" name="TextBox 42"/>
            <p:cNvSpPr txBox="1"/>
            <p:nvPr/>
          </p:nvSpPr>
          <p:spPr>
            <a:xfrm>
              <a:off x="581025" y="5647551"/>
              <a:ext cx="972592" cy="242374"/>
            </a:xfrm>
            <a:prstGeom prst="rect">
              <a:avLst/>
            </a:prstGeom>
            <a:noFill/>
          </p:spPr>
          <p:txBody>
            <a:bodyPr wrap="none" rtlCol="0">
              <a:spAutoFit/>
            </a:bodyPr>
            <a:lstStyle/>
            <a:p>
              <a:r>
                <a:rPr lang="en-US" sz="1200" b="1" dirty="0" smtClean="0"/>
                <a:t>May. 17 - 18</a:t>
              </a:r>
            </a:p>
          </p:txBody>
        </p:sp>
        <p:sp>
          <p:nvSpPr>
            <p:cNvPr id="44" name="TextBox 43"/>
            <p:cNvSpPr txBox="1"/>
            <p:nvPr/>
          </p:nvSpPr>
          <p:spPr>
            <a:xfrm>
              <a:off x="209550" y="5805487"/>
              <a:ext cx="2111822" cy="900113"/>
            </a:xfrm>
            <a:prstGeom prst="rect">
              <a:avLst/>
            </a:prstGeom>
            <a:noFill/>
          </p:spPr>
          <p:txBody>
            <a:bodyPr wrap="square" rtlCol="0">
              <a:noAutofit/>
            </a:bodyPr>
            <a:lstStyle/>
            <a:p>
              <a:r>
                <a:rPr lang="en-US" sz="1000" b="1" dirty="0" smtClean="0"/>
                <a:t>Trek: Angel Island</a:t>
              </a:r>
            </a:p>
            <a:p>
              <a:r>
                <a:rPr lang="en-US" sz="1000" b="1" dirty="0" smtClean="0"/>
                <a:t>Trek Leader: Rick Adolf</a:t>
              </a:r>
            </a:p>
            <a:p>
              <a:pPr>
                <a:buFont typeface="Wingdings" pitchFamily="2" charset="2"/>
                <a:buChar char="Ø"/>
              </a:pPr>
              <a:r>
                <a:rPr lang="en-US" sz="1000" dirty="0" smtClean="0"/>
                <a:t> Service Project</a:t>
              </a:r>
            </a:p>
            <a:p>
              <a:pPr>
                <a:buFont typeface="Wingdings" pitchFamily="2" charset="2"/>
                <a:buChar char="Ø"/>
              </a:pPr>
              <a:r>
                <a:rPr lang="en-US" sz="1000" dirty="0"/>
                <a:t> </a:t>
              </a:r>
              <a:r>
                <a:rPr lang="en-US" sz="1000" dirty="0" smtClean="0"/>
                <a:t>Cycle </a:t>
              </a:r>
            </a:p>
            <a:p>
              <a:pPr>
                <a:buFont typeface="Wingdings" pitchFamily="2" charset="2"/>
                <a:buChar char="Ø"/>
              </a:pPr>
              <a:r>
                <a:rPr lang="en-US" sz="1000" dirty="0" smtClean="0"/>
                <a:t> Stay overnight on island</a:t>
              </a:r>
            </a:p>
          </p:txBody>
        </p:sp>
      </p:grpSp>
      <p:grpSp>
        <p:nvGrpSpPr>
          <p:cNvPr id="58" name="Group 57"/>
          <p:cNvGrpSpPr/>
          <p:nvPr/>
        </p:nvGrpSpPr>
        <p:grpSpPr>
          <a:xfrm>
            <a:off x="6838950" y="5410200"/>
            <a:ext cx="2228850" cy="1219200"/>
            <a:chOff x="209550" y="5638800"/>
            <a:chExt cx="2228850" cy="1066800"/>
          </a:xfrm>
        </p:grpSpPr>
        <p:sp>
          <p:nvSpPr>
            <p:cNvPr id="59" name="Rounded Rectangle 58"/>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0" name="TextBox 59"/>
            <p:cNvSpPr txBox="1"/>
            <p:nvPr/>
          </p:nvSpPr>
          <p:spPr>
            <a:xfrm>
              <a:off x="581025" y="5647551"/>
              <a:ext cx="934871" cy="242374"/>
            </a:xfrm>
            <a:prstGeom prst="rect">
              <a:avLst/>
            </a:prstGeom>
            <a:noFill/>
          </p:spPr>
          <p:txBody>
            <a:bodyPr wrap="none" rtlCol="0">
              <a:spAutoFit/>
            </a:bodyPr>
            <a:lstStyle/>
            <a:p>
              <a:r>
                <a:rPr lang="en-US" sz="1200" b="1" dirty="0" smtClean="0"/>
                <a:t>Jun. 14 – 16 </a:t>
              </a:r>
            </a:p>
          </p:txBody>
        </p:sp>
        <p:sp>
          <p:nvSpPr>
            <p:cNvPr id="61" name="TextBox 60"/>
            <p:cNvSpPr txBox="1"/>
            <p:nvPr/>
          </p:nvSpPr>
          <p:spPr>
            <a:xfrm>
              <a:off x="209550" y="5805487"/>
              <a:ext cx="2111822" cy="900113"/>
            </a:xfrm>
            <a:prstGeom prst="rect">
              <a:avLst/>
            </a:prstGeom>
            <a:noFill/>
          </p:spPr>
          <p:txBody>
            <a:bodyPr wrap="square" rtlCol="0">
              <a:noAutofit/>
            </a:bodyPr>
            <a:lstStyle/>
            <a:p>
              <a:r>
                <a:rPr lang="en-US" sz="1000" b="1" dirty="0" smtClean="0"/>
                <a:t>Trek: Skyline to the Sea/Castle Rock</a:t>
              </a:r>
            </a:p>
            <a:p>
              <a:r>
                <a:rPr lang="en-US" sz="1000" b="1" dirty="0" smtClean="0"/>
                <a:t>Trek Leader: </a:t>
              </a:r>
              <a:r>
                <a:rPr lang="en-US" sz="1000" b="1" dirty="0" err="1" smtClean="0"/>
                <a:t>Ashvin</a:t>
              </a:r>
              <a:r>
                <a:rPr lang="en-US" sz="1000" b="1" dirty="0" smtClean="0"/>
                <a:t> </a:t>
              </a:r>
              <a:r>
                <a:rPr lang="en-US" sz="1000" b="1" dirty="0" err="1" smtClean="0"/>
                <a:t>Kannan</a:t>
              </a:r>
              <a:endParaRPr lang="en-US" sz="1000" b="1" dirty="0" smtClean="0"/>
            </a:p>
            <a:p>
              <a:r>
                <a:rPr lang="en-US" sz="1000" b="1" dirty="0" smtClean="0"/>
                <a:t>Scout Trek Leader: ?</a:t>
              </a:r>
            </a:p>
            <a:p>
              <a:pPr>
                <a:buFont typeface="Wingdings" pitchFamily="2" charset="2"/>
                <a:buChar char="Ø"/>
              </a:pPr>
              <a:r>
                <a:rPr lang="en-US" sz="1000" dirty="0" smtClean="0"/>
                <a:t> </a:t>
              </a:r>
              <a:r>
                <a:rPr lang="en-US" sz="1000" dirty="0" smtClean="0"/>
                <a:t>50 milers : SSTTS</a:t>
              </a:r>
            </a:p>
            <a:p>
              <a:pPr>
                <a:buFont typeface="Wingdings" pitchFamily="2" charset="2"/>
                <a:buChar char="Ø"/>
              </a:pPr>
              <a:r>
                <a:rPr lang="en-US" sz="1000" dirty="0"/>
                <a:t> </a:t>
              </a:r>
              <a:r>
                <a:rPr lang="en-US" sz="1000" dirty="0" smtClean="0"/>
                <a:t>Others : Castle Rock</a:t>
              </a:r>
              <a:endParaRPr lang="en-US" sz="1000" dirty="0" smtClean="0"/>
            </a:p>
            <a:p>
              <a:endParaRPr lang="en-US" sz="1000" dirty="0" smtClean="0"/>
            </a:p>
          </p:txBody>
        </p:sp>
      </p:grpSp>
      <p:grpSp>
        <p:nvGrpSpPr>
          <p:cNvPr id="45" name="Group 44"/>
          <p:cNvGrpSpPr/>
          <p:nvPr/>
        </p:nvGrpSpPr>
        <p:grpSpPr>
          <a:xfrm>
            <a:off x="2286000" y="5430520"/>
            <a:ext cx="2209800" cy="914400"/>
            <a:chOff x="141016" y="5638800"/>
            <a:chExt cx="2209800" cy="1066800"/>
          </a:xfrm>
        </p:grpSpPr>
        <p:sp>
          <p:nvSpPr>
            <p:cNvPr id="46" name="Rounded Rectangle 45"/>
            <p:cNvSpPr/>
            <p:nvPr/>
          </p:nvSpPr>
          <p:spPr>
            <a:xfrm>
              <a:off x="141016"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 name="TextBox 46"/>
            <p:cNvSpPr txBox="1"/>
            <p:nvPr/>
          </p:nvSpPr>
          <p:spPr>
            <a:xfrm>
              <a:off x="581025" y="5647551"/>
              <a:ext cx="658804" cy="323166"/>
            </a:xfrm>
            <a:prstGeom prst="rect">
              <a:avLst/>
            </a:prstGeom>
            <a:noFill/>
          </p:spPr>
          <p:txBody>
            <a:bodyPr wrap="none" rtlCol="0">
              <a:spAutoFit/>
            </a:bodyPr>
            <a:lstStyle/>
            <a:p>
              <a:r>
                <a:rPr lang="en-US" sz="1200" b="1" dirty="0" smtClean="0"/>
                <a:t>May 10</a:t>
              </a:r>
              <a:endParaRPr lang="en-US" sz="1200" b="1" dirty="0" smtClean="0"/>
            </a:p>
          </p:txBody>
        </p:sp>
        <p:sp>
          <p:nvSpPr>
            <p:cNvPr id="48" name="TextBox 47"/>
            <p:cNvSpPr txBox="1"/>
            <p:nvPr/>
          </p:nvSpPr>
          <p:spPr>
            <a:xfrm>
              <a:off x="209550" y="5805487"/>
              <a:ext cx="2111822" cy="700088"/>
            </a:xfrm>
            <a:prstGeom prst="rect">
              <a:avLst/>
            </a:prstGeom>
            <a:noFill/>
          </p:spPr>
          <p:txBody>
            <a:bodyPr wrap="square" rtlCol="0">
              <a:noAutofit/>
            </a:bodyPr>
            <a:lstStyle/>
            <a:p>
              <a:r>
                <a:rPr lang="en-US" sz="1000" b="1" dirty="0" smtClean="0"/>
                <a:t>Trek: </a:t>
              </a:r>
              <a:r>
                <a:rPr lang="en-US" sz="1000" b="1" dirty="0" smtClean="0"/>
                <a:t>Scout-O-Rama</a:t>
              </a:r>
              <a:endParaRPr lang="en-US" sz="1000" b="1" dirty="0" smtClean="0"/>
            </a:p>
            <a:p>
              <a:r>
                <a:rPr lang="en-US" sz="1000" b="1" dirty="0" smtClean="0"/>
                <a:t>Trek Leader: </a:t>
              </a:r>
              <a:r>
                <a:rPr lang="en-US" sz="1000" b="1" dirty="0" err="1" smtClean="0"/>
                <a:t>Arun</a:t>
              </a:r>
              <a:r>
                <a:rPr lang="en-US" sz="1000" b="1" dirty="0" smtClean="0"/>
                <a:t> </a:t>
              </a:r>
              <a:r>
                <a:rPr lang="en-US" sz="1000" b="1" dirty="0" err="1" smtClean="0"/>
                <a:t>Kanna</a:t>
              </a:r>
              <a:endParaRPr lang="en-US" sz="1000" b="1" dirty="0" smtClean="0"/>
            </a:p>
            <a:p>
              <a:r>
                <a:rPr lang="en-US" sz="1000" b="1" dirty="0" smtClean="0"/>
                <a:t>Scout Trek Leader: ?</a:t>
              </a:r>
            </a:p>
            <a:p>
              <a:pPr>
                <a:buFont typeface="Wingdings" pitchFamily="2" charset="2"/>
                <a:buChar char="Ø"/>
              </a:pPr>
              <a:r>
                <a:rPr lang="en-US" sz="1000" dirty="0" smtClean="0"/>
                <a:t> </a:t>
              </a:r>
              <a:r>
                <a:rPr lang="en-US" sz="1000" dirty="0" smtClean="0"/>
                <a:t>Lumberjack Activity</a:t>
              </a:r>
              <a:endParaRPr lang="en-US" sz="1000" dirty="0" smtClean="0"/>
            </a:p>
          </p:txBody>
        </p:sp>
      </p:grpSp>
      <p:grpSp>
        <p:nvGrpSpPr>
          <p:cNvPr id="50" name="Group 49"/>
          <p:cNvGrpSpPr/>
          <p:nvPr/>
        </p:nvGrpSpPr>
        <p:grpSpPr>
          <a:xfrm>
            <a:off x="152400" y="5409757"/>
            <a:ext cx="2026227" cy="1219200"/>
            <a:chOff x="209550" y="5638800"/>
            <a:chExt cx="2228850" cy="1066800"/>
          </a:xfrm>
        </p:grpSpPr>
        <p:sp>
          <p:nvSpPr>
            <p:cNvPr id="51" name="Rounded Rectangle 50"/>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2" name="TextBox 51"/>
            <p:cNvSpPr txBox="1"/>
            <p:nvPr/>
          </p:nvSpPr>
          <p:spPr>
            <a:xfrm>
              <a:off x="581024" y="5647551"/>
              <a:ext cx="711790" cy="242374"/>
            </a:xfrm>
            <a:prstGeom prst="rect">
              <a:avLst/>
            </a:prstGeom>
            <a:noFill/>
          </p:spPr>
          <p:txBody>
            <a:bodyPr wrap="none" rtlCol="0">
              <a:spAutoFit/>
            </a:bodyPr>
            <a:lstStyle/>
            <a:p>
              <a:r>
                <a:rPr lang="en-US" sz="1200" b="1" dirty="0" smtClean="0"/>
                <a:t>Apr. 26</a:t>
              </a:r>
            </a:p>
          </p:txBody>
        </p:sp>
        <p:sp>
          <p:nvSpPr>
            <p:cNvPr id="53" name="TextBox 52"/>
            <p:cNvSpPr txBox="1"/>
            <p:nvPr/>
          </p:nvSpPr>
          <p:spPr>
            <a:xfrm>
              <a:off x="209550" y="5805487"/>
              <a:ext cx="2111822" cy="900113"/>
            </a:xfrm>
            <a:prstGeom prst="rect">
              <a:avLst/>
            </a:prstGeom>
            <a:noFill/>
          </p:spPr>
          <p:txBody>
            <a:bodyPr wrap="square" rtlCol="0">
              <a:noAutofit/>
            </a:bodyPr>
            <a:lstStyle/>
            <a:p>
              <a:r>
                <a:rPr lang="en-US" sz="1000" b="1" dirty="0" smtClean="0"/>
                <a:t>Trek: Geo-Caching</a:t>
              </a:r>
            </a:p>
            <a:p>
              <a:r>
                <a:rPr lang="en-US" sz="1000" b="1" dirty="0" smtClean="0"/>
                <a:t>Trek Leader: Scott Lukens</a:t>
              </a:r>
            </a:p>
            <a:p>
              <a:r>
                <a:rPr lang="en-US" sz="1000" b="1" dirty="0" smtClean="0"/>
                <a:t>Scout Trek Leader: ?</a:t>
              </a:r>
            </a:p>
            <a:p>
              <a:pPr>
                <a:buFont typeface="Wingdings" pitchFamily="2" charset="2"/>
                <a:buChar char="Ø"/>
              </a:pPr>
              <a:r>
                <a:rPr lang="en-US" sz="1000" dirty="0" smtClean="0"/>
                <a:t> Combo geo-caching and map/compass scavenger hunt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ordPictureWatermark3" descr="logo_sm"/>
          <p:cNvPicPr>
            <a:picLocks noChangeAspect="1" noChangeArrowheads="1"/>
          </p:cNvPicPr>
          <p:nvPr/>
        </p:nvPicPr>
        <p:blipFill>
          <a:blip r:embed="rId3" cstate="print"/>
          <a:srcRect/>
          <a:stretch>
            <a:fillRect/>
          </a:stretch>
        </p:blipFill>
        <p:spPr bwMode="auto">
          <a:xfrm>
            <a:off x="228600" y="152400"/>
            <a:ext cx="762000" cy="762000"/>
          </a:xfrm>
          <a:prstGeom prst="rect">
            <a:avLst/>
          </a:prstGeom>
          <a:noFill/>
          <a:ln w="9525">
            <a:noFill/>
            <a:miter lim="800000"/>
            <a:headEnd/>
            <a:tailEnd/>
          </a:ln>
        </p:spPr>
      </p:pic>
      <p:sp>
        <p:nvSpPr>
          <p:cNvPr id="5" name="TextBox 4"/>
          <p:cNvSpPr txBox="1"/>
          <p:nvPr/>
        </p:nvSpPr>
        <p:spPr>
          <a:xfrm>
            <a:off x="2020708" y="152400"/>
            <a:ext cx="6104142" cy="584776"/>
          </a:xfrm>
          <a:prstGeom prst="rect">
            <a:avLst/>
          </a:prstGeom>
          <a:noFill/>
        </p:spPr>
        <p:txBody>
          <a:bodyPr wrap="none" rtlCol="0">
            <a:spAutoFit/>
          </a:bodyPr>
          <a:lstStyle/>
          <a:p>
            <a:pPr algn="ctr"/>
            <a:r>
              <a:rPr lang="en-US" dirty="0" smtClean="0"/>
              <a:t>Troop 457 Committee Meeting Notes Summary : Mar. 18, 2014</a:t>
            </a:r>
          </a:p>
          <a:p>
            <a:pPr algn="ctr"/>
            <a:endParaRPr lang="en-US" sz="1400" dirty="0">
              <a:solidFill>
                <a:schemeClr val="accent2">
                  <a:lumMod val="75000"/>
                </a:schemeClr>
              </a:solidFill>
            </a:endParaRPr>
          </a:p>
        </p:txBody>
      </p:sp>
      <p:sp>
        <p:nvSpPr>
          <p:cNvPr id="19" name="Rounded Rectangle 18"/>
          <p:cNvSpPr/>
          <p:nvPr/>
        </p:nvSpPr>
        <p:spPr>
          <a:xfrm>
            <a:off x="142874" y="1066800"/>
            <a:ext cx="8848725" cy="32766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542925" y="1143000"/>
            <a:ext cx="1851789"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Committee Topics (</a:t>
            </a:r>
            <a:r>
              <a:rPr lang="en-US" sz="1200" b="1" dirty="0" err="1" smtClean="0">
                <a:solidFill>
                  <a:schemeClr val="accent4">
                    <a:lumMod val="50000"/>
                  </a:schemeClr>
                </a:solidFill>
                <a:latin typeface="Perpetua" pitchFamily="18" charset="0"/>
              </a:rPr>
              <a:t>cont</a:t>
            </a:r>
            <a:r>
              <a:rPr lang="en-US" sz="1200" b="1" dirty="0" smtClean="0">
                <a:solidFill>
                  <a:schemeClr val="accent4">
                    <a:lumMod val="50000"/>
                  </a:schemeClr>
                </a:solidFill>
                <a:latin typeface="Perpetua" pitchFamily="18" charset="0"/>
              </a:rPr>
              <a:t>) :</a:t>
            </a:r>
            <a:endParaRPr lang="en-US" sz="1200" b="1" dirty="0">
              <a:solidFill>
                <a:schemeClr val="accent4">
                  <a:lumMod val="50000"/>
                </a:schemeClr>
              </a:solidFill>
              <a:latin typeface="Perpetua" pitchFamily="18" charset="0"/>
            </a:endParaRPr>
          </a:p>
        </p:txBody>
      </p:sp>
      <p:sp>
        <p:nvSpPr>
          <p:cNvPr id="21" name="TextBox 20"/>
          <p:cNvSpPr txBox="1"/>
          <p:nvPr/>
        </p:nvSpPr>
        <p:spPr>
          <a:xfrm>
            <a:off x="219075" y="1447800"/>
            <a:ext cx="8720657" cy="2819400"/>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a:t>
            </a:r>
            <a:r>
              <a:rPr lang="en-US" sz="1000" b="1" dirty="0" err="1" smtClean="0">
                <a:latin typeface="Perpetua" pitchFamily="18" charset="0"/>
              </a:rPr>
              <a:t>ScoutMaster</a:t>
            </a:r>
            <a:r>
              <a:rPr lang="en-US" sz="1000" b="1" dirty="0" smtClean="0">
                <a:latin typeface="Perpetua" pitchFamily="18" charset="0"/>
              </a:rPr>
              <a:t> Notes: </a:t>
            </a:r>
          </a:p>
          <a:p>
            <a:pPr lvl="1">
              <a:buFont typeface="Wingdings" pitchFamily="2" charset="2"/>
              <a:buChar char="Ø"/>
            </a:pPr>
            <a:r>
              <a:rPr lang="en-US" sz="1000" b="1" dirty="0" smtClean="0">
                <a:latin typeface="Perpetua" pitchFamily="18" charset="0"/>
              </a:rPr>
              <a:t> New SPL/ASPL will be </a:t>
            </a:r>
            <a:r>
              <a:rPr lang="en-US" sz="1000" b="1" dirty="0" smtClean="0">
                <a:latin typeface="Perpetua" pitchFamily="18" charset="0"/>
              </a:rPr>
              <a:t>recruiting Patrol Leaders and selecting other troop positions before Court of Honor</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B/c of likely lack of water, August rafting trek will be replaced by patrol campouts. Patrols will start planning ASAP. (Remember, since it’s August, a weekday camping trip will be easier to get reservations)</a:t>
            </a:r>
            <a:endParaRPr lang="en-US" sz="1000" b="1" dirty="0" smtClean="0">
              <a:latin typeface="Perpetua" pitchFamily="18" charset="0"/>
            </a:endParaRPr>
          </a:p>
          <a:p>
            <a:pPr>
              <a:buFont typeface="Wingdings" pitchFamily="2" charset="2"/>
              <a:buChar char="Ø"/>
            </a:pPr>
            <a:r>
              <a:rPr lang="en-US" sz="1000" b="1" dirty="0">
                <a:latin typeface="Perpetua" pitchFamily="18" charset="0"/>
              </a:rPr>
              <a:t> </a:t>
            </a:r>
            <a:r>
              <a:rPr lang="en-US" sz="1000" b="1" dirty="0" smtClean="0">
                <a:latin typeface="Perpetua" pitchFamily="18" charset="0"/>
              </a:rPr>
              <a:t>Committee Notes:</a:t>
            </a:r>
          </a:p>
          <a:p>
            <a:pPr lvl="1">
              <a:buFont typeface="Wingdings" pitchFamily="2" charset="2"/>
              <a:buChar char="Ø"/>
            </a:pPr>
            <a:r>
              <a:rPr lang="en-US" sz="1000" b="1" dirty="0">
                <a:latin typeface="Perpetua" pitchFamily="18" charset="0"/>
              </a:rPr>
              <a:t> </a:t>
            </a:r>
            <a:r>
              <a:rPr lang="en-US" sz="1000" b="1" dirty="0" err="1" smtClean="0">
                <a:latin typeface="Perpetua" pitchFamily="18" charset="0"/>
              </a:rPr>
              <a:t>Camporship</a:t>
            </a:r>
            <a:r>
              <a:rPr lang="en-US" sz="1000" b="1" dirty="0" smtClean="0">
                <a:latin typeface="Perpetua" pitchFamily="18" charset="0"/>
              </a:rPr>
              <a:t> </a:t>
            </a:r>
            <a:r>
              <a:rPr lang="en-US" sz="1000" b="1" dirty="0" smtClean="0">
                <a:latin typeface="Perpetua" pitchFamily="18" charset="0"/>
              </a:rPr>
              <a:t>$$ </a:t>
            </a:r>
            <a:r>
              <a:rPr lang="en-US" sz="1000" b="1" dirty="0" smtClean="0">
                <a:latin typeface="Perpetua" pitchFamily="18" charset="0"/>
              </a:rPr>
              <a:t>formula located and account balances made available next month</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2015 Planning Meeting set for July 13</a:t>
            </a:r>
            <a:r>
              <a:rPr lang="en-US" sz="1000" b="1" baseline="30000" dirty="0" smtClean="0">
                <a:latin typeface="Perpetua" pitchFamily="18" charset="0"/>
              </a:rPr>
              <a:t>th</a:t>
            </a:r>
            <a:r>
              <a:rPr lang="en-US" sz="1000" b="1" dirty="0" smtClean="0">
                <a:latin typeface="Perpetua" pitchFamily="18" charset="0"/>
              </a:rPr>
              <a:t> (Sunday after scouts return from Summer Camp)</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Youth Leaders need to check their current </a:t>
            </a:r>
            <a:r>
              <a:rPr lang="en-US" sz="1000" b="1" smtClean="0">
                <a:latin typeface="Perpetua" pitchFamily="18" charset="0"/>
              </a:rPr>
              <a:t>YPT certification</a:t>
            </a:r>
            <a:endParaRPr lang="en-US" sz="1000" b="1" dirty="0" smtClean="0">
              <a:latin typeface="Perpetua" pitchFamily="18" charset="0"/>
            </a:endParaRPr>
          </a:p>
          <a:p>
            <a:pPr lvl="1">
              <a:buFont typeface="Wingdings" pitchFamily="2" charset="2"/>
              <a:buChar char="Ø"/>
            </a:pPr>
            <a:r>
              <a:rPr lang="en-US" sz="1000" b="1" dirty="0">
                <a:latin typeface="Perpetua" pitchFamily="18" charset="0"/>
              </a:rPr>
              <a:t> </a:t>
            </a:r>
            <a:r>
              <a:rPr lang="en-US" sz="1000" b="1" dirty="0" smtClean="0">
                <a:latin typeface="Perpetua" pitchFamily="18" charset="0"/>
              </a:rPr>
              <a:t>Reminder – leave for campouts from </a:t>
            </a:r>
            <a:r>
              <a:rPr lang="en-US" sz="1000" b="1" dirty="0" err="1" smtClean="0">
                <a:latin typeface="Perpetua" pitchFamily="18" charset="0"/>
              </a:rPr>
              <a:t>Deanza</a:t>
            </a:r>
            <a:r>
              <a:rPr lang="en-US" sz="1000" b="1" dirty="0" smtClean="0">
                <a:latin typeface="Perpetua" pitchFamily="18" charset="0"/>
              </a:rPr>
              <a:t> Park (convenience, space, etc.)</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Synchronize your family calendar with the Scout Calendar (including Committee Meetings – every 3</a:t>
            </a:r>
            <a:r>
              <a:rPr lang="en-US" sz="1000" b="1" baseline="30000" dirty="0" smtClean="0">
                <a:latin typeface="Perpetua" pitchFamily="18" charset="0"/>
              </a:rPr>
              <a:t>rd</a:t>
            </a:r>
            <a:r>
              <a:rPr lang="en-US" sz="1000" b="1" dirty="0" smtClean="0">
                <a:latin typeface="Perpetua" pitchFamily="18" charset="0"/>
              </a:rPr>
              <a:t> Tuesday) </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General Timing for *all* treks – leave morning ( 7:30 – 9:30) on Sat, return on Sun (12:00 – 3:00)</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Hang out at meetings to get to know everyone</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Dues $1 a week</a:t>
            </a:r>
          </a:p>
          <a:p>
            <a:pPr lvl="1"/>
            <a:endParaRPr lang="en-US" sz="1000" b="1" dirty="0" smtClean="0">
              <a:latin typeface="Perpetua" pitchFamily="18" charset="0"/>
            </a:endParaRPr>
          </a:p>
          <a:p>
            <a:pPr lvl="1">
              <a:buFont typeface="Wingdings" pitchFamily="2" charset="2"/>
              <a:buChar char="Ø"/>
            </a:pPr>
            <a:endParaRPr lang="en-US" sz="1000" b="1" dirty="0" smtClean="0">
              <a:latin typeface="Perpetua" pitchFamily="18" charset="0"/>
            </a:endParaRPr>
          </a:p>
          <a:p>
            <a:pPr lvl="1">
              <a:buFont typeface="Wingdings" pitchFamily="2" charset="2"/>
              <a:buChar char="Ø"/>
            </a:pPr>
            <a:endParaRPr lang="en-US" sz="1000" b="1" dirty="0" smtClean="0">
              <a:latin typeface="Perpetua" pitchFamily="18" charset="0"/>
            </a:endParaRPr>
          </a:p>
        </p:txBody>
      </p:sp>
      <p:sp>
        <p:nvSpPr>
          <p:cNvPr id="49" name="Rounded Rectangle 48"/>
          <p:cNvSpPr/>
          <p:nvPr/>
        </p:nvSpPr>
        <p:spPr>
          <a:xfrm>
            <a:off x="152400" y="4426208"/>
            <a:ext cx="8848725" cy="2355592"/>
          </a:xfrm>
          <a:prstGeom prst="roundRect">
            <a:avLst/>
          </a:prstGeom>
          <a:solidFill>
            <a:schemeClr val="accent4">
              <a:lumMod val="40000"/>
              <a:lumOff val="60000"/>
            </a:schemeClr>
          </a:solidFill>
          <a:ln>
            <a:solidFill>
              <a:schemeClr val="accent4">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4" name="TextBox 53"/>
          <p:cNvSpPr txBox="1"/>
          <p:nvPr/>
        </p:nvSpPr>
        <p:spPr>
          <a:xfrm>
            <a:off x="228600" y="4578608"/>
            <a:ext cx="8720657" cy="1981200"/>
          </a:xfrm>
          <a:prstGeom prst="rect">
            <a:avLst/>
          </a:prstGeom>
          <a:noFill/>
        </p:spPr>
        <p:txBody>
          <a:bodyPr wrap="square" rtlCol="0">
            <a:noAutofit/>
          </a:bodyPr>
          <a:lstStyle/>
          <a:p>
            <a:pPr marL="171450" indent="-171450">
              <a:buFont typeface="Courier New"/>
              <a:buChar char="o"/>
            </a:pPr>
            <a:r>
              <a:rPr lang="en-US" sz="1000" b="1" dirty="0" smtClean="0">
                <a:latin typeface="Perpetua" pitchFamily="18" charset="0"/>
              </a:rPr>
              <a:t>Acronyms / terms:</a:t>
            </a:r>
          </a:p>
          <a:p>
            <a:pPr marL="628650" lvl="1" indent="-171450">
              <a:buFont typeface="Courier New"/>
              <a:buChar char="o"/>
            </a:pPr>
            <a:r>
              <a:rPr lang="en-US" sz="1000" b="1" dirty="0" smtClean="0">
                <a:latin typeface="Perpetua" pitchFamily="18" charset="0"/>
              </a:rPr>
              <a:t>PLC – Patrol Leader Council: this is group of scouts who meet monthly and plan out the weekly meetings and details of monthly treks; group consists of the SPL, ASPL, Patrol Leaders (PL), Scribe and Scout Master (SM).</a:t>
            </a:r>
          </a:p>
          <a:p>
            <a:pPr marL="628650" lvl="1" indent="-171450">
              <a:buFont typeface="Courier New"/>
              <a:buChar char="o"/>
            </a:pPr>
            <a:r>
              <a:rPr lang="en-US" sz="1000" b="1" dirty="0" smtClean="0">
                <a:latin typeface="Perpetua" pitchFamily="18" charset="0"/>
              </a:rPr>
              <a:t>SPL – Senior Patrol Leader: this is the elected scout who is 3rd in command of the overall troop leadership (below Committee Chair and Scout Master); he is responsible for the leading the PLC meetings and the weekly troop meetings. </a:t>
            </a:r>
          </a:p>
          <a:p>
            <a:pPr marL="628650" lvl="1" indent="-171450">
              <a:buFont typeface="Courier New"/>
              <a:buChar char="o"/>
            </a:pPr>
            <a:r>
              <a:rPr lang="en-US" sz="1000" b="1" dirty="0" smtClean="0">
                <a:latin typeface="Perpetua" pitchFamily="18" charset="0"/>
                <a:sym typeface="Wingdings"/>
              </a:rPr>
              <a:t>Trek – a generic name for our monthly activity, typically a campout. We have an adult trek leader and scout trek leader for each trek with the goal to let the scout trek leader organize and manage as much of the trek as possible (e.g., less charging campsites to a credit for reimbursement, organizing adult meals, etc.)</a:t>
            </a:r>
          </a:p>
          <a:p>
            <a:pPr marL="628650" lvl="1" indent="-171450">
              <a:buFont typeface="Courier New"/>
              <a:buChar char="o"/>
            </a:pPr>
            <a:r>
              <a:rPr lang="en-US" sz="1000" b="1" dirty="0" err="1" smtClean="0">
                <a:latin typeface="Perpetua" pitchFamily="18" charset="0"/>
                <a:sym typeface="Wingdings"/>
              </a:rPr>
              <a:t>CoH</a:t>
            </a:r>
            <a:r>
              <a:rPr lang="en-US" sz="1000" b="1" dirty="0" smtClean="0">
                <a:latin typeface="Perpetua" pitchFamily="18" charset="0"/>
                <a:sym typeface="Wingdings"/>
              </a:rPr>
              <a:t> – Court of Honor: a special troop meeting where scouts are recognized for advancement and all parents / family are encouraged to attend (similar to a Pack Meeting, but held ~ quarterly)</a:t>
            </a:r>
          </a:p>
          <a:p>
            <a:pPr marL="628650" lvl="1" indent="-171450">
              <a:buFont typeface="Courier New"/>
              <a:buChar char="o"/>
            </a:pPr>
            <a:r>
              <a:rPr lang="en-US" sz="1000" b="1" dirty="0" smtClean="0">
                <a:latin typeface="Perpetua" pitchFamily="18" charset="0"/>
                <a:sym typeface="Wingdings"/>
              </a:rPr>
              <a:t>ASM – Assistant Scout Master</a:t>
            </a:r>
          </a:p>
          <a:p>
            <a:pPr marL="628650" lvl="1" indent="-171450">
              <a:buFont typeface="Courier New"/>
              <a:buChar char="o"/>
            </a:pPr>
            <a:endParaRPr lang="en-US" sz="1000" b="1" dirty="0" smtClean="0">
              <a:latin typeface="Perpetua" pitchFamily="18" charset="0"/>
              <a:sym typeface="Wingdings"/>
            </a:endParaRPr>
          </a:p>
        </p:txBody>
      </p:sp>
    </p:spTree>
    <p:extLst>
      <p:ext uri="{BB962C8B-B14F-4D97-AF65-F5344CB8AC3E}">
        <p14:creationId xmlns:p14="http://schemas.microsoft.com/office/powerpoint/2010/main" val="3688011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WordPictureWatermark3" descr="logo_sm"/>
          <p:cNvPicPr>
            <a:picLocks noChangeAspect="1" noChangeArrowheads="1"/>
          </p:cNvPicPr>
          <p:nvPr/>
        </p:nvPicPr>
        <p:blipFill>
          <a:blip r:embed="rId2" cstate="print"/>
          <a:srcRect/>
          <a:stretch>
            <a:fillRect/>
          </a:stretch>
        </p:blipFill>
        <p:spPr bwMode="auto">
          <a:xfrm>
            <a:off x="3962400" y="76200"/>
            <a:ext cx="685800" cy="685800"/>
          </a:xfrm>
          <a:prstGeom prst="rect">
            <a:avLst/>
          </a:prstGeom>
          <a:noFill/>
          <a:ln w="9525">
            <a:noFill/>
            <a:miter lim="800000"/>
            <a:headEnd/>
            <a:tailEnd/>
          </a:ln>
        </p:spPr>
      </p:pic>
      <p:graphicFrame>
        <p:nvGraphicFramePr>
          <p:cNvPr id="4" name="Table 3"/>
          <p:cNvGraphicFramePr>
            <a:graphicFrameLocks noGrp="1"/>
          </p:cNvGraphicFramePr>
          <p:nvPr>
            <p:extLst>
              <p:ext uri="{D42A27DB-BD31-4B8C-83A1-F6EECF244321}">
                <p14:modId xmlns:p14="http://schemas.microsoft.com/office/powerpoint/2010/main" val="3607906367"/>
              </p:ext>
            </p:extLst>
          </p:nvPr>
        </p:nvGraphicFramePr>
        <p:xfrm>
          <a:off x="134145" y="139176"/>
          <a:ext cx="3581400" cy="6167251"/>
        </p:xfrm>
        <a:graphic>
          <a:graphicData uri="http://schemas.openxmlformats.org/drawingml/2006/table">
            <a:tbl>
              <a:tblPr firstRow="1" bandRow="1">
                <a:tableStyleId>{69C7853C-536D-4A76-A0AE-DD22124D55A5}</a:tableStyleId>
              </a:tblPr>
              <a:tblGrid>
                <a:gridCol w="1106978"/>
                <a:gridCol w="2474422"/>
              </a:tblGrid>
              <a:tr h="320040">
                <a:tc>
                  <a:txBody>
                    <a:bodyPr/>
                    <a:lstStyle/>
                    <a:p>
                      <a:pPr algn="ctr"/>
                      <a:r>
                        <a:rPr lang="en-US" sz="1000" dirty="0" smtClean="0"/>
                        <a:t>Scout</a:t>
                      </a:r>
                      <a:endParaRPr lang="en-US" sz="1000" dirty="0"/>
                    </a:p>
                  </a:txBody>
                  <a:tcPr marL="45720" marR="4572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Position</a:t>
                      </a:r>
                    </a:p>
                    <a:p>
                      <a:pPr algn="ctr"/>
                      <a:endParaRPr lang="en-US" sz="1000" dirty="0"/>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Cole </a:t>
                      </a:r>
                      <a:r>
                        <a:rPr lang="en-US" sz="1000" b="1" baseline="0" dirty="0" smtClean="0">
                          <a:solidFill>
                            <a:srgbClr val="000000"/>
                          </a:solidFill>
                          <a:effectLst/>
                          <a:latin typeface="Calibri"/>
                          <a:ea typeface="Calibri"/>
                          <a:cs typeface="Times New Roman"/>
                        </a:rPr>
                        <a:t>Davidson</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b="0" dirty="0">
                          <a:solidFill>
                            <a:srgbClr val="000000"/>
                          </a:solidFill>
                          <a:effectLst/>
                          <a:latin typeface="Calibri"/>
                          <a:ea typeface="Calibri"/>
                          <a:cs typeface="Times New Roman"/>
                        </a:rPr>
                        <a:t>Senior 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Tate </a:t>
                      </a:r>
                      <a:r>
                        <a:rPr lang="en-US" sz="1000" b="1" dirty="0" err="1" smtClean="0">
                          <a:solidFill>
                            <a:srgbClr val="000000"/>
                          </a:solidFill>
                          <a:effectLst/>
                          <a:latin typeface="Calibri"/>
                          <a:ea typeface="Calibri"/>
                          <a:cs typeface="Times New Roman"/>
                        </a:rPr>
                        <a:t>Besser</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Senior Patrol Leader</a:t>
                      </a: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Calibri"/>
                          <a:ea typeface="Calibri"/>
                          <a:cs typeface="Times New Roman"/>
                        </a:rPr>
                        <a:t>Naman</a:t>
                      </a:r>
                      <a:r>
                        <a:rPr lang="en-US" sz="1000" b="1" dirty="0" smtClean="0">
                          <a:solidFill>
                            <a:srgbClr val="000000"/>
                          </a:solidFill>
                          <a:effectLst/>
                          <a:latin typeface="Calibri"/>
                          <a:ea typeface="Calibri"/>
                          <a:cs typeface="Times New Roman"/>
                        </a:rPr>
                        <a:t> </a:t>
                      </a:r>
                      <a:r>
                        <a:rPr lang="en-US" sz="1000" b="1" dirty="0" err="1" smtClean="0">
                          <a:solidFill>
                            <a:srgbClr val="000000"/>
                          </a:solidFill>
                          <a:effectLst/>
                          <a:latin typeface="Calibri"/>
                          <a:ea typeface="Calibri"/>
                          <a:cs typeface="Times New Roman"/>
                        </a:rPr>
                        <a:t>Bhargava</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Librarian</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Shay Dias</a:t>
                      </a:r>
                    </a:p>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Rahul </a:t>
                      </a:r>
                      <a:r>
                        <a:rPr lang="en-US" sz="1000" b="1" dirty="0" err="1" smtClean="0">
                          <a:solidFill>
                            <a:srgbClr val="000000"/>
                          </a:solidFill>
                          <a:effectLst/>
                          <a:latin typeface="Calibri"/>
                          <a:ea typeface="Calibri"/>
                          <a:cs typeface="Times New Roman"/>
                        </a:rPr>
                        <a:t>Madhugiri</a:t>
                      </a:r>
                      <a:endParaRPr lang="en-US" sz="1000" b="1"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1000" b="1" dirty="0" err="1" smtClean="0">
                          <a:solidFill>
                            <a:srgbClr val="000000"/>
                          </a:solidFill>
                          <a:effectLst/>
                          <a:latin typeface="Calibri"/>
                          <a:ea typeface="Calibri"/>
                          <a:cs typeface="Times New Roman"/>
                        </a:rPr>
                        <a:t>Anik</a:t>
                      </a:r>
                      <a:r>
                        <a:rPr lang="en-US" sz="1000" b="1" dirty="0" smtClean="0">
                          <a:solidFill>
                            <a:srgbClr val="000000"/>
                          </a:solidFill>
                          <a:effectLst/>
                          <a:latin typeface="Calibri"/>
                          <a:ea typeface="Calibri"/>
                          <a:cs typeface="Times New Roman"/>
                        </a:rPr>
                        <a:t> Patel</a:t>
                      </a:r>
                    </a:p>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Alec </a:t>
                      </a:r>
                      <a:r>
                        <a:rPr lang="en-US" sz="1000" b="1" dirty="0" err="1" smtClean="0">
                          <a:solidFill>
                            <a:srgbClr val="000000"/>
                          </a:solidFill>
                          <a:effectLst/>
                          <a:latin typeface="Calibri"/>
                          <a:ea typeface="Calibri"/>
                          <a:cs typeface="Times New Roman"/>
                        </a:rPr>
                        <a:t>Uyematsu</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Troop Guide</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&lt;TBD&gt;</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Quartermaster</a:t>
                      </a: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Calibri"/>
                          <a:ea typeface="Calibri"/>
                          <a:cs typeface="Times New Roman"/>
                        </a:rPr>
                        <a:t>Aneesh</a:t>
                      </a:r>
                      <a:r>
                        <a:rPr lang="en-US" sz="1000" b="1" dirty="0" smtClean="0">
                          <a:solidFill>
                            <a:srgbClr val="000000"/>
                          </a:solidFill>
                          <a:effectLst/>
                          <a:latin typeface="Calibri"/>
                          <a:ea typeface="Calibri"/>
                          <a:cs typeface="Times New Roman"/>
                        </a:rPr>
                        <a:t> </a:t>
                      </a:r>
                      <a:r>
                        <a:rPr lang="en-US" sz="1000" b="1" dirty="0" err="1" smtClean="0">
                          <a:solidFill>
                            <a:srgbClr val="000000"/>
                          </a:solidFill>
                          <a:effectLst/>
                          <a:latin typeface="Calibri"/>
                          <a:ea typeface="Calibri"/>
                          <a:cs typeface="Times New Roman"/>
                        </a:rPr>
                        <a:t>Goel</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Scribe</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smtClean="0">
                          <a:solidFill>
                            <a:srgbClr val="000000"/>
                          </a:solidFill>
                          <a:effectLst/>
                          <a:latin typeface="+mn-lt"/>
                          <a:ea typeface="Calibri"/>
                          <a:cs typeface="Times New Roman"/>
                        </a:rPr>
                        <a:t>Chaplain’s Aide</a:t>
                      </a:r>
                      <a:endParaRPr lang="en-US" sz="1000" dirty="0">
                        <a:solidFill>
                          <a:srgbClr val="000000"/>
                        </a:solidFill>
                        <a:effectLst/>
                        <a:latin typeface="+mn-lt"/>
                        <a:ea typeface="Calibri"/>
                        <a:cs typeface="Times New Roman"/>
                      </a:endParaRP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Inception Patrol Leader</a:t>
                      </a:r>
                    </a:p>
                  </a:txBody>
                  <a:tcPr marL="45720" marR="45720" marT="0" marB="0"/>
                </a:tc>
              </a:tr>
              <a:tr h="320354">
                <a:tc>
                  <a:txBody>
                    <a:bodyPr/>
                    <a:lstStyle/>
                    <a:p>
                      <a:pPr marL="0" marR="0">
                        <a:lnSpc>
                          <a:spcPct val="115000"/>
                        </a:lnSpc>
                        <a:spcBef>
                          <a:spcPts val="0"/>
                        </a:spcBef>
                        <a:spcAft>
                          <a:spcPts val="0"/>
                        </a:spcAft>
                      </a:pPr>
                      <a:r>
                        <a:rPr lang="en-US" sz="1000" b="1" baseline="0"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smtClean="0">
                          <a:solidFill>
                            <a:srgbClr val="000000"/>
                          </a:solidFill>
                          <a:effectLst/>
                          <a:latin typeface="Calibri"/>
                          <a:ea typeface="Calibri"/>
                          <a:cs typeface="Times New Roman"/>
                        </a:rPr>
                        <a:t>Eagle’s Nest Patrol Leader</a:t>
                      </a:r>
                      <a:endParaRPr lang="en-US" sz="1000" dirty="0">
                        <a:solidFill>
                          <a:srgbClr val="000000"/>
                        </a:solidFill>
                        <a:effectLst/>
                        <a:latin typeface="Calibri"/>
                        <a:ea typeface="Calibri"/>
                        <a:cs typeface="Times New Roman"/>
                      </a:endParaRP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Tomahawks 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Daggers 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Thunder Sharks 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Inception</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Wise Guys</a:t>
                      </a:r>
                    </a:p>
                  </a:txBody>
                  <a:tcPr marL="45720" marR="45720" marT="0" marB="0"/>
                </a:tc>
              </a:tr>
              <a:tr h="340861">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Tomahawks</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Daggers</a:t>
                      </a:r>
                    </a:p>
                  </a:txBody>
                  <a:tcPr marL="45720" marR="45720" marT="0" marB="0"/>
                </a:tc>
              </a:tr>
              <a:tr h="320354">
                <a:tc>
                  <a:txBody>
                    <a:bodyPr/>
                    <a:lstStyle/>
                    <a:p>
                      <a:pPr marL="0" marR="0">
                        <a:lnSpc>
                          <a:spcPct val="115000"/>
                        </a:lnSpc>
                        <a:spcBef>
                          <a:spcPts val="0"/>
                        </a:spcBef>
                        <a:spcAft>
                          <a:spcPts val="0"/>
                        </a:spcAft>
                      </a:pP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endParaRPr lang="en-US" sz="1000" dirty="0">
                        <a:solidFill>
                          <a:srgbClr val="000000"/>
                        </a:solidFill>
                        <a:effectLst/>
                        <a:latin typeface="Calibri"/>
                        <a:ea typeface="Calibri"/>
                        <a:cs typeface="Times New Roman"/>
                      </a:endParaRPr>
                    </a:p>
                  </a:txBody>
                  <a:tcPr marL="45720" marR="45720" marT="0" marB="0"/>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32981781"/>
              </p:ext>
            </p:extLst>
          </p:nvPr>
        </p:nvGraphicFramePr>
        <p:xfrm>
          <a:off x="76200" y="6477000"/>
          <a:ext cx="5257800" cy="304800"/>
        </p:xfrm>
        <a:graphic>
          <a:graphicData uri="http://schemas.openxmlformats.org/drawingml/2006/table">
            <a:tbl>
              <a:tblPr firstRow="1" bandRow="1">
                <a:tableStyleId>{3C2FFA5D-87B4-456A-9821-1D502468CF0F}</a:tableStyleId>
              </a:tblPr>
              <a:tblGrid>
                <a:gridCol w="5257800"/>
              </a:tblGrid>
              <a:tr h="304800">
                <a:tc>
                  <a:txBody>
                    <a:bodyPr/>
                    <a:lstStyle/>
                    <a:p>
                      <a:r>
                        <a:rPr lang="en-US" sz="1000" dirty="0" smtClean="0"/>
                        <a:t>Troop 457 Website: </a:t>
                      </a:r>
                      <a:r>
                        <a:rPr lang="en-US" sz="1000" dirty="0" smtClean="0">
                          <a:hlinkClick r:id="rId3"/>
                        </a:rPr>
                        <a:t>http://www.bsa-troop457.com</a:t>
                      </a:r>
                      <a:r>
                        <a:rPr lang="en-US" sz="1000" baseline="0" dirty="0" smtClean="0"/>
                        <a:t>  [username = member, password = ogr2007]</a:t>
                      </a:r>
                      <a:endParaRPr lang="en-US" sz="1000" dirty="0"/>
                    </a:p>
                  </a:txBody>
                  <a:tcPr/>
                </a:tc>
              </a:tr>
            </a:tbl>
          </a:graphicData>
        </a:graphic>
      </p:graphicFrame>
      <p:graphicFrame>
        <p:nvGraphicFramePr>
          <p:cNvPr id="129" name="Table 128"/>
          <p:cNvGraphicFramePr>
            <a:graphicFrameLocks noGrp="1"/>
          </p:cNvGraphicFramePr>
          <p:nvPr>
            <p:extLst>
              <p:ext uri="{D42A27DB-BD31-4B8C-83A1-F6EECF244321}">
                <p14:modId xmlns:p14="http://schemas.microsoft.com/office/powerpoint/2010/main" val="2519373703"/>
              </p:ext>
            </p:extLst>
          </p:nvPr>
        </p:nvGraphicFramePr>
        <p:xfrm>
          <a:off x="4876800" y="152400"/>
          <a:ext cx="4191000" cy="5753597"/>
        </p:xfrm>
        <a:graphic>
          <a:graphicData uri="http://schemas.openxmlformats.org/drawingml/2006/table">
            <a:tbl>
              <a:tblPr firstRow="1" bandRow="1">
                <a:tableStyleId>{69C7853C-536D-4A76-A0AE-DD22124D55A5}</a:tableStyleId>
              </a:tblPr>
              <a:tblGrid>
                <a:gridCol w="2286000"/>
                <a:gridCol w="1905000"/>
              </a:tblGrid>
              <a:tr h="245582">
                <a:tc>
                  <a:txBody>
                    <a:bodyPr/>
                    <a:lstStyle/>
                    <a:p>
                      <a:pPr algn="ctr"/>
                      <a:r>
                        <a:rPr lang="en-US" sz="900" dirty="0" smtClean="0"/>
                        <a:t>Adult</a:t>
                      </a:r>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t>Position</a:t>
                      </a:r>
                    </a:p>
                  </a:txBody>
                  <a:tcPr/>
                </a:tc>
              </a:tr>
              <a:tr h="34415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Daniel Pickering</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Charter Organization Representative </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Scott Davidson</a:t>
                      </a: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(Max </a:t>
                      </a:r>
                      <a:r>
                        <a:rPr lang="en-US" sz="900" b="1" dirty="0" err="1" smtClean="0">
                          <a:solidFill>
                            <a:srgbClr val="000000"/>
                          </a:solidFill>
                          <a:effectLst/>
                          <a:latin typeface="Calibri"/>
                          <a:ea typeface="Calibri"/>
                          <a:cs typeface="Times New Roman"/>
                        </a:rPr>
                        <a:t>Uyematsu</a:t>
                      </a:r>
                      <a:r>
                        <a:rPr lang="en-US" sz="900" b="1" dirty="0" smtClean="0">
                          <a:solidFill>
                            <a:srgbClr val="000000"/>
                          </a:solidFill>
                          <a:effectLst/>
                          <a:latin typeface="Calibri"/>
                          <a:ea typeface="Calibri"/>
                          <a:cs typeface="Times New Roman"/>
                        </a:rPr>
                        <a:t>)</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Committee Chairman</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Mike Klein</a:t>
                      </a: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(TBD)</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Scout Master</a:t>
                      </a:r>
                      <a:endParaRPr lang="en-US" sz="900" b="0" i="1" dirty="0">
                        <a:solidFill>
                          <a:srgbClr val="000000"/>
                        </a:solidFill>
                        <a:effectLst/>
                        <a:latin typeface="Calibri"/>
                        <a:ea typeface="Calibri"/>
                        <a:cs typeface="Times New Roman"/>
                      </a:endParaRPr>
                    </a:p>
                  </a:txBody>
                  <a:tcPr marT="0" marB="0"/>
                </a:tc>
              </a:tr>
              <a:tr h="931759">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Rick Adolf , </a:t>
                      </a:r>
                      <a:r>
                        <a:rPr lang="en-US" sz="900" b="1" dirty="0" err="1" smtClean="0">
                          <a:solidFill>
                            <a:srgbClr val="000000"/>
                          </a:solidFill>
                          <a:effectLst/>
                          <a:latin typeface="Calibri"/>
                          <a:ea typeface="Calibri"/>
                          <a:cs typeface="Times New Roman"/>
                        </a:rPr>
                        <a:t>Pushpak</a:t>
                      </a:r>
                      <a:r>
                        <a:rPr lang="en-US" sz="900" b="1" baseline="0" dirty="0" smtClean="0">
                          <a:solidFill>
                            <a:srgbClr val="000000"/>
                          </a:solidFill>
                          <a:effectLst/>
                          <a:latin typeface="Calibri"/>
                          <a:ea typeface="Calibri"/>
                          <a:cs typeface="Times New Roman"/>
                        </a:rPr>
                        <a:t> </a:t>
                      </a:r>
                      <a:r>
                        <a:rPr lang="en-US" sz="900" b="1" baseline="0" dirty="0" err="1" smtClean="0">
                          <a:solidFill>
                            <a:srgbClr val="000000"/>
                          </a:solidFill>
                          <a:effectLst/>
                          <a:latin typeface="Calibri"/>
                          <a:ea typeface="Calibri"/>
                          <a:cs typeface="Times New Roman"/>
                        </a:rPr>
                        <a:t>Bapat</a:t>
                      </a:r>
                      <a:endParaRPr lang="en-US" sz="900" b="1" baseline="0"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baseline="0" dirty="0" smtClean="0">
                          <a:solidFill>
                            <a:srgbClr val="000000"/>
                          </a:solidFill>
                          <a:effectLst/>
                          <a:latin typeface="Calibri"/>
                          <a:ea typeface="Calibri"/>
                          <a:cs typeface="Times New Roman"/>
                        </a:rPr>
                        <a:t>Paul </a:t>
                      </a:r>
                      <a:r>
                        <a:rPr lang="en-US" sz="900" b="1" baseline="0" dirty="0" err="1" smtClean="0">
                          <a:solidFill>
                            <a:srgbClr val="000000"/>
                          </a:solidFill>
                          <a:effectLst/>
                          <a:latin typeface="Calibri"/>
                          <a:ea typeface="Calibri"/>
                          <a:cs typeface="Times New Roman"/>
                        </a:rPr>
                        <a:t>Besser</a:t>
                      </a:r>
                      <a:r>
                        <a:rPr lang="en-US" sz="900" b="1" baseline="0" dirty="0" smtClean="0">
                          <a:solidFill>
                            <a:srgbClr val="000000"/>
                          </a:solidFill>
                          <a:effectLst/>
                          <a:latin typeface="Calibri"/>
                          <a:ea typeface="Calibri"/>
                          <a:cs typeface="Times New Roman"/>
                        </a:rPr>
                        <a:t> , </a:t>
                      </a:r>
                      <a:r>
                        <a:rPr lang="en-US" sz="900" b="1" baseline="0" dirty="0" err="1" smtClean="0">
                          <a:solidFill>
                            <a:srgbClr val="000000"/>
                          </a:solidFill>
                          <a:effectLst/>
                          <a:latin typeface="+mn-lt"/>
                          <a:ea typeface="Calibri"/>
                          <a:cs typeface="Times New Roman"/>
                        </a:rPr>
                        <a:t>Hersh</a:t>
                      </a:r>
                      <a:r>
                        <a:rPr lang="en-US" sz="900" b="1" baseline="0" dirty="0" smtClean="0">
                          <a:solidFill>
                            <a:srgbClr val="000000"/>
                          </a:solidFill>
                          <a:effectLst/>
                          <a:latin typeface="+mn-lt"/>
                          <a:ea typeface="Calibri"/>
                          <a:cs typeface="Times New Roman"/>
                        </a:rPr>
                        <a:t> </a:t>
                      </a:r>
                      <a:r>
                        <a:rPr lang="en-US" sz="900" b="1" baseline="0" dirty="0" err="1" smtClean="0">
                          <a:solidFill>
                            <a:srgbClr val="000000"/>
                          </a:solidFill>
                          <a:effectLst/>
                          <a:latin typeface="+mn-lt"/>
                          <a:ea typeface="Calibri"/>
                          <a:cs typeface="Times New Roman"/>
                        </a:rPr>
                        <a:t>Bhargava</a:t>
                      </a:r>
                      <a:endParaRPr lang="en-US" sz="900" b="1" baseline="0" dirty="0" smtClean="0">
                        <a:solidFill>
                          <a:srgbClr val="000000"/>
                        </a:solidFill>
                        <a:effectLst/>
                        <a:latin typeface="+mn-lt"/>
                        <a:ea typeface="Calibri"/>
                        <a:cs typeface="Times New Roman"/>
                      </a:endParaRPr>
                    </a:p>
                    <a:p>
                      <a:pPr marL="0" marR="0">
                        <a:lnSpc>
                          <a:spcPct val="115000"/>
                        </a:lnSpc>
                        <a:spcBef>
                          <a:spcPts val="0"/>
                        </a:spcBef>
                        <a:spcAft>
                          <a:spcPts val="0"/>
                        </a:spcAft>
                      </a:pPr>
                      <a:r>
                        <a:rPr lang="en-US" sz="900" b="1" baseline="0" dirty="0" smtClean="0">
                          <a:solidFill>
                            <a:srgbClr val="000000"/>
                          </a:solidFill>
                          <a:effectLst/>
                          <a:latin typeface="Calibri"/>
                          <a:ea typeface="Calibri"/>
                          <a:cs typeface="Times New Roman"/>
                        </a:rPr>
                        <a:t>Scott Lukens , </a:t>
                      </a:r>
                      <a:r>
                        <a:rPr lang="en-US" sz="900" b="1" baseline="0" dirty="0" err="1" smtClean="0">
                          <a:solidFill>
                            <a:srgbClr val="000000"/>
                          </a:solidFill>
                          <a:effectLst/>
                          <a:latin typeface="+mn-lt"/>
                          <a:ea typeface="Calibri"/>
                          <a:cs typeface="Times New Roman"/>
                        </a:rPr>
                        <a:t>Mukund</a:t>
                      </a:r>
                      <a:r>
                        <a:rPr lang="en-US" sz="900" b="1" baseline="0" dirty="0" smtClean="0">
                          <a:solidFill>
                            <a:srgbClr val="000000"/>
                          </a:solidFill>
                          <a:effectLst/>
                          <a:latin typeface="+mn-lt"/>
                          <a:ea typeface="Calibri"/>
                          <a:cs typeface="Times New Roman"/>
                        </a:rPr>
                        <a:t> </a:t>
                      </a:r>
                      <a:r>
                        <a:rPr lang="en-US" sz="900" b="1" baseline="0" dirty="0" err="1" smtClean="0">
                          <a:solidFill>
                            <a:srgbClr val="000000"/>
                          </a:solidFill>
                          <a:effectLst/>
                          <a:latin typeface="+mn-lt"/>
                          <a:ea typeface="Calibri"/>
                          <a:cs typeface="Times New Roman"/>
                        </a:rPr>
                        <a:t>Madhugiri</a:t>
                      </a:r>
                      <a:endParaRPr lang="en-US" sz="900" b="1" baseline="0" dirty="0" smtClean="0">
                        <a:solidFill>
                          <a:srgbClr val="000000"/>
                        </a:solidFill>
                        <a:effectLst/>
                        <a:latin typeface="+mn-lt"/>
                        <a:ea typeface="Calibri"/>
                        <a:cs typeface="Times New Roman"/>
                      </a:endParaRPr>
                    </a:p>
                    <a:p>
                      <a:pPr marL="0" marR="0">
                        <a:lnSpc>
                          <a:spcPct val="115000"/>
                        </a:lnSpc>
                        <a:spcBef>
                          <a:spcPts val="0"/>
                        </a:spcBef>
                        <a:spcAft>
                          <a:spcPts val="0"/>
                        </a:spcAft>
                      </a:pPr>
                      <a:r>
                        <a:rPr lang="en-US" sz="900" b="1" baseline="0" dirty="0" smtClean="0">
                          <a:solidFill>
                            <a:srgbClr val="000000"/>
                          </a:solidFill>
                          <a:effectLst/>
                          <a:latin typeface="Calibri"/>
                          <a:ea typeface="Calibri"/>
                          <a:cs typeface="Times New Roman"/>
                        </a:rPr>
                        <a:t>Sam Sun , </a:t>
                      </a:r>
                      <a:r>
                        <a:rPr lang="en-US" sz="900" b="1" baseline="0" dirty="0" smtClean="0">
                          <a:solidFill>
                            <a:srgbClr val="000000"/>
                          </a:solidFill>
                          <a:effectLst/>
                          <a:latin typeface="+mn-lt"/>
                          <a:ea typeface="Calibri"/>
                          <a:cs typeface="Times New Roman"/>
                        </a:rPr>
                        <a:t>Max </a:t>
                      </a:r>
                      <a:r>
                        <a:rPr lang="en-US" sz="900" b="1" baseline="0" dirty="0" err="1" smtClean="0">
                          <a:solidFill>
                            <a:srgbClr val="000000"/>
                          </a:solidFill>
                          <a:effectLst/>
                          <a:latin typeface="+mn-lt"/>
                          <a:ea typeface="Calibri"/>
                          <a:cs typeface="Times New Roman"/>
                        </a:rPr>
                        <a:t>Uyematsu</a:t>
                      </a:r>
                      <a:endParaRPr lang="en-US" sz="900" b="1" baseline="0" dirty="0" smtClean="0">
                        <a:solidFill>
                          <a:srgbClr val="000000"/>
                        </a:solidFill>
                        <a:effectLst/>
                        <a:latin typeface="+mn-lt"/>
                        <a:ea typeface="Calibri"/>
                        <a:cs typeface="Times New Roman"/>
                      </a:endParaRPr>
                    </a:p>
                    <a:p>
                      <a:pPr marL="0" marR="0">
                        <a:lnSpc>
                          <a:spcPct val="115000"/>
                        </a:lnSpc>
                        <a:spcBef>
                          <a:spcPts val="0"/>
                        </a:spcBef>
                        <a:spcAft>
                          <a:spcPts val="0"/>
                        </a:spcAft>
                      </a:pPr>
                      <a:r>
                        <a:rPr lang="en-US" sz="900" b="1" baseline="0" dirty="0" smtClean="0">
                          <a:solidFill>
                            <a:srgbClr val="000000"/>
                          </a:solidFill>
                          <a:effectLst/>
                          <a:latin typeface="Calibri"/>
                          <a:ea typeface="Calibri"/>
                          <a:cs typeface="Times New Roman"/>
                        </a:rPr>
                        <a:t>Eric </a:t>
                      </a:r>
                      <a:r>
                        <a:rPr lang="en-US" sz="900" b="1" baseline="0" dirty="0" err="1" smtClean="0">
                          <a:solidFill>
                            <a:srgbClr val="000000"/>
                          </a:solidFill>
                          <a:effectLst/>
                          <a:latin typeface="Calibri"/>
                          <a:ea typeface="Calibri"/>
                          <a:cs typeface="Times New Roman"/>
                        </a:rPr>
                        <a:t>Wilford</a:t>
                      </a:r>
                      <a:endParaRPr lang="en-US" sz="900" b="1" baseline="0" dirty="0" smtClean="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Asst. Scout Master</a:t>
                      </a:r>
                      <a:endParaRPr lang="en-US" sz="900" b="0" i="1" dirty="0">
                        <a:solidFill>
                          <a:srgbClr val="000000"/>
                        </a:solidFill>
                        <a:effectLst/>
                        <a:latin typeface="Calibri"/>
                        <a:ea typeface="Calibri"/>
                        <a:cs typeface="Times New Roman"/>
                      </a:endParaRPr>
                    </a:p>
                  </a:txBody>
                  <a:tcPr marT="0" marB="0"/>
                </a:tc>
              </a:tr>
              <a:tr h="207774">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Jenny Sun</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Treasurer</a:t>
                      </a:r>
                      <a:endParaRPr lang="en-US" sz="900" b="0" i="1" dirty="0">
                        <a:solidFill>
                          <a:srgbClr val="000000"/>
                        </a:solidFill>
                        <a:effectLst/>
                        <a:latin typeface="Calibri"/>
                        <a:ea typeface="Calibri"/>
                        <a:cs typeface="Times New Roman"/>
                      </a:endParaRPr>
                    </a:p>
                  </a:txBody>
                  <a:tcPr marT="0" marB="0"/>
                </a:tc>
              </a:tr>
              <a:tr h="338904">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Sejal</a:t>
                      </a:r>
                      <a:r>
                        <a:rPr lang="en-US" sz="900" b="1" dirty="0" smtClean="0">
                          <a:solidFill>
                            <a:srgbClr val="000000"/>
                          </a:solidFill>
                          <a:effectLst/>
                          <a:latin typeface="Calibri"/>
                          <a:ea typeface="Calibri"/>
                          <a:cs typeface="Times New Roman"/>
                        </a:rPr>
                        <a:t> Patel, Antonio Dias</a:t>
                      </a: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(Joe and Linda Lee)</a:t>
                      </a:r>
                      <a:endParaRPr lang="en-US" sz="900" b="1" dirty="0">
                        <a:solidFill>
                          <a:srgbClr val="000000"/>
                        </a:solidFill>
                        <a:effectLst/>
                        <a:latin typeface="Calibri"/>
                        <a:ea typeface="Calibri"/>
                        <a:cs typeface="Times New Roman"/>
                      </a:endParaRPr>
                    </a:p>
                  </a:txBody>
                  <a:tcPr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b="0" i="1" dirty="0" smtClean="0">
                          <a:solidFill>
                            <a:srgbClr val="000000"/>
                          </a:solidFill>
                          <a:effectLst/>
                          <a:latin typeface="+mn-lt"/>
                          <a:ea typeface="Calibri"/>
                          <a:cs typeface="Times New Roman"/>
                        </a:rPr>
                        <a:t>Popcorn Kernels</a:t>
                      </a:r>
                    </a:p>
                  </a:txBody>
                  <a:tcPr marT="0" marB="0"/>
                </a:tc>
              </a:tr>
              <a:tr h="256216">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Aimee</a:t>
                      </a:r>
                      <a:r>
                        <a:rPr lang="en-US" sz="900" b="1" baseline="0" dirty="0" smtClean="0">
                          <a:solidFill>
                            <a:srgbClr val="000000"/>
                          </a:solidFill>
                          <a:effectLst/>
                          <a:latin typeface="Calibri"/>
                          <a:ea typeface="Calibri"/>
                          <a:cs typeface="Times New Roman"/>
                        </a:rPr>
                        <a:t> Zhu</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mn-lt"/>
                          <a:ea typeface="Calibri"/>
                          <a:cs typeface="Times New Roman"/>
                        </a:rPr>
                        <a:t>Registrar</a:t>
                      </a:r>
                      <a:endParaRPr lang="en-US" sz="900" b="0" i="1" dirty="0">
                        <a:solidFill>
                          <a:srgbClr val="000000"/>
                        </a:solidFill>
                        <a:effectLst/>
                        <a:latin typeface="Calibri"/>
                        <a:ea typeface="Calibri"/>
                        <a:cs typeface="Times New Roman"/>
                      </a:endParaRPr>
                    </a:p>
                  </a:txBody>
                  <a:tcPr marT="0" marB="0"/>
                </a:tc>
              </a:tr>
              <a:tr h="234949">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Laxmi</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Kambli</a:t>
                      </a:r>
                      <a:endParaRPr lang="en-US" sz="900" b="1" dirty="0">
                        <a:solidFill>
                          <a:srgbClr val="000000"/>
                        </a:solidFill>
                        <a:effectLst/>
                        <a:latin typeface="Calibri"/>
                        <a:ea typeface="Calibri"/>
                        <a:cs typeface="Times New Roman"/>
                      </a:endParaRPr>
                    </a:p>
                  </a:txBody>
                  <a:tcPr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b="0" i="1" dirty="0" smtClean="0">
                          <a:solidFill>
                            <a:srgbClr val="000000"/>
                          </a:solidFill>
                          <a:effectLst/>
                          <a:latin typeface="+mn-lt"/>
                          <a:ea typeface="Calibri"/>
                          <a:cs typeface="Times New Roman"/>
                        </a:rPr>
                        <a:t>Medical Forms</a:t>
                      </a:r>
                    </a:p>
                  </a:txBody>
                  <a:tcPr marT="0" marB="0"/>
                </a:tc>
              </a:tr>
              <a:tr h="344153">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Pradnya</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Goil</a:t>
                      </a:r>
                      <a:endParaRPr lang="en-US" sz="900" b="1"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(Need Asst.)</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Trek Coordinator</a:t>
                      </a:r>
                      <a:endParaRPr lang="en-US" sz="900" b="0" i="1" dirty="0">
                        <a:solidFill>
                          <a:srgbClr val="000000"/>
                        </a:solidFill>
                        <a:effectLst/>
                        <a:latin typeface="Calibri"/>
                        <a:ea typeface="Calibri"/>
                        <a:cs typeface="Times New Roman"/>
                      </a:endParaRPr>
                    </a:p>
                  </a:txBody>
                  <a:tcPr marT="0" marB="0"/>
                </a:tc>
              </a:tr>
              <a:tr h="22887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Paul </a:t>
                      </a:r>
                      <a:r>
                        <a:rPr lang="en-US" sz="900" b="1" dirty="0" err="1" smtClean="0">
                          <a:solidFill>
                            <a:srgbClr val="000000"/>
                          </a:solidFill>
                          <a:effectLst/>
                          <a:latin typeface="Calibri"/>
                          <a:ea typeface="Calibri"/>
                          <a:cs typeface="Times New Roman"/>
                        </a:rPr>
                        <a:t>Besser</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Eagle Committee Coordinator</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Hersh</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Bhargava</a:t>
                      </a:r>
                      <a:endParaRPr lang="en-US" sz="900" b="1"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 TBD</a:t>
                      </a:r>
                      <a:r>
                        <a:rPr lang="en-US" sz="900" b="1" baseline="0" dirty="0" smtClean="0">
                          <a:solidFill>
                            <a:srgbClr val="000000"/>
                          </a:solidFill>
                          <a:effectLst/>
                          <a:latin typeface="Calibri"/>
                          <a:ea typeface="Calibri"/>
                          <a:cs typeface="Times New Roman"/>
                        </a:rPr>
                        <a:t> </a:t>
                      </a:r>
                      <a:r>
                        <a:rPr lang="en-US" sz="900" b="1" dirty="0" smtClean="0">
                          <a:solidFill>
                            <a:srgbClr val="000000"/>
                          </a:solidFill>
                          <a:effectLst/>
                          <a:latin typeface="Calibri"/>
                          <a:ea typeface="Calibri"/>
                          <a:cs typeface="Times New Roman"/>
                        </a:rPr>
                        <a:t>)</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Friends Of Scouting Coordinator</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Hila </a:t>
                      </a:r>
                      <a:r>
                        <a:rPr lang="en-US" sz="900" b="1" dirty="0" err="1" smtClean="0">
                          <a:solidFill>
                            <a:srgbClr val="000000"/>
                          </a:solidFill>
                          <a:effectLst/>
                          <a:latin typeface="Calibri"/>
                          <a:ea typeface="Calibri"/>
                          <a:cs typeface="Times New Roman"/>
                        </a:rPr>
                        <a:t>Shochat</a:t>
                      </a:r>
                      <a:r>
                        <a:rPr lang="en-US" sz="900" b="1" dirty="0" smtClean="0">
                          <a:solidFill>
                            <a:srgbClr val="000000"/>
                          </a:solidFill>
                          <a:effectLst/>
                          <a:latin typeface="Calibri"/>
                          <a:ea typeface="Calibri"/>
                          <a:cs typeface="Times New Roman"/>
                        </a:rPr>
                        <a:t> / </a:t>
                      </a:r>
                    </a:p>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Madhuri</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Ramanathan</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Key Picker Upper</a:t>
                      </a:r>
                      <a:endParaRPr lang="en-US" sz="900" b="0" i="1" dirty="0">
                        <a:solidFill>
                          <a:srgbClr val="000000"/>
                        </a:solidFill>
                        <a:effectLst/>
                        <a:latin typeface="Calibri"/>
                        <a:ea typeface="Calibri"/>
                        <a:cs typeface="Times New Roman"/>
                      </a:endParaRPr>
                    </a:p>
                  </a:txBody>
                  <a:tcPr marT="0" marB="0"/>
                </a:tc>
              </a:tr>
              <a:tr h="21216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Susan</a:t>
                      </a:r>
                      <a:r>
                        <a:rPr lang="en-US" sz="900" b="1" baseline="0" dirty="0" smtClean="0">
                          <a:solidFill>
                            <a:srgbClr val="000000"/>
                          </a:solidFill>
                          <a:effectLst/>
                          <a:latin typeface="Calibri"/>
                          <a:ea typeface="Calibri"/>
                          <a:cs typeface="Times New Roman"/>
                        </a:rPr>
                        <a:t> Howard</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T-shirt Coordinator</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Jenny </a:t>
                      </a:r>
                      <a:r>
                        <a:rPr lang="en-US" sz="900" b="1" dirty="0" smtClean="0">
                          <a:solidFill>
                            <a:srgbClr val="000000"/>
                          </a:solidFill>
                          <a:effectLst/>
                          <a:latin typeface="Calibri"/>
                          <a:ea typeface="Calibri"/>
                          <a:cs typeface="Times New Roman"/>
                        </a:rPr>
                        <a:t>Sun / </a:t>
                      </a:r>
                      <a:r>
                        <a:rPr lang="en-US" sz="900" b="1" dirty="0" err="1" smtClean="0">
                          <a:solidFill>
                            <a:srgbClr val="000000"/>
                          </a:solidFill>
                          <a:effectLst/>
                          <a:latin typeface="Calibri"/>
                          <a:ea typeface="Calibri"/>
                          <a:cs typeface="Times New Roman"/>
                        </a:rPr>
                        <a:t>Arun</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Kanna</a:t>
                      </a:r>
                      <a:endParaRPr lang="en-US" sz="900" b="1" dirty="0" smtClean="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Scout O Rama Coordinator</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Eric </a:t>
                      </a:r>
                      <a:r>
                        <a:rPr lang="en-US" sz="900" b="1" dirty="0" err="1" smtClean="0">
                          <a:solidFill>
                            <a:srgbClr val="000000"/>
                          </a:solidFill>
                          <a:effectLst/>
                          <a:latin typeface="Calibri"/>
                          <a:ea typeface="Calibri"/>
                          <a:cs typeface="Times New Roman"/>
                        </a:rPr>
                        <a:t>Wilford</a:t>
                      </a:r>
                      <a:endParaRPr lang="en-US" sz="900" b="1"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(TBD)</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err="1" smtClean="0">
                          <a:solidFill>
                            <a:srgbClr val="000000"/>
                          </a:solidFill>
                          <a:effectLst/>
                          <a:latin typeface="Calibri"/>
                          <a:ea typeface="Calibri"/>
                          <a:cs typeface="Times New Roman"/>
                        </a:rPr>
                        <a:t>QuarterMaster</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Mukund</a:t>
                      </a:r>
                      <a:r>
                        <a:rPr lang="en-US" sz="900" b="1" baseline="0" dirty="0" smtClean="0">
                          <a:solidFill>
                            <a:srgbClr val="000000"/>
                          </a:solidFill>
                          <a:effectLst/>
                          <a:latin typeface="Calibri"/>
                          <a:ea typeface="Calibri"/>
                          <a:cs typeface="Times New Roman"/>
                        </a:rPr>
                        <a:t> </a:t>
                      </a:r>
                      <a:r>
                        <a:rPr lang="en-US" sz="900" b="1" baseline="0" dirty="0" err="1" smtClean="0">
                          <a:solidFill>
                            <a:srgbClr val="000000"/>
                          </a:solidFill>
                          <a:effectLst/>
                          <a:latin typeface="Calibri"/>
                          <a:ea typeface="Calibri"/>
                          <a:cs typeface="Times New Roman"/>
                        </a:rPr>
                        <a:t>Madhugiri</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Summer Camp Coordinator</a:t>
                      </a:r>
                      <a:endParaRPr lang="en-US" sz="900" b="0" i="1" dirty="0">
                        <a:solidFill>
                          <a:srgbClr val="000000"/>
                        </a:solidFill>
                        <a:effectLst/>
                        <a:latin typeface="Calibri"/>
                        <a:ea typeface="Calibri"/>
                        <a:cs typeface="Times New Roman"/>
                      </a:endParaRPr>
                    </a:p>
                  </a:txBody>
                  <a:tcPr marT="0" marB="0"/>
                </a:tc>
              </a:tr>
            </a:tbl>
          </a:graphicData>
        </a:graphic>
      </p:graphicFrame>
    </p:spTree>
    <p:extLst>
      <p:ext uri="{BB962C8B-B14F-4D97-AF65-F5344CB8AC3E}">
        <p14:creationId xmlns:p14="http://schemas.microsoft.com/office/powerpoint/2010/main" val="104760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US" sz="1400" dirty="0" smtClean="0"/>
              <a:t>Agenda</a:t>
            </a:r>
            <a:endParaRPr lang="en-US" sz="1400" dirty="0"/>
          </a:p>
        </p:txBody>
      </p:sp>
      <p:sp>
        <p:nvSpPr>
          <p:cNvPr id="3" name="Content Placeholder 2"/>
          <p:cNvSpPr>
            <a:spLocks noGrp="1"/>
          </p:cNvSpPr>
          <p:nvPr>
            <p:ph idx="1"/>
          </p:nvPr>
        </p:nvSpPr>
        <p:spPr>
          <a:xfrm>
            <a:off x="457200" y="685800"/>
            <a:ext cx="8229600" cy="5440363"/>
          </a:xfrm>
        </p:spPr>
        <p:txBody>
          <a:bodyPr>
            <a:normAutofit/>
          </a:bodyPr>
          <a:lstStyle/>
          <a:p>
            <a:r>
              <a:rPr lang="en-US" sz="1400" dirty="0" smtClean="0"/>
              <a:t>Patrol leaders – </a:t>
            </a:r>
          </a:p>
          <a:p>
            <a:pPr lvl="1"/>
            <a:r>
              <a:rPr lang="en-US" sz="1400" dirty="0" err="1" smtClean="0"/>
              <a:t>Amit</a:t>
            </a:r>
            <a:endParaRPr lang="en-US" sz="1400" dirty="0" smtClean="0"/>
          </a:p>
          <a:p>
            <a:pPr lvl="1"/>
            <a:r>
              <a:rPr lang="en-US" sz="1400" dirty="0" smtClean="0"/>
              <a:t>John </a:t>
            </a:r>
          </a:p>
          <a:p>
            <a:pPr lvl="1"/>
            <a:r>
              <a:rPr lang="en-US" sz="1400" dirty="0" smtClean="0"/>
              <a:t>Dane (?)</a:t>
            </a:r>
          </a:p>
          <a:p>
            <a:r>
              <a:rPr lang="en-US" sz="1400" dirty="0" smtClean="0"/>
              <a:t>Troop Guides – </a:t>
            </a:r>
          </a:p>
          <a:p>
            <a:pPr lvl="1"/>
            <a:r>
              <a:rPr lang="en-US" sz="1400" dirty="0" smtClean="0"/>
              <a:t>4 total </a:t>
            </a:r>
          </a:p>
          <a:p>
            <a:r>
              <a:rPr lang="en-US" sz="1400" dirty="0" smtClean="0"/>
              <a:t>Asst. Trek Leaders</a:t>
            </a:r>
            <a:endParaRPr lang="en-US" sz="1000" dirty="0" smtClean="0"/>
          </a:p>
          <a:p>
            <a:pPr marL="0" indent="0">
              <a:buNone/>
            </a:pPr>
            <a:endParaRPr lang="en-US" sz="1400" dirty="0" smtClean="0"/>
          </a:p>
          <a:p>
            <a:r>
              <a:rPr lang="en-US" sz="1400" dirty="0" smtClean="0"/>
              <a:t>Geo Cache / Scavenger Hunt (Scott)</a:t>
            </a:r>
          </a:p>
          <a:p>
            <a:pPr lvl="1"/>
            <a:r>
              <a:rPr lang="en-US" sz="1000" dirty="0" smtClean="0"/>
              <a:t>Review plan (how do they get back from </a:t>
            </a:r>
            <a:r>
              <a:rPr lang="en-US" sz="1000" dirty="0" err="1" smtClean="0"/>
              <a:t>Deanza</a:t>
            </a:r>
            <a:r>
              <a:rPr lang="en-US" sz="1000" dirty="0" smtClean="0"/>
              <a:t> ??)</a:t>
            </a:r>
          </a:p>
          <a:p>
            <a:pPr lvl="1"/>
            <a:r>
              <a:rPr lang="en-US" sz="1000" dirty="0" smtClean="0"/>
              <a:t>Adult leaders (meal plan)</a:t>
            </a:r>
          </a:p>
          <a:p>
            <a:pPr lvl="1"/>
            <a:endParaRPr lang="en-US" sz="1000" dirty="0" smtClean="0"/>
          </a:p>
          <a:p>
            <a:pPr lvl="1"/>
            <a:endParaRPr lang="en-US" sz="1000" dirty="0" smtClean="0"/>
          </a:p>
          <a:p>
            <a:r>
              <a:rPr lang="en-US" sz="1400" dirty="0" smtClean="0"/>
              <a:t>SOR (</a:t>
            </a:r>
            <a:r>
              <a:rPr lang="en-US" sz="1400" dirty="0" err="1" smtClean="0"/>
              <a:t>Arun</a:t>
            </a:r>
            <a:r>
              <a:rPr lang="en-US" sz="1400" dirty="0" smtClean="0"/>
              <a:t> </a:t>
            </a:r>
            <a:r>
              <a:rPr lang="en-US" sz="1400" dirty="0" err="1" smtClean="0"/>
              <a:t>Kanna</a:t>
            </a:r>
            <a:r>
              <a:rPr lang="en-US" sz="1400" dirty="0" smtClean="0"/>
              <a:t>) – May 10</a:t>
            </a:r>
            <a:r>
              <a:rPr lang="en-US" sz="1400" baseline="30000" dirty="0" smtClean="0"/>
              <a:t>th</a:t>
            </a:r>
            <a:endParaRPr lang="en-US" sz="1400" dirty="0" smtClean="0"/>
          </a:p>
          <a:p>
            <a:pPr lvl="1"/>
            <a:r>
              <a:rPr lang="en-US" sz="1400" dirty="0" smtClean="0"/>
              <a:t>Need to get details from Riley Howard (materials, saw horses, etc. )</a:t>
            </a:r>
          </a:p>
          <a:p>
            <a:pPr lvl="1"/>
            <a:endParaRPr lang="en-US" sz="1400" dirty="0"/>
          </a:p>
          <a:p>
            <a:r>
              <a:rPr lang="en-US" sz="1200" dirty="0" smtClean="0"/>
              <a:t>Shed – consider meeting there (sometimes?, fire pit ?)</a:t>
            </a:r>
          </a:p>
          <a:p>
            <a:r>
              <a:rPr lang="en-US" sz="1200" dirty="0" smtClean="0"/>
              <a:t>Insurance</a:t>
            </a:r>
          </a:p>
          <a:p>
            <a:r>
              <a:rPr lang="en-US" sz="1200" dirty="0" smtClean="0"/>
              <a:t>Advancement – new scouts (Scout Rank – all 13 next week), Board of Review if needed </a:t>
            </a:r>
            <a:r>
              <a:rPr lang="en-US" sz="1200" dirty="0" err="1" smtClean="0"/>
              <a:t>b/f</a:t>
            </a:r>
            <a:r>
              <a:rPr lang="en-US" sz="1200" dirty="0" smtClean="0"/>
              <a:t> </a:t>
            </a:r>
            <a:r>
              <a:rPr lang="en-US" sz="1200" dirty="0" err="1" smtClean="0"/>
              <a:t>CoH</a:t>
            </a:r>
            <a:endParaRPr lang="en-US" sz="1200" dirty="0" smtClean="0"/>
          </a:p>
          <a:p>
            <a:endParaRPr lang="en-US" sz="1200" dirty="0"/>
          </a:p>
          <a:p>
            <a:r>
              <a:rPr lang="en-US" sz="1200" dirty="0" smtClean="0"/>
              <a:t>Aug – patrol campout (possibly during the week)</a:t>
            </a:r>
          </a:p>
          <a:p>
            <a:r>
              <a:rPr lang="en-US" sz="1200" dirty="0" smtClean="0"/>
              <a:t>Youth Protection – need </a:t>
            </a:r>
            <a:r>
              <a:rPr lang="en-US" sz="1200" smtClean="0"/>
              <a:t>to recertify on YPT</a:t>
            </a:r>
          </a:p>
          <a:p>
            <a:endParaRPr lang="en-US" sz="1200" dirty="0" smtClean="0"/>
          </a:p>
          <a:p>
            <a:pPr lvl="1"/>
            <a:endParaRPr lang="en-US" sz="1400" dirty="0"/>
          </a:p>
          <a:p>
            <a:pPr lvl="1"/>
            <a:endParaRPr lang="en-US" sz="1400" dirty="0" smtClean="0"/>
          </a:p>
          <a:p>
            <a:pPr lvl="1"/>
            <a:endParaRPr lang="en-US" sz="1400" dirty="0" smtClean="0"/>
          </a:p>
          <a:p>
            <a:endParaRPr lang="en-US" sz="2000" dirty="0"/>
          </a:p>
        </p:txBody>
      </p:sp>
    </p:spTree>
    <p:extLst>
      <p:ext uri="{BB962C8B-B14F-4D97-AF65-F5344CB8AC3E}">
        <p14:creationId xmlns:p14="http://schemas.microsoft.com/office/powerpoint/2010/main" val="4009671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28629</TotalTime>
  <Words>1278</Words>
  <Application>Microsoft Macintosh PowerPoint</Application>
  <PresentationFormat>On-screen Show (4:3)</PresentationFormat>
  <Paragraphs>178</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Agenda</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Scott Davidson</dc:creator>
  <cp:lastModifiedBy>Scott Davidson</cp:lastModifiedBy>
  <cp:revision>484</cp:revision>
  <dcterms:created xsi:type="dcterms:W3CDTF">2012-02-28T04:29:01Z</dcterms:created>
  <dcterms:modified xsi:type="dcterms:W3CDTF">2014-04-23T04:25:59Z</dcterms:modified>
</cp:coreProperties>
</file>