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4" r:id="rId3"/>
    <p:sldId id="260" r:id="rId4"/>
    <p:sldId id="265"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94" autoAdjust="0"/>
    <p:restoredTop sz="96302" autoAdjust="0"/>
  </p:normalViewPr>
  <p:slideViewPr>
    <p:cSldViewPr>
      <p:cViewPr>
        <p:scale>
          <a:sx n="125" d="100"/>
          <a:sy n="125" d="100"/>
        </p:scale>
        <p:origin x="-1432"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21EA1-EA37-FC47-A492-F655681A3B81}" type="datetimeFigureOut">
              <a:rPr lang="en-US" smtClean="0"/>
              <a:t>5/29/14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652DA9-6FA8-0B40-BC97-5B595DEB8599}" type="slidenum">
              <a:rPr lang="en-US" smtClean="0"/>
              <a:t>‹#›</a:t>
            </a:fld>
            <a:endParaRPr lang="en-US"/>
          </a:p>
        </p:txBody>
      </p:sp>
    </p:spTree>
    <p:extLst>
      <p:ext uri="{BB962C8B-B14F-4D97-AF65-F5344CB8AC3E}">
        <p14:creationId xmlns:p14="http://schemas.microsoft.com/office/powerpoint/2010/main" val="18148305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1</a:t>
            </a:fld>
            <a:endParaRPr lang="en-US"/>
          </a:p>
        </p:txBody>
      </p:sp>
    </p:spTree>
    <p:extLst>
      <p:ext uri="{BB962C8B-B14F-4D97-AF65-F5344CB8AC3E}">
        <p14:creationId xmlns:p14="http://schemas.microsoft.com/office/powerpoint/2010/main" val="407919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2</a:t>
            </a:fld>
            <a:endParaRPr lang="en-US"/>
          </a:p>
        </p:txBody>
      </p:sp>
    </p:spTree>
    <p:extLst>
      <p:ext uri="{BB962C8B-B14F-4D97-AF65-F5344CB8AC3E}">
        <p14:creationId xmlns:p14="http://schemas.microsoft.com/office/powerpoint/2010/main" val="407919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2629E-405B-44F0-B603-EFBC37526474}" type="datetimeFigureOut">
              <a:rPr lang="en-US" smtClean="0"/>
              <a:pPr/>
              <a:t>5/29/14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72629E-405B-44F0-B603-EFBC37526474}" type="datetimeFigureOut">
              <a:rPr lang="en-US" smtClean="0"/>
              <a:pPr/>
              <a:t>5/29/14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72629E-405B-44F0-B603-EFBC37526474}" type="datetimeFigureOut">
              <a:rPr lang="en-US" smtClean="0"/>
              <a:pPr/>
              <a:t>5/29/14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72629E-405B-44F0-B603-EFBC37526474}" type="datetimeFigureOut">
              <a:rPr lang="en-US" smtClean="0"/>
              <a:pPr/>
              <a:t>5/29/14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2629E-405B-44F0-B603-EFBC37526474}" type="datetimeFigureOut">
              <a:rPr lang="en-US" smtClean="0"/>
              <a:pPr/>
              <a:t>5/29/14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5/29/14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5/29/14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2629E-405B-44F0-B603-EFBC37526474}" type="datetimeFigureOut">
              <a:rPr lang="en-US" smtClean="0"/>
              <a:pPr/>
              <a:t>5/29/14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457BA-0AB4-4120-B06E-D07A33AC7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www.bsa-troop457.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37334" y="152400"/>
            <a:ext cx="6070893" cy="584776"/>
          </a:xfrm>
          <a:prstGeom prst="rect">
            <a:avLst/>
          </a:prstGeom>
          <a:noFill/>
        </p:spPr>
        <p:txBody>
          <a:bodyPr wrap="none" rtlCol="0">
            <a:spAutoFit/>
          </a:bodyPr>
          <a:lstStyle/>
          <a:p>
            <a:pPr algn="ctr"/>
            <a:r>
              <a:rPr lang="en-US" dirty="0" smtClean="0"/>
              <a:t>Troop 457 Committee Meeting Notes Summary : May 20, 2014</a:t>
            </a:r>
          </a:p>
          <a:p>
            <a:pPr algn="ctr"/>
            <a:r>
              <a:rPr lang="en-US" sz="1400" dirty="0" smtClean="0">
                <a:solidFill>
                  <a:schemeClr val="accent2">
                    <a:lumMod val="75000"/>
                  </a:schemeClr>
                </a:solidFill>
              </a:rPr>
              <a:t>(next meeting Tuesday, June </a:t>
            </a:r>
            <a:r>
              <a:rPr lang="en-US" sz="1400" b="1" dirty="0" smtClean="0">
                <a:solidFill>
                  <a:schemeClr val="tx2">
                    <a:lumMod val="60000"/>
                    <a:lumOff val="40000"/>
                  </a:schemeClr>
                </a:solidFill>
              </a:rPr>
              <a:t>20 </a:t>
            </a:r>
            <a:r>
              <a:rPr lang="en-US" sz="1400" dirty="0" smtClean="0">
                <a:solidFill>
                  <a:schemeClr val="accent2">
                    <a:lumMod val="75000"/>
                  </a:schemeClr>
                </a:solidFill>
              </a:rPr>
              <a:t>@ 7:30 pm Good Sam, Fireside Room)</a:t>
            </a:r>
            <a:endParaRPr lang="en-US" sz="1400" dirty="0">
              <a:solidFill>
                <a:schemeClr val="accent2">
                  <a:lumMod val="75000"/>
                </a:schemeClr>
              </a:solidFill>
            </a:endParaRPr>
          </a:p>
        </p:txBody>
      </p:sp>
      <p:grpSp>
        <p:nvGrpSpPr>
          <p:cNvPr id="17" name="Group 16"/>
          <p:cNvGrpSpPr/>
          <p:nvPr/>
        </p:nvGrpSpPr>
        <p:grpSpPr>
          <a:xfrm>
            <a:off x="152400" y="1143000"/>
            <a:ext cx="2667000" cy="1143000"/>
            <a:chOff x="457200" y="1371600"/>
            <a:chExt cx="2667000" cy="1143000"/>
          </a:xfrm>
        </p:grpSpPr>
        <p:sp>
          <p:nvSpPr>
            <p:cNvPr id="6" name="Rounded Rectangle 5"/>
            <p:cNvSpPr/>
            <p:nvPr/>
          </p:nvSpPr>
          <p:spPr>
            <a:xfrm>
              <a:off x="4572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p:cNvSpPr txBox="1"/>
            <p:nvPr/>
          </p:nvSpPr>
          <p:spPr>
            <a:xfrm>
              <a:off x="857250" y="1371600"/>
              <a:ext cx="1388522"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Treasurer’s Report</a:t>
              </a:r>
              <a:endParaRPr lang="en-US" sz="1200" b="1" dirty="0">
                <a:solidFill>
                  <a:schemeClr val="accent4">
                    <a:lumMod val="50000"/>
                  </a:schemeClr>
                </a:solidFill>
                <a:latin typeface="Perpetua" pitchFamily="18" charset="0"/>
              </a:endParaRPr>
            </a:p>
          </p:txBody>
        </p:sp>
        <p:sp>
          <p:nvSpPr>
            <p:cNvPr id="8" name="TextBox 7"/>
            <p:cNvSpPr txBox="1"/>
            <p:nvPr/>
          </p:nvSpPr>
          <p:spPr>
            <a:xfrm>
              <a:off x="533400" y="1594961"/>
              <a:ext cx="2514600" cy="843439"/>
            </a:xfrm>
            <a:prstGeom prst="rect">
              <a:avLst/>
            </a:prstGeom>
            <a:noFill/>
          </p:spPr>
          <p:txBody>
            <a:bodyPr wrap="square" rtlCol="0">
              <a:noAutofit/>
            </a:bodyPr>
            <a:lstStyle/>
            <a:p>
              <a:r>
                <a:rPr lang="en-US" sz="1000" b="1" dirty="0" smtClean="0">
                  <a:latin typeface="Perpetua" pitchFamily="18" charset="0"/>
                </a:rPr>
                <a:t>Balance:  ~$ 7,000</a:t>
              </a:r>
              <a:endParaRPr lang="en-US" sz="1000" b="1" u="sng" dirty="0" smtClean="0">
                <a:latin typeface="Perpetua" pitchFamily="18" charset="0"/>
              </a:endParaRPr>
            </a:p>
            <a:p>
              <a:pPr>
                <a:buFont typeface="Wingdings" pitchFamily="2" charset="2"/>
                <a:buChar char="Ø"/>
              </a:pPr>
              <a:r>
                <a:rPr lang="en-US" sz="1000" b="1" dirty="0" smtClean="0">
                  <a:latin typeface="Perpetua" pitchFamily="18" charset="0"/>
                </a:rPr>
                <a:t>  Good discussion on how to calculate campership funds</a:t>
              </a:r>
            </a:p>
            <a:p>
              <a:endParaRPr lang="en-US" sz="1000" b="1" dirty="0" smtClean="0">
                <a:latin typeface="Perpetua" pitchFamily="18" charset="0"/>
              </a:endParaRPr>
            </a:p>
          </p:txBody>
        </p:sp>
      </p:grpSp>
      <p:grpSp>
        <p:nvGrpSpPr>
          <p:cNvPr id="16" name="Group 15"/>
          <p:cNvGrpSpPr/>
          <p:nvPr/>
        </p:nvGrpSpPr>
        <p:grpSpPr>
          <a:xfrm>
            <a:off x="2895600" y="1143000"/>
            <a:ext cx="3124200" cy="1143000"/>
            <a:chOff x="3276600" y="1371600"/>
            <a:chExt cx="2667000" cy="1143000"/>
          </a:xfrm>
        </p:grpSpPr>
        <p:sp>
          <p:nvSpPr>
            <p:cNvPr id="9" name="Rounded Rectangle 8"/>
            <p:cNvSpPr/>
            <p:nvPr/>
          </p:nvSpPr>
          <p:spPr>
            <a:xfrm>
              <a:off x="32766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3676650" y="1371600"/>
              <a:ext cx="925488"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Advancement</a:t>
              </a:r>
              <a:endParaRPr lang="en-US" sz="1200" b="1" dirty="0">
                <a:solidFill>
                  <a:schemeClr val="accent4">
                    <a:lumMod val="50000"/>
                  </a:schemeClr>
                </a:solidFill>
                <a:latin typeface="Perpetua" pitchFamily="18" charset="0"/>
              </a:endParaRPr>
            </a:p>
          </p:txBody>
        </p:sp>
        <p:sp>
          <p:nvSpPr>
            <p:cNvPr id="11" name="TextBox 10"/>
            <p:cNvSpPr txBox="1"/>
            <p:nvPr/>
          </p:nvSpPr>
          <p:spPr>
            <a:xfrm>
              <a:off x="3352801" y="1524000"/>
              <a:ext cx="2514600" cy="942975"/>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Dues must be up to date to schedule a Scoutmaster Conference</a:t>
              </a:r>
            </a:p>
            <a:p>
              <a:pPr>
                <a:buFont typeface="Wingdings" pitchFamily="2" charset="2"/>
                <a:buChar char="Ø"/>
              </a:pPr>
              <a:r>
                <a:rPr lang="en-US" sz="1000" b="1" dirty="0">
                  <a:latin typeface="Perpetua" pitchFamily="18" charset="0"/>
                </a:rPr>
                <a:t> </a:t>
              </a:r>
              <a:r>
                <a:rPr lang="en-US" sz="1000" b="1" dirty="0" err="1" smtClean="0">
                  <a:latin typeface="Perpetua" pitchFamily="18" charset="0"/>
                </a:rPr>
                <a:t>Sahil</a:t>
              </a:r>
              <a:r>
                <a:rPr lang="en-US" sz="1000" b="1" dirty="0" smtClean="0">
                  <a:latin typeface="Perpetua" pitchFamily="18" charset="0"/>
                </a:rPr>
                <a:t> upcoming Eagle BOR</a:t>
              </a:r>
            </a:p>
          </p:txBody>
        </p:sp>
      </p:grpSp>
      <p:grpSp>
        <p:nvGrpSpPr>
          <p:cNvPr id="15" name="Group 14"/>
          <p:cNvGrpSpPr/>
          <p:nvPr/>
        </p:nvGrpSpPr>
        <p:grpSpPr>
          <a:xfrm>
            <a:off x="6096000" y="1143000"/>
            <a:ext cx="2895600" cy="1143000"/>
            <a:chOff x="6172200" y="1371600"/>
            <a:chExt cx="2743200" cy="1143000"/>
          </a:xfrm>
        </p:grpSpPr>
        <p:sp>
          <p:nvSpPr>
            <p:cNvPr id="12" name="Rounded Rectangle 11"/>
            <p:cNvSpPr/>
            <p:nvPr/>
          </p:nvSpPr>
          <p:spPr>
            <a:xfrm>
              <a:off x="6172200" y="1371600"/>
              <a:ext cx="27432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6572250" y="1371600"/>
              <a:ext cx="1643283"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Quartermaster’s Report</a:t>
              </a:r>
              <a:endParaRPr lang="en-US" sz="1200" b="1" dirty="0">
                <a:solidFill>
                  <a:schemeClr val="accent4">
                    <a:lumMod val="50000"/>
                  </a:schemeClr>
                </a:solidFill>
                <a:latin typeface="Perpetua" pitchFamily="18" charset="0"/>
              </a:endParaRPr>
            </a:p>
          </p:txBody>
        </p:sp>
        <p:sp>
          <p:nvSpPr>
            <p:cNvPr id="14" name="TextBox 13"/>
            <p:cNvSpPr txBox="1"/>
            <p:nvPr/>
          </p:nvSpPr>
          <p:spPr>
            <a:xfrm>
              <a:off x="6248399" y="1552575"/>
              <a:ext cx="2594811" cy="8309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New Distribution policy so patrols have to store their own tents and stoves (in addition to their patrol boxes)</a:t>
              </a:r>
            </a:p>
            <a:p>
              <a:pPr>
                <a:buFont typeface="Wingdings" pitchFamily="2" charset="2"/>
                <a:buChar char="Ø"/>
              </a:pPr>
              <a:r>
                <a:rPr lang="en-US" sz="1000" b="1" dirty="0">
                  <a:latin typeface="Perpetua" pitchFamily="18" charset="0"/>
                </a:rPr>
                <a:t> </a:t>
              </a:r>
              <a:r>
                <a:rPr lang="en-US" sz="1000" b="1" dirty="0" smtClean="0">
                  <a:latin typeface="Perpetua" pitchFamily="18" charset="0"/>
                </a:rPr>
                <a:t>Shed approved, grounds prepared and install scheduled! Great work Eric </a:t>
              </a:r>
              <a:r>
                <a:rPr lang="en-US" sz="1000" b="1" dirty="0" smtClean="0">
                  <a:latin typeface="Perpetua" pitchFamily="18" charset="0"/>
                  <a:sym typeface="Wingdings"/>
                </a:rPr>
                <a:t> </a:t>
              </a:r>
              <a:endParaRPr lang="en-US" sz="1000" b="1" dirty="0" smtClean="0">
                <a:latin typeface="Perpetua" pitchFamily="18" charset="0"/>
              </a:endParaRPr>
            </a:p>
            <a:p>
              <a:endParaRPr lang="en-US" sz="1000" b="1" dirty="0" smtClean="0">
                <a:latin typeface="Perpetua" pitchFamily="18" charset="0"/>
              </a:endParaRPr>
            </a:p>
          </p:txBody>
        </p:sp>
      </p:grpSp>
      <p:sp>
        <p:nvSpPr>
          <p:cNvPr id="19" name="Rounded Rectangle 18"/>
          <p:cNvSpPr/>
          <p:nvPr/>
        </p:nvSpPr>
        <p:spPr>
          <a:xfrm>
            <a:off x="152400" y="2514600"/>
            <a:ext cx="8848725" cy="9144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695325" y="2507992"/>
            <a:ext cx="3132062" cy="461665"/>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Scoutmaster’s </a:t>
            </a:r>
            <a:r>
              <a:rPr lang="en-US" sz="1200" b="1" dirty="0">
                <a:solidFill>
                  <a:schemeClr val="accent4">
                    <a:lumMod val="50000"/>
                  </a:schemeClr>
                </a:solidFill>
                <a:latin typeface="Perpetua" pitchFamily="18" charset="0"/>
              </a:rPr>
              <a:t>Report ** (more on next page)</a:t>
            </a:r>
          </a:p>
          <a:p>
            <a:endParaRPr lang="en-US" sz="1200" b="1" dirty="0">
              <a:solidFill>
                <a:schemeClr val="accent4">
                  <a:lumMod val="50000"/>
                </a:schemeClr>
              </a:solidFill>
              <a:latin typeface="Perpetua" pitchFamily="18" charset="0"/>
            </a:endParaRPr>
          </a:p>
        </p:txBody>
      </p:sp>
      <p:sp>
        <p:nvSpPr>
          <p:cNvPr id="21" name="TextBox 20"/>
          <p:cNvSpPr txBox="1"/>
          <p:nvPr/>
        </p:nvSpPr>
        <p:spPr>
          <a:xfrm>
            <a:off x="228600" y="2667001"/>
            <a:ext cx="8720657" cy="762000"/>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Any parent / scout issues – we want feedback !!!!!</a:t>
            </a:r>
          </a:p>
          <a:p>
            <a:pPr>
              <a:buFont typeface="Wingdings" pitchFamily="2" charset="2"/>
              <a:buChar char="Ø"/>
            </a:pPr>
            <a:r>
              <a:rPr lang="en-US" sz="1000" b="1" dirty="0" smtClean="0">
                <a:latin typeface="Perpetua" pitchFamily="18" charset="0"/>
              </a:rPr>
              <a:t> To all parents : a Scout Troop run by scouts where learning is often through some level of failure can be challenging to us organized parents who want things to just go smoothly </a:t>
            </a:r>
            <a:r>
              <a:rPr lang="en-US" sz="1000" b="1" dirty="0" smtClean="0">
                <a:latin typeface="Perpetua" pitchFamily="18" charset="0"/>
                <a:sym typeface="Wingdings"/>
              </a:rPr>
              <a:t>;-) </a:t>
            </a:r>
          </a:p>
          <a:p>
            <a:pPr>
              <a:buFont typeface="Wingdings" pitchFamily="2" charset="2"/>
              <a:buChar char="Ø"/>
            </a:pPr>
            <a:r>
              <a:rPr lang="en-US" sz="1000" b="1" dirty="0" smtClean="0">
                <a:latin typeface="Perpetua" pitchFamily="18" charset="0"/>
                <a:sym typeface="Wingdings"/>
              </a:rPr>
              <a:t> Have you signed up for the rest of the campouts on the Treks At A Glance ? (See email to the troop)</a:t>
            </a:r>
          </a:p>
          <a:p>
            <a:endParaRPr lang="en-US" sz="1000" b="1" dirty="0" smtClean="0">
              <a:latin typeface="Perpetua" pitchFamily="18" charset="0"/>
              <a:sym typeface="Wingdings"/>
            </a:endParaRPr>
          </a:p>
        </p:txBody>
      </p:sp>
      <p:grpSp>
        <p:nvGrpSpPr>
          <p:cNvPr id="26" name="Group 25"/>
          <p:cNvGrpSpPr/>
          <p:nvPr/>
        </p:nvGrpSpPr>
        <p:grpSpPr>
          <a:xfrm>
            <a:off x="152400" y="3505200"/>
            <a:ext cx="8848725" cy="1676400"/>
            <a:chOff x="152400" y="3810000"/>
            <a:chExt cx="8848725" cy="1143000"/>
          </a:xfrm>
        </p:grpSpPr>
        <p:sp>
          <p:nvSpPr>
            <p:cNvPr id="22" name="Rounded Rectangle 21"/>
            <p:cNvSpPr/>
            <p:nvPr/>
          </p:nvSpPr>
          <p:spPr>
            <a:xfrm>
              <a:off x="152400" y="3810000"/>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552451" y="3810000"/>
              <a:ext cx="2899427"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 (more on next page)</a:t>
              </a:r>
              <a:endParaRPr lang="en-US" sz="1200" b="1" dirty="0">
                <a:solidFill>
                  <a:schemeClr val="accent4">
                    <a:lumMod val="50000"/>
                  </a:schemeClr>
                </a:solidFill>
                <a:latin typeface="Perpetua" pitchFamily="18" charset="0"/>
              </a:endParaRPr>
            </a:p>
          </p:txBody>
        </p:sp>
        <p:sp>
          <p:nvSpPr>
            <p:cNvPr id="24" name="TextBox 23"/>
            <p:cNvSpPr txBox="1"/>
            <p:nvPr/>
          </p:nvSpPr>
          <p:spPr>
            <a:xfrm>
              <a:off x="228601" y="3969603"/>
              <a:ext cx="8720657" cy="9833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Thanks</a:t>
              </a:r>
              <a:r>
                <a:rPr lang="en-US" sz="1000" b="1" dirty="0">
                  <a:latin typeface="Perpetua" pitchFamily="18" charset="0"/>
                </a:rPr>
                <a:t> </a:t>
              </a:r>
              <a:r>
                <a:rPr lang="en-US" sz="1000" b="1" dirty="0" smtClean="0">
                  <a:latin typeface="Perpetua" pitchFamily="18" charset="0"/>
                </a:rPr>
                <a:t>to all of the new parents who have participated at committee meeting! We are always looking for strong parental participation at Committee Meetings and Treks ! Participating parents </a:t>
              </a:r>
              <a:r>
                <a:rPr lang="en-US" sz="1000" b="1" dirty="0" smtClean="0">
                  <a:latin typeface="Perpetua" pitchFamily="18" charset="0"/>
                  <a:sym typeface="Wingdings"/>
                </a:rPr>
                <a:t> </a:t>
              </a:r>
              <a:r>
                <a:rPr lang="en-US" sz="1000" b="1" dirty="0">
                  <a:latin typeface="Perpetua" pitchFamily="18" charset="0"/>
                </a:rPr>
                <a:t>Active scouts </a:t>
              </a:r>
              <a:r>
                <a:rPr lang="en-US" sz="1000" b="1" dirty="0" smtClean="0">
                  <a:latin typeface="Perpetua" pitchFamily="18" charset="0"/>
                </a:rPr>
                <a:t>!</a:t>
              </a:r>
            </a:p>
            <a:p>
              <a:pPr>
                <a:buFont typeface="Wingdings" pitchFamily="2" charset="2"/>
                <a:buChar char="Ø"/>
              </a:pPr>
              <a:r>
                <a:rPr lang="en-US" sz="1000" b="1" dirty="0" smtClean="0">
                  <a:latin typeface="Perpetua" pitchFamily="18" charset="0"/>
                </a:rPr>
                <a:t>  Thanks to </a:t>
              </a:r>
              <a:r>
                <a:rPr lang="en-US" sz="1000" b="1" dirty="0" err="1" smtClean="0">
                  <a:latin typeface="Perpetua" pitchFamily="18" charset="0"/>
                </a:rPr>
                <a:t>Arun</a:t>
              </a:r>
              <a:r>
                <a:rPr lang="en-US" sz="1000" b="1" dirty="0" smtClean="0">
                  <a:latin typeface="Perpetua" pitchFamily="18" charset="0"/>
                </a:rPr>
                <a:t> </a:t>
              </a:r>
              <a:r>
                <a:rPr lang="en-US" sz="1000" b="1" dirty="0" err="1" smtClean="0">
                  <a:latin typeface="Perpetua" pitchFamily="18" charset="0"/>
                </a:rPr>
                <a:t>Kanna</a:t>
              </a:r>
              <a:r>
                <a:rPr lang="en-US" sz="1000" b="1" dirty="0" smtClean="0">
                  <a:latin typeface="Perpetua" pitchFamily="18" charset="0"/>
                </a:rPr>
                <a:t> for pulling off a great Scout O Rama and Scott Lukens, Rick Adolf  for the April and May treks.</a:t>
              </a:r>
            </a:p>
            <a:p>
              <a:pPr>
                <a:buFont typeface="Wingdings" pitchFamily="2" charset="2"/>
                <a:buChar char="Ø"/>
              </a:pPr>
              <a:r>
                <a:rPr lang="en-US" sz="1000" b="1" dirty="0" smtClean="0">
                  <a:latin typeface="Perpetua" pitchFamily="18" charset="0"/>
                </a:rPr>
                <a:t>  Thanks to Susan Howard for coordinating t-shirt again this year </a:t>
              </a:r>
              <a:r>
                <a:rPr lang="en-US" sz="1000" b="1" dirty="0" smtClean="0">
                  <a:latin typeface="Perpetua" pitchFamily="18" charset="0"/>
                  <a:sym typeface="Wingdings"/>
                </a:rPr>
                <a:t> </a:t>
              </a:r>
            </a:p>
            <a:p>
              <a:pPr>
                <a:buFont typeface="Wingdings" pitchFamily="2" charset="2"/>
                <a:buChar char="Ø"/>
              </a:pPr>
              <a:r>
                <a:rPr lang="en-US" sz="1000" b="1" dirty="0" smtClean="0">
                  <a:latin typeface="Perpetua" pitchFamily="18" charset="0"/>
                  <a:sym typeface="Wingdings"/>
                </a:rPr>
                <a:t>  Storage shed area cleanup and some leveling complete; install is being scheduled. Cost approximated at :  $2600 for the shed  + frame, gravel, delivery, shelving, locks etc. another  $600. </a:t>
              </a:r>
            </a:p>
            <a:p>
              <a:pPr>
                <a:buFont typeface="Wingdings" pitchFamily="2" charset="2"/>
                <a:buChar char="Ø"/>
              </a:pPr>
              <a:r>
                <a:rPr lang="en-US" sz="1000" b="1" dirty="0">
                  <a:latin typeface="Perpetua" pitchFamily="18" charset="0"/>
                  <a:sym typeface="Wingdings"/>
                </a:rPr>
                <a:t> </a:t>
              </a:r>
              <a:r>
                <a:rPr lang="en-US" sz="1000" b="1" dirty="0" smtClean="0">
                  <a:latin typeface="Perpetua" pitchFamily="18" charset="0"/>
                  <a:sym typeface="Wingdings"/>
                </a:rPr>
                <a:t>Suggestion to purchase a troop banner that can be used at S-O-R, campouts, popcorn sales, etc.  Scouts to design / contribute (for each patrol). </a:t>
              </a:r>
            </a:p>
            <a:p>
              <a:pPr>
                <a:buFont typeface="Wingdings" pitchFamily="2" charset="2"/>
                <a:buChar char="Ø"/>
              </a:pPr>
              <a:r>
                <a:rPr lang="en-US" sz="1000" b="1" dirty="0">
                  <a:latin typeface="Perpetua" pitchFamily="18" charset="0"/>
                  <a:sym typeface="Wingdings"/>
                </a:rPr>
                <a:t> </a:t>
              </a:r>
              <a:r>
                <a:rPr lang="en-US" sz="1000" b="1" dirty="0" err="1" smtClean="0">
                  <a:latin typeface="Perpetua" pitchFamily="18" charset="0"/>
                  <a:sym typeface="Wingdings"/>
                </a:rPr>
                <a:t>Pradnya</a:t>
              </a:r>
              <a:r>
                <a:rPr lang="en-US" sz="1000" b="1" dirty="0" smtClean="0">
                  <a:latin typeface="Perpetua" pitchFamily="18" charset="0"/>
                  <a:sym typeface="Wingdings"/>
                </a:rPr>
                <a:t> / </a:t>
              </a:r>
              <a:r>
                <a:rPr lang="en-US" sz="1000" b="1" dirty="0" err="1" smtClean="0">
                  <a:latin typeface="Perpetua" pitchFamily="18" charset="0"/>
                  <a:sym typeface="Wingdings"/>
                </a:rPr>
                <a:t>Hersh</a:t>
              </a:r>
              <a:r>
                <a:rPr lang="en-US" sz="1000" b="1" dirty="0" smtClean="0">
                  <a:latin typeface="Perpetua" pitchFamily="18" charset="0"/>
                  <a:sym typeface="Wingdings"/>
                </a:rPr>
                <a:t> working on standardized templates for managing treks better.</a:t>
              </a:r>
            </a:p>
            <a:p>
              <a:pPr>
                <a:buFont typeface="Wingdings" pitchFamily="2" charset="2"/>
                <a:buChar char="Ø"/>
              </a:pPr>
              <a:r>
                <a:rPr lang="en-US" sz="1000" b="1" dirty="0">
                  <a:latin typeface="Perpetua" pitchFamily="18" charset="0"/>
                  <a:sym typeface="Wingdings"/>
                </a:rPr>
                <a:t> </a:t>
              </a:r>
              <a:r>
                <a:rPr lang="en-US" sz="1000" b="1" dirty="0" err="1" smtClean="0">
                  <a:latin typeface="Perpetua" pitchFamily="18" charset="0"/>
                  <a:sym typeface="Wingdings"/>
                </a:rPr>
                <a:t>Madhuri</a:t>
              </a:r>
              <a:r>
                <a:rPr lang="en-US" sz="1000" b="1" dirty="0" smtClean="0">
                  <a:latin typeface="Perpetua" pitchFamily="18" charset="0"/>
                  <a:sym typeface="Wingdings"/>
                </a:rPr>
                <a:t> </a:t>
              </a:r>
              <a:r>
                <a:rPr lang="en-US" sz="1000" b="1" dirty="0" err="1" smtClean="0">
                  <a:latin typeface="Perpetua" pitchFamily="18" charset="0"/>
                  <a:sym typeface="Wingdings"/>
                </a:rPr>
                <a:t>Ramanathan</a:t>
              </a:r>
              <a:r>
                <a:rPr lang="en-US" sz="1000" b="1" dirty="0" smtClean="0">
                  <a:latin typeface="Perpetua" pitchFamily="18" charset="0"/>
                  <a:sym typeface="Wingdings"/>
                </a:rPr>
                <a:t> (</a:t>
              </a:r>
              <a:r>
                <a:rPr lang="en-US" sz="1000" b="1" dirty="0" err="1" smtClean="0">
                  <a:latin typeface="Perpetua" pitchFamily="18" charset="0"/>
                  <a:sym typeface="Wingdings"/>
                </a:rPr>
                <a:t>Prithvi’s</a:t>
              </a:r>
              <a:r>
                <a:rPr lang="en-US" sz="1000" b="1" dirty="0" smtClean="0">
                  <a:latin typeface="Perpetua" pitchFamily="18" charset="0"/>
                  <a:sym typeface="Wingdings"/>
                </a:rPr>
                <a:t> Mom) will be taking the scout STEM training. (More info to come) </a:t>
              </a:r>
              <a:endParaRPr lang="en-US" sz="1000" b="1" dirty="0" smtClean="0">
                <a:latin typeface="Perpetua" pitchFamily="18" charset="0"/>
              </a:endParaRPr>
            </a:p>
          </p:txBody>
        </p:sp>
      </p:grpSp>
      <p:sp>
        <p:nvSpPr>
          <p:cNvPr id="28" name="Rounded Rectangle 27"/>
          <p:cNvSpPr/>
          <p:nvPr/>
        </p:nvSpPr>
        <p:spPr>
          <a:xfrm>
            <a:off x="152400" y="5307598"/>
            <a:ext cx="8848725" cy="228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9" name="TextBox 28"/>
          <p:cNvSpPr txBox="1"/>
          <p:nvPr/>
        </p:nvSpPr>
        <p:spPr>
          <a:xfrm>
            <a:off x="228601" y="5300990"/>
            <a:ext cx="8831308" cy="261610"/>
          </a:xfrm>
          <a:prstGeom prst="rect">
            <a:avLst/>
          </a:prstGeom>
          <a:noFill/>
        </p:spPr>
        <p:txBody>
          <a:bodyPr wrap="square" rtlCol="0">
            <a:spAutoFit/>
          </a:bodyPr>
          <a:lstStyle/>
          <a:p>
            <a:r>
              <a:rPr lang="en-US" sz="1100" b="1" dirty="0" smtClean="0">
                <a:latin typeface="Perpetua" pitchFamily="18" charset="0"/>
              </a:rPr>
              <a:t>Upcoming Troop Activities         /           Upcoming Troop Activities         /        Upcoming Troop Activities         /       Upcoming Troop Activities   </a:t>
            </a:r>
            <a:endParaRPr lang="en-US" sz="1100" b="1" dirty="0">
              <a:latin typeface="Perpetua" pitchFamily="18" charset="0"/>
            </a:endParaRPr>
          </a:p>
        </p:txBody>
      </p:sp>
      <p:grpSp>
        <p:nvGrpSpPr>
          <p:cNvPr id="41" name="Group 40"/>
          <p:cNvGrpSpPr/>
          <p:nvPr/>
        </p:nvGrpSpPr>
        <p:grpSpPr>
          <a:xfrm>
            <a:off x="6819900" y="5618480"/>
            <a:ext cx="2228850" cy="1219200"/>
            <a:chOff x="209550" y="5638800"/>
            <a:chExt cx="2228850" cy="1066800"/>
          </a:xfrm>
        </p:grpSpPr>
        <p:sp>
          <p:nvSpPr>
            <p:cNvPr id="42" name="Rounded Rectangle 41"/>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TextBox 42"/>
            <p:cNvSpPr txBox="1"/>
            <p:nvPr/>
          </p:nvSpPr>
          <p:spPr>
            <a:xfrm>
              <a:off x="581025" y="5647551"/>
              <a:ext cx="689311" cy="242374"/>
            </a:xfrm>
            <a:prstGeom prst="rect">
              <a:avLst/>
            </a:prstGeom>
            <a:noFill/>
          </p:spPr>
          <p:txBody>
            <a:bodyPr wrap="none" rtlCol="0">
              <a:spAutoFit/>
            </a:bodyPr>
            <a:lstStyle/>
            <a:p>
              <a:r>
                <a:rPr lang="en-US" sz="1200" b="1" dirty="0" smtClean="0"/>
                <a:t>Sept. ??</a:t>
              </a:r>
            </a:p>
          </p:txBody>
        </p:sp>
        <p:sp>
          <p:nvSpPr>
            <p:cNvPr id="44" name="TextBox 43"/>
            <p:cNvSpPr txBox="1"/>
            <p:nvPr/>
          </p:nvSpPr>
          <p:spPr>
            <a:xfrm>
              <a:off x="209550" y="5805487"/>
              <a:ext cx="2111822" cy="900113"/>
            </a:xfrm>
            <a:prstGeom prst="rect">
              <a:avLst/>
            </a:prstGeom>
            <a:noFill/>
          </p:spPr>
          <p:txBody>
            <a:bodyPr wrap="square" rtlCol="0">
              <a:noAutofit/>
            </a:bodyPr>
            <a:lstStyle/>
            <a:p>
              <a:r>
                <a:rPr lang="en-US" sz="1000" b="1" dirty="0" smtClean="0"/>
                <a:t>Trek: Yosemite</a:t>
              </a:r>
            </a:p>
            <a:p>
              <a:r>
                <a:rPr lang="en-US" sz="1000" b="1" dirty="0" smtClean="0"/>
                <a:t>Trek Leader: Paul </a:t>
              </a:r>
              <a:r>
                <a:rPr lang="en-US" sz="1000" b="1" dirty="0" err="1" smtClean="0"/>
                <a:t>Besser</a:t>
              </a:r>
              <a:endParaRPr lang="en-US" sz="1000" b="1" dirty="0" smtClean="0"/>
            </a:p>
            <a:p>
              <a:r>
                <a:rPr lang="en-US" sz="1000" b="1" dirty="0" smtClean="0"/>
                <a:t>Scout Trek Leader: ?</a:t>
              </a:r>
            </a:p>
            <a:p>
              <a:pPr>
                <a:buFont typeface="Wingdings" pitchFamily="2" charset="2"/>
                <a:buChar char="Ø"/>
              </a:pPr>
              <a:r>
                <a:rPr lang="en-US" sz="1000" dirty="0" smtClean="0"/>
                <a:t> </a:t>
              </a:r>
            </a:p>
          </p:txBody>
        </p:sp>
      </p:grpSp>
      <p:grpSp>
        <p:nvGrpSpPr>
          <p:cNvPr id="58" name="Group 57"/>
          <p:cNvGrpSpPr/>
          <p:nvPr/>
        </p:nvGrpSpPr>
        <p:grpSpPr>
          <a:xfrm>
            <a:off x="76200" y="5618480"/>
            <a:ext cx="2228850" cy="1219200"/>
            <a:chOff x="209550" y="5638800"/>
            <a:chExt cx="2228850" cy="1066800"/>
          </a:xfrm>
        </p:grpSpPr>
        <p:sp>
          <p:nvSpPr>
            <p:cNvPr id="59" name="Rounded Rectangle 58"/>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TextBox 59"/>
            <p:cNvSpPr txBox="1"/>
            <p:nvPr/>
          </p:nvSpPr>
          <p:spPr>
            <a:xfrm>
              <a:off x="581025" y="5647551"/>
              <a:ext cx="934871" cy="242374"/>
            </a:xfrm>
            <a:prstGeom prst="rect">
              <a:avLst/>
            </a:prstGeom>
            <a:noFill/>
          </p:spPr>
          <p:txBody>
            <a:bodyPr wrap="none" rtlCol="0">
              <a:spAutoFit/>
            </a:bodyPr>
            <a:lstStyle/>
            <a:p>
              <a:r>
                <a:rPr lang="en-US" sz="1200" b="1" dirty="0" smtClean="0"/>
                <a:t>Jun. 14 – 16 </a:t>
              </a:r>
            </a:p>
          </p:txBody>
        </p:sp>
        <p:sp>
          <p:nvSpPr>
            <p:cNvPr id="61" name="TextBox 60"/>
            <p:cNvSpPr txBox="1"/>
            <p:nvPr/>
          </p:nvSpPr>
          <p:spPr>
            <a:xfrm>
              <a:off x="209550" y="5805487"/>
              <a:ext cx="2111822" cy="900113"/>
            </a:xfrm>
            <a:prstGeom prst="rect">
              <a:avLst/>
            </a:prstGeom>
            <a:noFill/>
          </p:spPr>
          <p:txBody>
            <a:bodyPr wrap="square" rtlCol="0">
              <a:noAutofit/>
            </a:bodyPr>
            <a:lstStyle/>
            <a:p>
              <a:r>
                <a:rPr lang="en-US" sz="1000" b="1" dirty="0" smtClean="0"/>
                <a:t>Trek: Skyline to the Sea/Castle Rock</a:t>
              </a:r>
            </a:p>
            <a:p>
              <a:r>
                <a:rPr lang="en-US" sz="1000" b="1" dirty="0" smtClean="0"/>
                <a:t>Trek Leader: </a:t>
              </a:r>
              <a:r>
                <a:rPr lang="en-US" sz="1000" b="1" dirty="0" err="1" smtClean="0"/>
                <a:t>Ashvin</a:t>
              </a:r>
              <a:r>
                <a:rPr lang="en-US" sz="1000" b="1" dirty="0" smtClean="0"/>
                <a:t> </a:t>
              </a:r>
              <a:r>
                <a:rPr lang="en-US" sz="1000" b="1" dirty="0" err="1" smtClean="0"/>
                <a:t>Kannan</a:t>
              </a:r>
              <a:endParaRPr lang="en-US" sz="1000" b="1" dirty="0" smtClean="0"/>
            </a:p>
            <a:p>
              <a:r>
                <a:rPr lang="en-US" sz="1000" b="1" dirty="0" smtClean="0"/>
                <a:t>Scout Trek Leader: ?? / ??</a:t>
              </a:r>
            </a:p>
            <a:p>
              <a:pPr>
                <a:buFont typeface="Wingdings" pitchFamily="2" charset="2"/>
                <a:buChar char="Ø"/>
              </a:pPr>
              <a:r>
                <a:rPr lang="en-US" sz="1000" dirty="0" smtClean="0"/>
                <a:t> 50 milers : STTS</a:t>
              </a:r>
            </a:p>
            <a:p>
              <a:pPr>
                <a:buFont typeface="Wingdings" pitchFamily="2" charset="2"/>
                <a:buChar char="Ø"/>
              </a:pPr>
              <a:r>
                <a:rPr lang="en-US" sz="1000" dirty="0"/>
                <a:t> </a:t>
              </a:r>
              <a:r>
                <a:rPr lang="en-US" sz="1000" dirty="0" smtClean="0"/>
                <a:t>Others : Castle Rock</a:t>
              </a:r>
            </a:p>
            <a:p>
              <a:endParaRPr lang="en-US" sz="1000" dirty="0" smtClean="0"/>
            </a:p>
          </p:txBody>
        </p:sp>
      </p:grpSp>
      <p:grpSp>
        <p:nvGrpSpPr>
          <p:cNvPr id="45" name="Group 44"/>
          <p:cNvGrpSpPr/>
          <p:nvPr/>
        </p:nvGrpSpPr>
        <p:grpSpPr>
          <a:xfrm>
            <a:off x="4495800" y="5631180"/>
            <a:ext cx="2209800" cy="914400"/>
            <a:chOff x="141016" y="5638800"/>
            <a:chExt cx="2209800" cy="1066800"/>
          </a:xfrm>
        </p:grpSpPr>
        <p:sp>
          <p:nvSpPr>
            <p:cNvPr id="46" name="Rounded Rectangle 45"/>
            <p:cNvSpPr/>
            <p:nvPr/>
          </p:nvSpPr>
          <p:spPr>
            <a:xfrm>
              <a:off x="141016"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TextBox 46"/>
            <p:cNvSpPr txBox="1"/>
            <p:nvPr/>
          </p:nvSpPr>
          <p:spPr>
            <a:xfrm>
              <a:off x="581025" y="5647551"/>
              <a:ext cx="1016249" cy="323166"/>
            </a:xfrm>
            <a:prstGeom prst="rect">
              <a:avLst/>
            </a:prstGeom>
            <a:noFill/>
          </p:spPr>
          <p:txBody>
            <a:bodyPr wrap="none" rtlCol="0">
              <a:spAutoFit/>
            </a:bodyPr>
            <a:lstStyle/>
            <a:p>
              <a:r>
                <a:rPr lang="en-US" sz="1200" b="1" dirty="0" smtClean="0"/>
                <a:t>August 9 - 10 </a:t>
              </a:r>
            </a:p>
          </p:txBody>
        </p:sp>
        <p:sp>
          <p:nvSpPr>
            <p:cNvPr id="48" name="TextBox 47"/>
            <p:cNvSpPr txBox="1"/>
            <p:nvPr/>
          </p:nvSpPr>
          <p:spPr>
            <a:xfrm>
              <a:off x="217216" y="5805488"/>
              <a:ext cx="2111822" cy="796396"/>
            </a:xfrm>
            <a:prstGeom prst="rect">
              <a:avLst/>
            </a:prstGeom>
            <a:noFill/>
          </p:spPr>
          <p:txBody>
            <a:bodyPr wrap="square" rtlCol="0">
              <a:noAutofit/>
            </a:bodyPr>
            <a:lstStyle/>
            <a:p>
              <a:r>
                <a:rPr lang="en-US" sz="1000" b="1" dirty="0" smtClean="0"/>
                <a:t>Trek: Individual Patrol Campouts</a:t>
              </a:r>
            </a:p>
            <a:p>
              <a:r>
                <a:rPr lang="en-US" sz="1000" b="1" dirty="0" smtClean="0"/>
                <a:t>Trek Leader: </a:t>
              </a:r>
            </a:p>
            <a:p>
              <a:r>
                <a:rPr lang="en-US" sz="1000" b="1" dirty="0" smtClean="0"/>
                <a:t>Scout Trek Leader: ?</a:t>
              </a:r>
            </a:p>
            <a:p>
              <a:pPr>
                <a:buFont typeface="Wingdings" pitchFamily="2" charset="2"/>
                <a:buChar char="Ø"/>
              </a:pPr>
              <a:r>
                <a:rPr lang="en-US" sz="1000" dirty="0" smtClean="0"/>
                <a:t> </a:t>
              </a:r>
            </a:p>
          </p:txBody>
        </p:sp>
      </p:grpSp>
      <p:grpSp>
        <p:nvGrpSpPr>
          <p:cNvPr id="50" name="Group 49"/>
          <p:cNvGrpSpPr/>
          <p:nvPr/>
        </p:nvGrpSpPr>
        <p:grpSpPr>
          <a:xfrm>
            <a:off x="2393373" y="5618480"/>
            <a:ext cx="2026227" cy="1219200"/>
            <a:chOff x="209550" y="5638800"/>
            <a:chExt cx="2228850" cy="1066800"/>
          </a:xfrm>
        </p:grpSpPr>
        <p:sp>
          <p:nvSpPr>
            <p:cNvPr id="51" name="Rounded Rectangle 50"/>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2" name="TextBox 51"/>
            <p:cNvSpPr txBox="1"/>
            <p:nvPr/>
          </p:nvSpPr>
          <p:spPr>
            <a:xfrm>
              <a:off x="581024" y="5647551"/>
              <a:ext cx="895781" cy="242374"/>
            </a:xfrm>
            <a:prstGeom prst="rect">
              <a:avLst/>
            </a:prstGeom>
            <a:noFill/>
          </p:spPr>
          <p:txBody>
            <a:bodyPr wrap="none" rtlCol="0">
              <a:spAutoFit/>
            </a:bodyPr>
            <a:lstStyle/>
            <a:p>
              <a:r>
                <a:rPr lang="en-US" sz="1200" b="1" dirty="0" smtClean="0"/>
                <a:t>July 6 - 12</a:t>
              </a:r>
            </a:p>
          </p:txBody>
        </p:sp>
        <p:sp>
          <p:nvSpPr>
            <p:cNvPr id="53" name="TextBox 52"/>
            <p:cNvSpPr txBox="1"/>
            <p:nvPr/>
          </p:nvSpPr>
          <p:spPr>
            <a:xfrm>
              <a:off x="209550" y="5805487"/>
              <a:ext cx="2111822" cy="900113"/>
            </a:xfrm>
            <a:prstGeom prst="rect">
              <a:avLst/>
            </a:prstGeom>
            <a:noFill/>
          </p:spPr>
          <p:txBody>
            <a:bodyPr wrap="square" rtlCol="0">
              <a:noAutofit/>
            </a:bodyPr>
            <a:lstStyle/>
            <a:p>
              <a:r>
                <a:rPr lang="en-US" sz="1000" b="1" dirty="0" smtClean="0"/>
                <a:t>Trek: Hi-Sierra Summer Camp</a:t>
              </a:r>
            </a:p>
            <a:p>
              <a:r>
                <a:rPr lang="en-US" sz="1000" b="1" dirty="0" smtClean="0"/>
                <a:t>Trek Leader: </a:t>
              </a:r>
              <a:r>
                <a:rPr lang="en-US" sz="1000" b="1" dirty="0" err="1" smtClean="0"/>
                <a:t>Mukund</a:t>
              </a:r>
              <a:r>
                <a:rPr lang="en-US" sz="1000" b="1" dirty="0" smtClean="0"/>
                <a:t> </a:t>
              </a:r>
              <a:r>
                <a:rPr lang="en-US" sz="1000" b="1" dirty="0" err="1" smtClean="0"/>
                <a:t>Madhugiri</a:t>
              </a:r>
              <a:endParaRPr lang="en-US" sz="1000" b="1" dirty="0" smtClean="0"/>
            </a:p>
            <a:p>
              <a:r>
                <a:rPr lang="en-US" sz="1000" b="1" dirty="0" smtClean="0"/>
                <a:t>Scout Trek Leader: Cole</a:t>
              </a:r>
            </a:p>
            <a:p>
              <a:pPr>
                <a:buFont typeface="Wingdings" pitchFamily="2" charset="2"/>
                <a:buChar char="Ø"/>
              </a:pPr>
              <a:r>
                <a:rPr lang="en-US" sz="1000" dirty="0" smtClean="0"/>
                <a:t> </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20708" y="152400"/>
            <a:ext cx="6104142" cy="584776"/>
          </a:xfrm>
          <a:prstGeom prst="rect">
            <a:avLst/>
          </a:prstGeom>
          <a:noFill/>
        </p:spPr>
        <p:txBody>
          <a:bodyPr wrap="none" rtlCol="0">
            <a:spAutoFit/>
          </a:bodyPr>
          <a:lstStyle/>
          <a:p>
            <a:pPr algn="ctr"/>
            <a:r>
              <a:rPr lang="en-US" dirty="0" smtClean="0"/>
              <a:t>Troop 457 Committee Meeting Notes Summary : Mar. 18, 2014</a:t>
            </a:r>
          </a:p>
          <a:p>
            <a:pPr algn="ctr"/>
            <a:endParaRPr lang="en-US" sz="1400" dirty="0">
              <a:solidFill>
                <a:schemeClr val="accent2">
                  <a:lumMod val="75000"/>
                </a:schemeClr>
              </a:solidFill>
            </a:endParaRPr>
          </a:p>
        </p:txBody>
      </p:sp>
      <p:sp>
        <p:nvSpPr>
          <p:cNvPr id="19" name="Rounded Rectangle 18"/>
          <p:cNvSpPr/>
          <p:nvPr/>
        </p:nvSpPr>
        <p:spPr>
          <a:xfrm>
            <a:off x="142874" y="1066800"/>
            <a:ext cx="8848725" cy="3657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542925" y="1143000"/>
            <a:ext cx="1851789"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a:t>
            </a:r>
            <a:r>
              <a:rPr lang="en-US" sz="1200" b="1" dirty="0" err="1" smtClean="0">
                <a:solidFill>
                  <a:schemeClr val="accent4">
                    <a:lumMod val="50000"/>
                  </a:schemeClr>
                </a:solidFill>
                <a:latin typeface="Perpetua" pitchFamily="18" charset="0"/>
              </a:rPr>
              <a:t>cont</a:t>
            </a:r>
            <a:r>
              <a:rPr lang="en-US" sz="1200" b="1" dirty="0" smtClean="0">
                <a:solidFill>
                  <a:schemeClr val="accent4">
                    <a:lumMod val="50000"/>
                  </a:schemeClr>
                </a:solidFill>
                <a:latin typeface="Perpetua" pitchFamily="18" charset="0"/>
              </a:rPr>
              <a:t>) :</a:t>
            </a:r>
            <a:endParaRPr lang="en-US" sz="1200" b="1" dirty="0">
              <a:solidFill>
                <a:schemeClr val="accent4">
                  <a:lumMod val="50000"/>
                </a:schemeClr>
              </a:solidFill>
              <a:latin typeface="Perpetua" pitchFamily="18" charset="0"/>
            </a:endParaRPr>
          </a:p>
        </p:txBody>
      </p:sp>
      <p:sp>
        <p:nvSpPr>
          <p:cNvPr id="21" name="TextBox 20"/>
          <p:cNvSpPr txBox="1"/>
          <p:nvPr/>
        </p:nvSpPr>
        <p:spPr>
          <a:xfrm>
            <a:off x="219075" y="1447800"/>
            <a:ext cx="8720657" cy="3200400"/>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Scout Master Notes: </a:t>
            </a:r>
          </a:p>
          <a:p>
            <a:pPr lvl="1">
              <a:buFont typeface="Wingdings" pitchFamily="2" charset="2"/>
              <a:buChar char="Ø"/>
            </a:pPr>
            <a:r>
              <a:rPr lang="en-US" sz="1000" b="1" dirty="0" smtClean="0">
                <a:latin typeface="Perpetua" pitchFamily="18" charset="0"/>
              </a:rPr>
              <a:t> Solomon / John can ping the SPL / ASPL a little bit more</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Looking for </a:t>
            </a:r>
            <a:r>
              <a:rPr lang="en-US" sz="1000" b="1" dirty="0" err="1" smtClean="0">
                <a:latin typeface="Perpetua" pitchFamily="18" charset="0"/>
              </a:rPr>
              <a:t>Tyvek</a:t>
            </a:r>
            <a:r>
              <a:rPr lang="en-US" sz="1000" b="1" dirty="0" smtClean="0">
                <a:latin typeface="Perpetua" pitchFamily="18" charset="0"/>
              </a:rPr>
              <a:t> from scouts who previously went on 50 miler backpacking treks</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B/c of likely lack of water, August rafting trek will be replaced by patrol campouts. Patrols will start planning ASAP. (Remember, since it’s August, a weekday camping trip will be easier to get reservations)</a:t>
            </a:r>
          </a:p>
          <a:p>
            <a:pPr>
              <a:buFont typeface="Wingdings" pitchFamily="2" charset="2"/>
              <a:buChar char="Ø"/>
            </a:pPr>
            <a:r>
              <a:rPr lang="en-US" sz="1000" b="1" dirty="0">
                <a:latin typeface="Perpetua" pitchFamily="18" charset="0"/>
              </a:rPr>
              <a:t> </a:t>
            </a:r>
            <a:r>
              <a:rPr lang="en-US" sz="1000" b="1" dirty="0" smtClean="0">
                <a:latin typeface="Perpetua" pitchFamily="18" charset="0"/>
              </a:rPr>
              <a:t>Committee Notes:</a:t>
            </a:r>
          </a:p>
          <a:p>
            <a:pPr lvl="1">
              <a:buFont typeface="Wingdings" pitchFamily="2" charset="2"/>
              <a:buChar char="Ø"/>
            </a:pPr>
            <a:r>
              <a:rPr lang="en-US" sz="1000" b="1" dirty="0">
                <a:latin typeface="Perpetua" pitchFamily="18" charset="0"/>
              </a:rPr>
              <a:t> </a:t>
            </a:r>
            <a:r>
              <a:rPr lang="en-US" sz="1000" b="1" dirty="0" err="1" smtClean="0">
                <a:latin typeface="Perpetua" pitchFamily="18" charset="0"/>
              </a:rPr>
              <a:t>Camporship</a:t>
            </a:r>
            <a:r>
              <a:rPr lang="en-US" sz="1000" b="1" dirty="0" smtClean="0">
                <a:latin typeface="Perpetua" pitchFamily="18" charset="0"/>
              </a:rPr>
              <a:t> $$ formula  - good discussion and input from all; a formal description will be written up soon, but basic summary is as follows:</a:t>
            </a:r>
          </a:p>
          <a:p>
            <a:pPr lvl="2">
              <a:buFont typeface="Wingdings" pitchFamily="2" charset="2"/>
              <a:buChar char="Ø"/>
            </a:pPr>
            <a:r>
              <a:rPr lang="en-US" sz="1000" b="1" dirty="0" smtClean="0">
                <a:latin typeface="Perpetua" pitchFamily="18" charset="0"/>
              </a:rPr>
              <a:t> Goal of $300 results in ~$90 - $95 for troop funds ( / scout )</a:t>
            </a:r>
          </a:p>
          <a:p>
            <a:pPr lvl="2">
              <a:buFont typeface="Wingdings" pitchFamily="2" charset="2"/>
              <a:buChar char="Ø"/>
            </a:pPr>
            <a:r>
              <a:rPr lang="en-US" sz="1000" b="1" dirty="0">
                <a:latin typeface="Perpetua" pitchFamily="18" charset="0"/>
              </a:rPr>
              <a:t> </a:t>
            </a:r>
            <a:r>
              <a:rPr lang="en-US" sz="1000" b="1" dirty="0" smtClean="0">
                <a:latin typeface="Perpetua" pitchFamily="18" charset="0"/>
              </a:rPr>
              <a:t>The troop can *not* solicit donations during popcorn sales, but we recognize that many people prefer to make a donation rather than purchase popcorn. So, a combination of sales and donations will count towards the $300 per scout</a:t>
            </a:r>
          </a:p>
          <a:p>
            <a:pPr lvl="2">
              <a:buFont typeface="Wingdings" pitchFamily="2" charset="2"/>
              <a:buChar char="Ø"/>
            </a:pPr>
            <a:r>
              <a:rPr lang="en-US" sz="1000" b="1" dirty="0">
                <a:latin typeface="Perpetua" pitchFamily="18" charset="0"/>
              </a:rPr>
              <a:t> </a:t>
            </a:r>
            <a:r>
              <a:rPr lang="en-US" sz="1000" b="1" dirty="0" smtClean="0">
                <a:latin typeface="Perpetua" pitchFamily="18" charset="0"/>
              </a:rPr>
              <a:t>Campership funds will be calculated based on *sales* &gt; $300 only. A scout who sells $300 in popcorn and receives $40 in donations get $0 contributed to his campership fund. </a:t>
            </a:r>
          </a:p>
          <a:p>
            <a:pPr lvl="2">
              <a:buFont typeface="Wingdings" pitchFamily="2" charset="2"/>
              <a:buChar char="Ø"/>
            </a:pPr>
            <a:r>
              <a:rPr lang="en-US" sz="1000" b="1" dirty="0" smtClean="0">
                <a:latin typeface="Perpetua" pitchFamily="18" charset="0"/>
              </a:rPr>
              <a:t>At the end of the popcorn sales, the troop will calculate the total donations received, keep the percentage that would have been kept if it was a popcorn sale (or possibly just a flat rate, e.g., 35%) and donate the remainder to the council.</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Need (Adult) Quartermaster  to replace Eric </a:t>
            </a:r>
            <a:r>
              <a:rPr lang="en-US" sz="1000" b="1" dirty="0" err="1" smtClean="0">
                <a:latin typeface="Perpetua" pitchFamily="18" charset="0"/>
              </a:rPr>
              <a:t>Wilford</a:t>
            </a:r>
            <a:r>
              <a:rPr lang="en-US" sz="1000" b="1" dirty="0" smtClean="0">
                <a:latin typeface="Perpetua" pitchFamily="18" charset="0"/>
              </a:rPr>
              <a:t>. With new shed, there’s very little garage requirement for this position now. </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2015 Planning Meeting set for July 13</a:t>
            </a:r>
            <a:r>
              <a:rPr lang="en-US" sz="1000" b="1" baseline="30000" dirty="0" smtClean="0">
                <a:latin typeface="Perpetua" pitchFamily="18" charset="0"/>
              </a:rPr>
              <a:t>th</a:t>
            </a:r>
            <a:r>
              <a:rPr lang="en-US" sz="1000" b="1" dirty="0" smtClean="0">
                <a:latin typeface="Perpetua" pitchFamily="18" charset="0"/>
              </a:rPr>
              <a:t> (Sunday after scouts return from Summer Camp)</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The troop will hold a uniform / equipment exchange in the next couple of weeks</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Trek food discussion: should one scout buy all food and get reimbursed? Should scouts each bring assigned items? This needs to be managed by the scout leadership (SPL, ASPL, Trek Leader and Patrol Leaders) and one of the struggles is that we don’t have strong commitments early enough to campouts  to properly plan. </a:t>
            </a:r>
            <a:r>
              <a:rPr lang="en-US" sz="1000" b="1" dirty="0">
                <a:latin typeface="Perpetua" pitchFamily="18" charset="0"/>
              </a:rPr>
              <a:t> </a:t>
            </a:r>
            <a:r>
              <a:rPr lang="en-US" sz="1000" b="1" dirty="0" smtClean="0">
                <a:latin typeface="Perpetua" pitchFamily="18" charset="0"/>
              </a:rPr>
              <a:t>There should be a goal for fairness ( luncheon meat for 6 versus bread or apples is not a fair division of cost).</a:t>
            </a:r>
          </a:p>
          <a:p>
            <a:pPr lvl="1">
              <a:buFont typeface="Wingdings" pitchFamily="2" charset="2"/>
              <a:buChar char="Ø"/>
            </a:pPr>
            <a:endParaRPr lang="en-US" sz="1000" b="1" dirty="0" smtClean="0">
              <a:latin typeface="Perpetua" pitchFamily="18" charset="0"/>
            </a:endParaRPr>
          </a:p>
          <a:p>
            <a:pPr lvl="1">
              <a:buFont typeface="Wingdings" pitchFamily="2" charset="2"/>
              <a:buChar char="Ø"/>
            </a:pPr>
            <a:endParaRPr lang="en-US" sz="1000" b="1" dirty="0" smtClean="0">
              <a:latin typeface="Perpetua" pitchFamily="18" charset="0"/>
            </a:endParaRPr>
          </a:p>
          <a:p>
            <a:pPr lvl="1">
              <a:buFont typeface="Wingdings" pitchFamily="2" charset="2"/>
              <a:buChar char="Ø"/>
            </a:pPr>
            <a:endParaRPr lang="en-US" sz="1000" b="1" dirty="0" smtClean="0">
              <a:latin typeface="Perpetua" pitchFamily="18" charset="0"/>
            </a:endParaRPr>
          </a:p>
        </p:txBody>
      </p:sp>
      <p:sp>
        <p:nvSpPr>
          <p:cNvPr id="49" name="Rounded Rectangle 48"/>
          <p:cNvSpPr/>
          <p:nvPr/>
        </p:nvSpPr>
        <p:spPr>
          <a:xfrm>
            <a:off x="152400" y="4800600"/>
            <a:ext cx="8848725" cy="1981200"/>
          </a:xfrm>
          <a:prstGeom prst="roundRect">
            <a:avLst/>
          </a:prstGeom>
          <a:solidFill>
            <a:schemeClr val="accent4">
              <a:lumMod val="40000"/>
              <a:lumOff val="60000"/>
            </a:schemeClr>
          </a:solidFill>
          <a:ln>
            <a:solidFill>
              <a:schemeClr val="accent4">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4" name="TextBox 53"/>
          <p:cNvSpPr txBox="1"/>
          <p:nvPr/>
        </p:nvSpPr>
        <p:spPr>
          <a:xfrm>
            <a:off x="228600" y="4870192"/>
            <a:ext cx="8720657" cy="1835408"/>
          </a:xfrm>
          <a:prstGeom prst="rect">
            <a:avLst/>
          </a:prstGeom>
          <a:noFill/>
        </p:spPr>
        <p:txBody>
          <a:bodyPr wrap="square" rtlCol="0">
            <a:noAutofit/>
          </a:bodyPr>
          <a:lstStyle/>
          <a:p>
            <a:pPr marL="171450" indent="-171450">
              <a:buFont typeface="Courier New"/>
              <a:buChar char="o"/>
            </a:pPr>
            <a:r>
              <a:rPr lang="en-US" sz="1000" b="1" dirty="0" smtClean="0">
                <a:latin typeface="Perpetua" pitchFamily="18" charset="0"/>
              </a:rPr>
              <a:t>Acronyms / terms:</a:t>
            </a:r>
          </a:p>
          <a:p>
            <a:pPr marL="628650" lvl="1" indent="-171450">
              <a:buFont typeface="Courier New"/>
              <a:buChar char="o"/>
            </a:pPr>
            <a:r>
              <a:rPr lang="en-US" sz="1000" b="1" dirty="0" smtClean="0">
                <a:latin typeface="Perpetua" pitchFamily="18" charset="0"/>
              </a:rPr>
              <a:t>PLC – Patrol Leader Council: this is group of scouts who meet monthly and plan out the weekly meetings and details of monthly treks; group consists of the SPL, ASPL, Patrol Leaders (PL), Scribe and Scout Master (SM).</a:t>
            </a:r>
          </a:p>
          <a:p>
            <a:pPr marL="628650" lvl="1" indent="-171450">
              <a:buFont typeface="Courier New"/>
              <a:buChar char="o"/>
            </a:pPr>
            <a:r>
              <a:rPr lang="en-US" sz="1000" b="1" dirty="0" smtClean="0">
                <a:latin typeface="Perpetua" pitchFamily="18" charset="0"/>
              </a:rPr>
              <a:t>SPL – Senior Patrol Leader: this is the elected scout who is 3rd in command of the overall troop leadership (below Committee Chair and Scout Master); he is responsible for the leading the PLC meetings and the weekly troop meetings. </a:t>
            </a:r>
          </a:p>
          <a:p>
            <a:pPr marL="628650" lvl="1" indent="-171450">
              <a:buFont typeface="Courier New"/>
              <a:buChar char="o"/>
            </a:pPr>
            <a:r>
              <a:rPr lang="en-US" sz="1000" b="1" dirty="0" smtClean="0">
                <a:latin typeface="Perpetua" pitchFamily="18" charset="0"/>
                <a:sym typeface="Wingdings"/>
              </a:rPr>
              <a:t>Trek – a generic name for our monthly activity, typically a campout. We have an adult trek leader and scout trek leader for each trek with the goal to let the scout trek leader organize and manage as much of the trek as possible (e.g., less charging campsites to a credit for reimbursement, organizing adult meals, etc.)</a:t>
            </a:r>
          </a:p>
          <a:p>
            <a:pPr marL="628650" lvl="1" indent="-171450">
              <a:buFont typeface="Courier New"/>
              <a:buChar char="o"/>
            </a:pPr>
            <a:r>
              <a:rPr lang="en-US" sz="1000" b="1" dirty="0" err="1" smtClean="0">
                <a:latin typeface="Perpetua" pitchFamily="18" charset="0"/>
                <a:sym typeface="Wingdings"/>
              </a:rPr>
              <a:t>CoH</a:t>
            </a:r>
            <a:r>
              <a:rPr lang="en-US" sz="1000" b="1" dirty="0" smtClean="0">
                <a:latin typeface="Perpetua" pitchFamily="18" charset="0"/>
                <a:sym typeface="Wingdings"/>
              </a:rPr>
              <a:t> – Court of Honor: a special troop meeting where scouts are recognized for advancement and all parents / family are encouraged to attend (similar to a Pack Meeting, but held ~ quarterly)</a:t>
            </a:r>
          </a:p>
          <a:p>
            <a:pPr marL="628650" lvl="1" indent="-171450">
              <a:buFont typeface="Courier New"/>
              <a:buChar char="o"/>
            </a:pPr>
            <a:r>
              <a:rPr lang="en-US" sz="1000" b="1" dirty="0" smtClean="0">
                <a:latin typeface="Perpetua" pitchFamily="18" charset="0"/>
                <a:sym typeface="Wingdings"/>
              </a:rPr>
              <a:t>ASM – Assistant Scout Master</a:t>
            </a:r>
          </a:p>
          <a:p>
            <a:pPr marL="628650" lvl="1" indent="-171450">
              <a:buFont typeface="Courier New"/>
              <a:buChar char="o"/>
            </a:pPr>
            <a:endParaRPr lang="en-US" sz="1000" b="1" dirty="0" smtClean="0">
              <a:latin typeface="Perpetua" pitchFamily="18" charset="0"/>
              <a:sym typeface="Wingdings"/>
            </a:endParaRPr>
          </a:p>
        </p:txBody>
      </p:sp>
    </p:spTree>
    <p:extLst>
      <p:ext uri="{BB962C8B-B14F-4D97-AF65-F5344CB8AC3E}">
        <p14:creationId xmlns:p14="http://schemas.microsoft.com/office/powerpoint/2010/main" val="368801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WordPictureWatermark3" descr="logo_sm"/>
          <p:cNvPicPr>
            <a:picLocks noChangeAspect="1" noChangeArrowheads="1"/>
          </p:cNvPicPr>
          <p:nvPr/>
        </p:nvPicPr>
        <p:blipFill>
          <a:blip r:embed="rId2" cstate="print"/>
          <a:srcRect/>
          <a:stretch>
            <a:fillRect/>
          </a:stretch>
        </p:blipFill>
        <p:spPr bwMode="auto">
          <a:xfrm>
            <a:off x="3962400" y="76200"/>
            <a:ext cx="685800" cy="6858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3607906367"/>
              </p:ext>
            </p:extLst>
          </p:nvPr>
        </p:nvGraphicFramePr>
        <p:xfrm>
          <a:off x="134145" y="139176"/>
          <a:ext cx="3581400" cy="6167251"/>
        </p:xfrm>
        <a:graphic>
          <a:graphicData uri="http://schemas.openxmlformats.org/drawingml/2006/table">
            <a:tbl>
              <a:tblPr firstRow="1" bandRow="1">
                <a:tableStyleId>{69C7853C-536D-4A76-A0AE-DD22124D55A5}</a:tableStyleId>
              </a:tblPr>
              <a:tblGrid>
                <a:gridCol w="1106978"/>
                <a:gridCol w="2474422"/>
              </a:tblGrid>
              <a:tr h="320040">
                <a:tc>
                  <a:txBody>
                    <a:bodyPr/>
                    <a:lstStyle/>
                    <a:p>
                      <a:pPr algn="ctr"/>
                      <a:r>
                        <a:rPr lang="en-US" sz="1000" dirty="0" smtClean="0"/>
                        <a:t>Scout</a:t>
                      </a:r>
                      <a:endParaRPr lang="en-US" sz="1000" dirty="0"/>
                    </a:p>
                  </a:txBody>
                  <a:tcPr marL="45720" marR="4572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Position</a:t>
                      </a:r>
                    </a:p>
                    <a:p>
                      <a:pPr algn="ctr"/>
                      <a:endParaRPr lang="en-US" sz="1000" dirty="0"/>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Cole </a:t>
                      </a:r>
                      <a:r>
                        <a:rPr lang="en-US" sz="1000" b="1" baseline="0" dirty="0" smtClean="0">
                          <a:solidFill>
                            <a:srgbClr val="000000"/>
                          </a:solidFill>
                          <a:effectLst/>
                          <a:latin typeface="Calibri"/>
                          <a:ea typeface="Calibri"/>
                          <a:cs typeface="Times New Roman"/>
                        </a:rPr>
                        <a:t>Davidson</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b="0" dirty="0">
                          <a:solidFill>
                            <a:srgbClr val="000000"/>
                          </a:solidFill>
                          <a:effectLst/>
                          <a:latin typeface="Calibri"/>
                          <a:ea typeface="Calibri"/>
                          <a:cs typeface="Times New Roman"/>
                        </a:rPr>
                        <a:t>Senior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Tate </a:t>
                      </a:r>
                      <a:r>
                        <a:rPr lang="en-US" sz="1000" b="1" dirty="0" err="1" smtClean="0">
                          <a:solidFill>
                            <a:srgbClr val="000000"/>
                          </a:solidFill>
                          <a:effectLst/>
                          <a:latin typeface="Calibri"/>
                          <a:ea typeface="Calibri"/>
                          <a:cs typeface="Times New Roman"/>
                        </a:rPr>
                        <a:t>Besser</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Senior Patrol Leader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Naman</a:t>
                      </a:r>
                      <a:r>
                        <a:rPr lang="en-US" sz="1000" b="1" dirty="0" smtClean="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Bhargava</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Librarian</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Shay Dias</a:t>
                      </a:r>
                    </a:p>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Rahul </a:t>
                      </a:r>
                      <a:r>
                        <a:rPr lang="en-US" sz="1000" b="1" dirty="0" err="1" smtClean="0">
                          <a:solidFill>
                            <a:srgbClr val="000000"/>
                          </a:solidFill>
                          <a:effectLst/>
                          <a:latin typeface="Calibri"/>
                          <a:ea typeface="Calibri"/>
                          <a:cs typeface="Times New Roman"/>
                        </a:rPr>
                        <a:t>Madhugiri</a:t>
                      </a:r>
                      <a:endParaRPr lang="en-US" sz="10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Anik</a:t>
                      </a:r>
                      <a:r>
                        <a:rPr lang="en-US" sz="1000" b="1" dirty="0" smtClean="0">
                          <a:solidFill>
                            <a:srgbClr val="000000"/>
                          </a:solidFill>
                          <a:effectLst/>
                          <a:latin typeface="Calibri"/>
                          <a:ea typeface="Calibri"/>
                          <a:cs typeface="Times New Roman"/>
                        </a:rPr>
                        <a:t> Patel</a:t>
                      </a:r>
                    </a:p>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Alec </a:t>
                      </a:r>
                      <a:r>
                        <a:rPr lang="en-US" sz="1000" b="1" dirty="0" err="1" smtClean="0">
                          <a:solidFill>
                            <a:srgbClr val="000000"/>
                          </a:solidFill>
                          <a:effectLst/>
                          <a:latin typeface="Calibri"/>
                          <a:ea typeface="Calibri"/>
                          <a:cs typeface="Times New Roman"/>
                        </a:rPr>
                        <a:t>Uyematsu</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Troop Guide</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&lt;TBD&gt;</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Quartermaster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Aneesh</a:t>
                      </a:r>
                      <a:r>
                        <a:rPr lang="en-US" sz="1000" b="1" dirty="0" smtClean="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Goel</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Scribe</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smtClean="0">
                          <a:solidFill>
                            <a:srgbClr val="000000"/>
                          </a:solidFill>
                          <a:effectLst/>
                          <a:latin typeface="+mn-lt"/>
                          <a:ea typeface="Calibri"/>
                          <a:cs typeface="Times New Roman"/>
                        </a:rPr>
                        <a:t>Chaplain’s Aide</a:t>
                      </a:r>
                      <a:endParaRPr lang="en-US" sz="1000" dirty="0">
                        <a:solidFill>
                          <a:srgbClr val="000000"/>
                        </a:solidFill>
                        <a:effectLst/>
                        <a:latin typeface="+mn-lt"/>
                        <a:ea typeface="Calibri"/>
                        <a:cs typeface="Times New Roman"/>
                      </a:endParaRP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Inception Patrol Leader</a:t>
                      </a:r>
                    </a:p>
                  </a:txBody>
                  <a:tcPr marL="45720" marR="45720" marT="0" marB="0"/>
                </a:tc>
              </a:tr>
              <a:tr h="320354">
                <a:tc>
                  <a:txBody>
                    <a:bodyPr/>
                    <a:lstStyle/>
                    <a:p>
                      <a:pPr marL="0" marR="0">
                        <a:lnSpc>
                          <a:spcPct val="115000"/>
                        </a:lnSpc>
                        <a:spcBef>
                          <a:spcPts val="0"/>
                        </a:spcBef>
                        <a:spcAft>
                          <a:spcPts val="0"/>
                        </a:spcAft>
                      </a:pPr>
                      <a:r>
                        <a:rPr lang="en-US" sz="1000" b="1" baseline="0"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smtClean="0">
                          <a:solidFill>
                            <a:srgbClr val="000000"/>
                          </a:solidFill>
                          <a:effectLst/>
                          <a:latin typeface="Calibri"/>
                          <a:ea typeface="Calibri"/>
                          <a:cs typeface="Times New Roman"/>
                        </a:rPr>
                        <a:t>Eagle’s Nest Patrol Leader</a:t>
                      </a:r>
                      <a:endParaRPr lang="en-US" sz="1000" dirty="0">
                        <a:solidFill>
                          <a:srgbClr val="000000"/>
                        </a:solidFill>
                        <a:effectLst/>
                        <a:latin typeface="Calibri"/>
                        <a:ea typeface="Calibri"/>
                        <a:cs typeface="Times New Roman"/>
                      </a:endParaRP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Tomahawks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Daggers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Thunder Sharks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Inception</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Wise Guys</a:t>
                      </a:r>
                    </a:p>
                  </a:txBody>
                  <a:tcPr marL="45720" marR="45720" marT="0" marB="0"/>
                </a:tc>
              </a:tr>
              <a:tr h="340861">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Tomahawks</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Daggers</a:t>
                      </a:r>
                    </a:p>
                  </a:txBody>
                  <a:tcPr marL="45720" marR="45720" marT="0" marB="0"/>
                </a:tc>
              </a:tr>
              <a:tr h="320354">
                <a:tc>
                  <a:txBody>
                    <a:bodyPr/>
                    <a:lstStyle/>
                    <a:p>
                      <a:pPr marL="0" marR="0">
                        <a:lnSpc>
                          <a:spcPct val="115000"/>
                        </a:lnSpc>
                        <a:spcBef>
                          <a:spcPts val="0"/>
                        </a:spcBef>
                        <a:spcAft>
                          <a:spcPts val="0"/>
                        </a:spcAft>
                      </a:pP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endParaRPr lang="en-US" sz="1000" dirty="0">
                        <a:solidFill>
                          <a:srgbClr val="000000"/>
                        </a:solidFill>
                        <a:effectLst/>
                        <a:latin typeface="Calibri"/>
                        <a:ea typeface="Calibri"/>
                        <a:cs typeface="Times New Roman"/>
                      </a:endParaRPr>
                    </a:p>
                  </a:txBody>
                  <a:tcPr marL="45720" marR="45720" marT="0" marB="0"/>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32981781"/>
              </p:ext>
            </p:extLst>
          </p:nvPr>
        </p:nvGraphicFramePr>
        <p:xfrm>
          <a:off x="76200" y="6477000"/>
          <a:ext cx="5257800" cy="304800"/>
        </p:xfrm>
        <a:graphic>
          <a:graphicData uri="http://schemas.openxmlformats.org/drawingml/2006/table">
            <a:tbl>
              <a:tblPr firstRow="1" bandRow="1">
                <a:tableStyleId>{3C2FFA5D-87B4-456A-9821-1D502468CF0F}</a:tableStyleId>
              </a:tblPr>
              <a:tblGrid>
                <a:gridCol w="5257800"/>
              </a:tblGrid>
              <a:tr h="304800">
                <a:tc>
                  <a:txBody>
                    <a:bodyPr/>
                    <a:lstStyle/>
                    <a:p>
                      <a:r>
                        <a:rPr lang="en-US" sz="1000" dirty="0" smtClean="0"/>
                        <a:t>Troop 457 Website: </a:t>
                      </a:r>
                      <a:r>
                        <a:rPr lang="en-US" sz="1000" dirty="0" smtClean="0">
                          <a:hlinkClick r:id="rId3"/>
                        </a:rPr>
                        <a:t>http://www.bsa-troop457.com</a:t>
                      </a:r>
                      <a:r>
                        <a:rPr lang="en-US" sz="1000" baseline="0" dirty="0" smtClean="0"/>
                        <a:t>  [username = member, password = ogr2007]</a:t>
                      </a:r>
                      <a:endParaRPr lang="en-US" sz="1000" dirty="0"/>
                    </a:p>
                  </a:txBody>
                  <a:tcPr/>
                </a:tc>
              </a:tr>
            </a:tbl>
          </a:graphicData>
        </a:graphic>
      </p:graphicFrame>
      <p:graphicFrame>
        <p:nvGraphicFramePr>
          <p:cNvPr id="129" name="Table 128"/>
          <p:cNvGraphicFramePr>
            <a:graphicFrameLocks noGrp="1"/>
          </p:cNvGraphicFramePr>
          <p:nvPr>
            <p:extLst>
              <p:ext uri="{D42A27DB-BD31-4B8C-83A1-F6EECF244321}">
                <p14:modId xmlns:p14="http://schemas.microsoft.com/office/powerpoint/2010/main" val="3341318325"/>
              </p:ext>
            </p:extLst>
          </p:nvPr>
        </p:nvGraphicFramePr>
        <p:xfrm>
          <a:off x="4876800" y="152400"/>
          <a:ext cx="4191000" cy="5768242"/>
        </p:xfrm>
        <a:graphic>
          <a:graphicData uri="http://schemas.openxmlformats.org/drawingml/2006/table">
            <a:tbl>
              <a:tblPr firstRow="1" bandRow="1">
                <a:tableStyleId>{69C7853C-536D-4A76-A0AE-DD22124D55A5}</a:tableStyleId>
              </a:tblPr>
              <a:tblGrid>
                <a:gridCol w="2286000"/>
                <a:gridCol w="1905000"/>
              </a:tblGrid>
              <a:tr h="245582">
                <a:tc>
                  <a:txBody>
                    <a:bodyPr/>
                    <a:lstStyle/>
                    <a:p>
                      <a:pPr algn="ctr"/>
                      <a:r>
                        <a:rPr lang="en-US" sz="900" dirty="0" smtClean="0"/>
                        <a:t>Adult</a:t>
                      </a:r>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t>Position</a:t>
                      </a:r>
                    </a:p>
                  </a:txBody>
                  <a:tcPr/>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Daniel Pickering</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Charter Organization Representative </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Scott Davidson</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(Max </a:t>
                      </a:r>
                      <a:r>
                        <a:rPr lang="en-US" sz="900" b="1" dirty="0" err="1" smtClean="0">
                          <a:solidFill>
                            <a:srgbClr val="000000"/>
                          </a:solidFill>
                          <a:effectLst/>
                          <a:latin typeface="Calibri"/>
                          <a:ea typeface="Calibri"/>
                          <a:cs typeface="Times New Roman"/>
                        </a:rPr>
                        <a:t>Uyematsu</a:t>
                      </a:r>
                      <a:r>
                        <a:rPr lang="en-US" sz="900" b="1" dirty="0" smtClean="0">
                          <a:solidFill>
                            <a:srgbClr val="000000"/>
                          </a:solidFill>
                          <a:effectLst/>
                          <a:latin typeface="Calibri"/>
                          <a:ea typeface="Calibri"/>
                          <a:cs typeface="Times New Roman"/>
                        </a:rPr>
                        <a: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Committee Chairman</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Mike Klein</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(TBD)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Scout Master</a:t>
                      </a:r>
                      <a:endParaRPr lang="en-US" sz="900" b="0" i="1" dirty="0">
                        <a:solidFill>
                          <a:srgbClr val="000000"/>
                        </a:solidFill>
                        <a:effectLst/>
                        <a:latin typeface="Calibri"/>
                        <a:ea typeface="Calibri"/>
                        <a:cs typeface="Times New Roman"/>
                      </a:endParaRPr>
                    </a:p>
                  </a:txBody>
                  <a:tcPr marT="0" marB="0"/>
                </a:tc>
              </a:tr>
              <a:tr h="931759">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Rick Adolf , </a:t>
                      </a:r>
                      <a:r>
                        <a:rPr lang="en-US" sz="900" b="1" dirty="0" err="1" smtClean="0">
                          <a:solidFill>
                            <a:srgbClr val="000000"/>
                          </a:solidFill>
                          <a:effectLst/>
                          <a:latin typeface="Calibri"/>
                          <a:ea typeface="Calibri"/>
                          <a:cs typeface="Times New Roman"/>
                        </a:rPr>
                        <a:t>Pushpak</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Bapat</a:t>
                      </a:r>
                      <a:endParaRPr lang="en-US" sz="900" b="1" baseline="0"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Paul </a:t>
                      </a:r>
                      <a:r>
                        <a:rPr lang="en-US" sz="900" b="1" baseline="0" dirty="0" err="1" smtClean="0">
                          <a:solidFill>
                            <a:srgbClr val="000000"/>
                          </a:solidFill>
                          <a:effectLst/>
                          <a:latin typeface="Calibri"/>
                          <a:ea typeface="Calibri"/>
                          <a:cs typeface="Times New Roman"/>
                        </a:rPr>
                        <a:t>Besser</a:t>
                      </a:r>
                      <a:r>
                        <a:rPr lang="en-US" sz="900" b="1" baseline="0" dirty="0" smtClean="0">
                          <a:solidFill>
                            <a:srgbClr val="000000"/>
                          </a:solidFill>
                          <a:effectLst/>
                          <a:latin typeface="Calibri"/>
                          <a:ea typeface="Calibri"/>
                          <a:cs typeface="Times New Roman"/>
                        </a:rPr>
                        <a:t> , </a:t>
                      </a:r>
                      <a:r>
                        <a:rPr lang="en-US" sz="900" b="1" baseline="0" dirty="0" err="1" smtClean="0">
                          <a:solidFill>
                            <a:srgbClr val="000000"/>
                          </a:solidFill>
                          <a:effectLst/>
                          <a:latin typeface="+mn-lt"/>
                          <a:ea typeface="Calibri"/>
                          <a:cs typeface="Times New Roman"/>
                        </a:rPr>
                        <a:t>Hersh</a:t>
                      </a:r>
                      <a:r>
                        <a:rPr lang="en-US" sz="900" b="1" baseline="0" dirty="0" smtClean="0">
                          <a:solidFill>
                            <a:srgbClr val="000000"/>
                          </a:solidFill>
                          <a:effectLst/>
                          <a:latin typeface="+mn-lt"/>
                          <a:ea typeface="Calibri"/>
                          <a:cs typeface="Times New Roman"/>
                        </a:rPr>
                        <a:t> </a:t>
                      </a:r>
                      <a:r>
                        <a:rPr lang="en-US" sz="900" b="1" baseline="0" dirty="0" err="1" smtClean="0">
                          <a:solidFill>
                            <a:srgbClr val="000000"/>
                          </a:solidFill>
                          <a:effectLst/>
                          <a:latin typeface="+mn-lt"/>
                          <a:ea typeface="Calibri"/>
                          <a:cs typeface="Times New Roman"/>
                        </a:rPr>
                        <a:t>Bhargava</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Scott Lukens </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Ashvin</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Kannan</a:t>
                      </a:r>
                      <a:r>
                        <a:rPr lang="en-US" sz="900" b="1" baseline="0" dirty="0" smtClean="0">
                          <a:solidFill>
                            <a:srgbClr val="000000"/>
                          </a:solidFill>
                          <a:effectLst/>
                          <a:latin typeface="Calibri"/>
                          <a:ea typeface="Calibri"/>
                          <a:cs typeface="Times New Roman"/>
                        </a:rPr>
                        <a:t>,</a:t>
                      </a:r>
                    </a:p>
                    <a:p>
                      <a:pPr marL="0" marR="0">
                        <a:lnSpc>
                          <a:spcPct val="115000"/>
                        </a:lnSpc>
                        <a:spcBef>
                          <a:spcPts val="0"/>
                        </a:spcBef>
                        <a:spcAft>
                          <a:spcPts val="0"/>
                        </a:spcAft>
                      </a:pPr>
                      <a:r>
                        <a:rPr lang="en-US" sz="900" b="1" baseline="0" dirty="0" err="1" smtClean="0">
                          <a:solidFill>
                            <a:srgbClr val="000000"/>
                          </a:solidFill>
                          <a:effectLst/>
                          <a:latin typeface="+mn-lt"/>
                          <a:ea typeface="Calibri"/>
                          <a:cs typeface="Times New Roman"/>
                        </a:rPr>
                        <a:t>Mukund</a:t>
                      </a:r>
                      <a:r>
                        <a:rPr lang="en-US" sz="900" b="1" baseline="0" dirty="0" smtClean="0">
                          <a:solidFill>
                            <a:srgbClr val="000000"/>
                          </a:solidFill>
                          <a:effectLst/>
                          <a:latin typeface="+mn-lt"/>
                          <a:ea typeface="Calibri"/>
                          <a:cs typeface="Times New Roman"/>
                        </a:rPr>
                        <a:t> </a:t>
                      </a:r>
                      <a:r>
                        <a:rPr lang="en-US" sz="900" b="1" baseline="0" dirty="0" err="1" smtClean="0">
                          <a:solidFill>
                            <a:srgbClr val="000000"/>
                          </a:solidFill>
                          <a:effectLst/>
                          <a:latin typeface="+mn-lt"/>
                          <a:ea typeface="Calibri"/>
                          <a:cs typeface="Times New Roman"/>
                        </a:rPr>
                        <a:t>Madhugiri</a:t>
                      </a:r>
                      <a:r>
                        <a:rPr lang="en-US" sz="900" b="1" baseline="0" dirty="0" smtClean="0">
                          <a:solidFill>
                            <a:srgbClr val="000000"/>
                          </a:solidFill>
                          <a:effectLst/>
                          <a:latin typeface="+mn-lt"/>
                          <a:ea typeface="Calibri"/>
                          <a:cs typeface="Times New Roman"/>
                        </a:rPr>
                        <a:t>, Jenny Sun,</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Sam Sun , </a:t>
                      </a:r>
                      <a:r>
                        <a:rPr lang="en-US" sz="900" b="1" baseline="0" dirty="0" smtClean="0">
                          <a:solidFill>
                            <a:srgbClr val="000000"/>
                          </a:solidFill>
                          <a:effectLst/>
                          <a:latin typeface="+mn-lt"/>
                          <a:ea typeface="Calibri"/>
                          <a:cs typeface="Times New Roman"/>
                        </a:rPr>
                        <a:t>Max </a:t>
                      </a:r>
                      <a:r>
                        <a:rPr lang="en-US" sz="900" b="1" baseline="0" dirty="0" err="1" smtClean="0">
                          <a:solidFill>
                            <a:srgbClr val="000000"/>
                          </a:solidFill>
                          <a:effectLst/>
                          <a:latin typeface="+mn-lt"/>
                          <a:ea typeface="Calibri"/>
                          <a:cs typeface="Times New Roman"/>
                        </a:rPr>
                        <a:t>Uyematsu</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Eric </a:t>
                      </a:r>
                      <a:r>
                        <a:rPr lang="en-US" sz="900" b="1" baseline="0" dirty="0" err="1" smtClean="0">
                          <a:solidFill>
                            <a:srgbClr val="000000"/>
                          </a:solidFill>
                          <a:effectLst/>
                          <a:latin typeface="Calibri"/>
                          <a:ea typeface="Calibri"/>
                          <a:cs typeface="Times New Roman"/>
                        </a:rPr>
                        <a:t>Wilford</a:t>
                      </a:r>
                      <a:endParaRPr lang="en-US" sz="900" b="1" baseline="0" dirty="0" smtClean="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Asst. Scout Master</a:t>
                      </a:r>
                      <a:endParaRPr lang="en-US" sz="900" b="0" i="1" dirty="0">
                        <a:solidFill>
                          <a:srgbClr val="000000"/>
                        </a:solidFill>
                        <a:effectLst/>
                        <a:latin typeface="Calibri"/>
                        <a:ea typeface="Calibri"/>
                        <a:cs typeface="Times New Roman"/>
                      </a:endParaRPr>
                    </a:p>
                  </a:txBody>
                  <a:tcPr marT="0" marB="0"/>
                </a:tc>
              </a:tr>
              <a:tr h="20777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Jenny Sun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Treasurer</a:t>
                      </a:r>
                      <a:endParaRPr lang="en-US" sz="900" b="0" i="1" dirty="0">
                        <a:solidFill>
                          <a:srgbClr val="000000"/>
                        </a:solidFill>
                        <a:effectLst/>
                        <a:latin typeface="Calibri"/>
                        <a:ea typeface="Calibri"/>
                        <a:cs typeface="Times New Roman"/>
                      </a:endParaRPr>
                    </a:p>
                  </a:txBody>
                  <a:tcPr marT="0" marB="0"/>
                </a:tc>
              </a:tr>
              <a:tr h="338904">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Sejal</a:t>
                      </a:r>
                      <a:r>
                        <a:rPr lang="en-US" sz="900" b="1" dirty="0" smtClean="0">
                          <a:solidFill>
                            <a:srgbClr val="000000"/>
                          </a:solidFill>
                          <a:effectLst/>
                          <a:latin typeface="Calibri"/>
                          <a:ea typeface="Calibri"/>
                          <a:cs typeface="Times New Roman"/>
                        </a:rPr>
                        <a:t> Patel, Antonio Dias</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(Joe and Linda Lee)</a:t>
                      </a:r>
                      <a:endParaRPr lang="en-US" sz="900" b="1" dirty="0">
                        <a:solidFill>
                          <a:srgbClr val="000000"/>
                        </a:solidFill>
                        <a:effectLst/>
                        <a:latin typeface="Calibri"/>
                        <a:ea typeface="Calibri"/>
                        <a:cs typeface="Times New Roman"/>
                      </a:endParaRPr>
                    </a:p>
                  </a:txBody>
                  <a:tcPr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b="0" i="1" dirty="0" smtClean="0">
                          <a:solidFill>
                            <a:srgbClr val="000000"/>
                          </a:solidFill>
                          <a:effectLst/>
                          <a:latin typeface="+mn-lt"/>
                          <a:ea typeface="Calibri"/>
                          <a:cs typeface="Times New Roman"/>
                        </a:rPr>
                        <a:t>Popcorn Kernels</a:t>
                      </a:r>
                    </a:p>
                  </a:txBody>
                  <a:tcPr marT="0" marB="0"/>
                </a:tc>
              </a:tr>
              <a:tr h="256216">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Aimee</a:t>
                      </a:r>
                      <a:r>
                        <a:rPr lang="en-US" sz="900" b="1" baseline="0" dirty="0" smtClean="0">
                          <a:solidFill>
                            <a:srgbClr val="000000"/>
                          </a:solidFill>
                          <a:effectLst/>
                          <a:latin typeface="Calibri"/>
                          <a:ea typeface="Calibri"/>
                          <a:cs typeface="Times New Roman"/>
                        </a:rPr>
                        <a:t> Zhu</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mn-lt"/>
                          <a:ea typeface="Calibri"/>
                          <a:cs typeface="Times New Roman"/>
                        </a:rPr>
                        <a:t>Registrar</a:t>
                      </a:r>
                      <a:endParaRPr lang="en-US" sz="900" b="0" i="1" dirty="0">
                        <a:solidFill>
                          <a:srgbClr val="000000"/>
                        </a:solidFill>
                        <a:effectLst/>
                        <a:latin typeface="Calibri"/>
                        <a:ea typeface="Calibri"/>
                        <a:cs typeface="Times New Roman"/>
                      </a:endParaRPr>
                    </a:p>
                  </a:txBody>
                  <a:tcPr marT="0" marB="0"/>
                </a:tc>
              </a:tr>
              <a:tr h="234949">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Laxmi</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Kambli</a:t>
                      </a:r>
                      <a:endParaRPr lang="en-US" sz="900" b="1" dirty="0">
                        <a:solidFill>
                          <a:srgbClr val="000000"/>
                        </a:solidFill>
                        <a:effectLst/>
                        <a:latin typeface="Calibri"/>
                        <a:ea typeface="Calibri"/>
                        <a:cs typeface="Times New Roman"/>
                      </a:endParaRPr>
                    </a:p>
                  </a:txBody>
                  <a:tcPr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b="0" i="1" dirty="0" smtClean="0">
                          <a:solidFill>
                            <a:srgbClr val="000000"/>
                          </a:solidFill>
                          <a:effectLst/>
                          <a:latin typeface="+mn-lt"/>
                          <a:ea typeface="Calibri"/>
                          <a:cs typeface="Times New Roman"/>
                        </a:rPr>
                        <a:t>Medical Forms</a:t>
                      </a: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Pradnya</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Goil</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(Need Asst.)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Trek Coordinator</a:t>
                      </a:r>
                      <a:endParaRPr lang="en-US" sz="900" b="0" i="1" dirty="0">
                        <a:solidFill>
                          <a:srgbClr val="000000"/>
                        </a:solidFill>
                        <a:effectLst/>
                        <a:latin typeface="Calibri"/>
                        <a:ea typeface="Calibri"/>
                        <a:cs typeface="Times New Roman"/>
                      </a:endParaRPr>
                    </a:p>
                  </a:txBody>
                  <a:tcPr marT="0" marB="0"/>
                </a:tc>
              </a:tr>
              <a:tr h="22887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Paul </a:t>
                      </a:r>
                      <a:r>
                        <a:rPr lang="en-US" sz="900" b="1" dirty="0" err="1" smtClean="0">
                          <a:solidFill>
                            <a:srgbClr val="000000"/>
                          </a:solidFill>
                          <a:effectLst/>
                          <a:latin typeface="Calibri"/>
                          <a:ea typeface="Calibri"/>
                          <a:cs typeface="Times New Roman"/>
                        </a:rPr>
                        <a:t>Besser</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Eagle Committee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Hersh</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Bhargava</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 TBD</a:t>
                      </a:r>
                      <a:r>
                        <a:rPr lang="en-US" sz="900" b="1" baseline="0" dirty="0" smtClean="0">
                          <a:solidFill>
                            <a:srgbClr val="000000"/>
                          </a:solidFill>
                          <a:effectLst/>
                          <a:latin typeface="Calibri"/>
                          <a:ea typeface="Calibri"/>
                          <a:cs typeface="Times New Roman"/>
                        </a:rPr>
                        <a:t> </a:t>
                      </a:r>
                      <a:r>
                        <a:rPr lang="en-US" sz="900" b="1" dirty="0" smtClean="0">
                          <a:solidFill>
                            <a:srgbClr val="000000"/>
                          </a:solidFill>
                          <a:effectLst/>
                          <a:latin typeface="Calibri"/>
                          <a:ea typeface="Calibri"/>
                          <a:cs typeface="Times New Roman"/>
                        </a:rPr>
                        <a: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Friends Of Scouting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Hila </a:t>
                      </a:r>
                      <a:r>
                        <a:rPr lang="en-US" sz="900" b="1" dirty="0" err="1" smtClean="0">
                          <a:solidFill>
                            <a:srgbClr val="000000"/>
                          </a:solidFill>
                          <a:effectLst/>
                          <a:latin typeface="Calibri"/>
                          <a:ea typeface="Calibri"/>
                          <a:cs typeface="Times New Roman"/>
                        </a:rPr>
                        <a:t>Shochat</a:t>
                      </a:r>
                      <a:r>
                        <a:rPr lang="en-US" sz="900" b="1" dirty="0" smtClean="0">
                          <a:solidFill>
                            <a:srgbClr val="000000"/>
                          </a:solidFill>
                          <a:effectLst/>
                          <a:latin typeface="Calibri"/>
                          <a:ea typeface="Calibri"/>
                          <a:cs typeface="Times New Roman"/>
                        </a:rPr>
                        <a:t> / </a:t>
                      </a:r>
                    </a:p>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Madhuri</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Ramanathan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Key Picker Upper</a:t>
                      </a:r>
                      <a:endParaRPr lang="en-US" sz="900" b="0" i="1" dirty="0">
                        <a:solidFill>
                          <a:srgbClr val="000000"/>
                        </a:solidFill>
                        <a:effectLst/>
                        <a:latin typeface="Calibri"/>
                        <a:ea typeface="Calibri"/>
                        <a:cs typeface="Times New Roman"/>
                      </a:endParaRPr>
                    </a:p>
                  </a:txBody>
                  <a:tcPr marT="0" marB="0"/>
                </a:tc>
              </a:tr>
              <a:tr h="21216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Susan</a:t>
                      </a:r>
                      <a:r>
                        <a:rPr lang="en-US" sz="900" b="1" baseline="0" dirty="0" smtClean="0">
                          <a:solidFill>
                            <a:srgbClr val="000000"/>
                          </a:solidFill>
                          <a:effectLst/>
                          <a:latin typeface="Calibri"/>
                          <a:ea typeface="Calibri"/>
                          <a:cs typeface="Times New Roman"/>
                        </a:rPr>
                        <a:t> Howard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T-shirt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Jenny Sun / </a:t>
                      </a:r>
                      <a:r>
                        <a:rPr lang="en-US" sz="900" b="1" dirty="0" err="1" smtClean="0">
                          <a:solidFill>
                            <a:srgbClr val="000000"/>
                          </a:solidFill>
                          <a:effectLst/>
                          <a:latin typeface="Calibri"/>
                          <a:ea typeface="Calibri"/>
                          <a:cs typeface="Times New Roman"/>
                        </a:rPr>
                        <a:t>Arun</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Kanna</a:t>
                      </a:r>
                      <a:endParaRPr lang="en-US" sz="900" b="1" dirty="0" smtClean="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Scout O Rama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Eric </a:t>
                      </a:r>
                      <a:r>
                        <a:rPr lang="en-US" sz="900" b="1" dirty="0" err="1" smtClean="0">
                          <a:solidFill>
                            <a:srgbClr val="000000"/>
                          </a:solidFill>
                          <a:effectLst/>
                          <a:latin typeface="Calibri"/>
                          <a:ea typeface="Calibri"/>
                          <a:cs typeface="Times New Roman"/>
                        </a:rPr>
                        <a:t>Wilford</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(TBD)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err="1" smtClean="0">
                          <a:solidFill>
                            <a:srgbClr val="000000"/>
                          </a:solidFill>
                          <a:effectLst/>
                          <a:latin typeface="Calibri"/>
                          <a:ea typeface="Calibri"/>
                          <a:cs typeface="Times New Roman"/>
                        </a:rPr>
                        <a:t>QuarterMaster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Mukund</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Madhugiri</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Summer Camp Coordinator</a:t>
                      </a:r>
                      <a:endParaRPr lang="en-US" sz="900" b="0" i="1" dirty="0">
                        <a:solidFill>
                          <a:srgbClr val="000000"/>
                        </a:solidFill>
                        <a:effectLst/>
                        <a:latin typeface="Calibri"/>
                        <a:ea typeface="Calibri"/>
                        <a:cs typeface="Times New Roman"/>
                      </a:endParaRPr>
                    </a:p>
                  </a:txBody>
                  <a:tcPr marT="0" marB="0"/>
                </a:tc>
              </a:tr>
            </a:tbl>
          </a:graphicData>
        </a:graphic>
      </p:graphicFrame>
    </p:spTree>
    <p:extLst>
      <p:ext uri="{BB962C8B-B14F-4D97-AF65-F5344CB8AC3E}">
        <p14:creationId xmlns:p14="http://schemas.microsoft.com/office/powerpoint/2010/main" val="10476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1400" dirty="0" smtClean="0"/>
              <a:t>Agenda</a:t>
            </a:r>
            <a:endParaRPr lang="en-US" sz="1400" dirty="0"/>
          </a:p>
        </p:txBody>
      </p:sp>
      <p:sp>
        <p:nvSpPr>
          <p:cNvPr id="3" name="Content Placeholder 2"/>
          <p:cNvSpPr>
            <a:spLocks noGrp="1"/>
          </p:cNvSpPr>
          <p:nvPr>
            <p:ph idx="1"/>
          </p:nvPr>
        </p:nvSpPr>
        <p:spPr>
          <a:xfrm>
            <a:off x="457200" y="685800"/>
            <a:ext cx="8229600" cy="5440363"/>
          </a:xfrm>
        </p:spPr>
        <p:txBody>
          <a:bodyPr>
            <a:normAutofit/>
          </a:bodyPr>
          <a:lstStyle/>
          <a:p>
            <a:r>
              <a:rPr lang="en-US" sz="1200" dirty="0" smtClean="0"/>
              <a:t>Need to follow on the Scout badges (everyone should have it)</a:t>
            </a:r>
          </a:p>
          <a:p>
            <a:r>
              <a:rPr lang="en-US" sz="1200" dirty="0" smtClean="0"/>
              <a:t>Uniform exchange next week ? </a:t>
            </a:r>
          </a:p>
          <a:p>
            <a:r>
              <a:rPr lang="en-US" sz="1200" dirty="0" smtClean="0"/>
              <a:t>Need a Troop 457 “flag” / banner that’s easily hooked to an easy up </a:t>
            </a:r>
          </a:p>
          <a:p>
            <a:pPr lvl="1"/>
            <a:r>
              <a:rPr lang="en-US" sz="800" dirty="0" smtClean="0"/>
              <a:t>Give design guidelines</a:t>
            </a:r>
          </a:p>
          <a:p>
            <a:pPr lvl="1"/>
            <a:r>
              <a:rPr lang="en-US" sz="800" dirty="0" smtClean="0"/>
              <a:t>Patrols present their designs to the committee </a:t>
            </a:r>
          </a:p>
          <a:p>
            <a:pPr lvl="1"/>
            <a:r>
              <a:rPr lang="en-US" sz="800" dirty="0" smtClean="0"/>
              <a:t>Get a parent to own the banner</a:t>
            </a:r>
          </a:p>
          <a:p>
            <a:r>
              <a:rPr lang="en-US" sz="1200" dirty="0" err="1" smtClean="0"/>
              <a:t>Pradnya</a:t>
            </a:r>
            <a:r>
              <a:rPr lang="en-US" sz="1200" dirty="0" smtClean="0"/>
              <a:t> and </a:t>
            </a:r>
            <a:r>
              <a:rPr lang="en-US" sz="1200" dirty="0" err="1" smtClean="0"/>
              <a:t>Hersh</a:t>
            </a:r>
            <a:r>
              <a:rPr lang="en-US" sz="1200" dirty="0" smtClean="0"/>
              <a:t> are working on templates, standard documents and general workflow plan to help make treks a little smoother</a:t>
            </a:r>
          </a:p>
          <a:p>
            <a:r>
              <a:rPr lang="en-US" sz="1200" dirty="0" smtClean="0"/>
              <a:t>(</a:t>
            </a:r>
            <a:r>
              <a:rPr lang="en-US" sz="1200" dirty="0" err="1" smtClean="0"/>
              <a:t>Sejal</a:t>
            </a:r>
            <a:r>
              <a:rPr lang="en-US" sz="1200" dirty="0" smtClean="0"/>
              <a:t>) Food purchase process for patrols</a:t>
            </a:r>
          </a:p>
          <a:p>
            <a:pPr lvl="1"/>
            <a:r>
              <a:rPr lang="en-US" sz="800" dirty="0" smtClean="0"/>
              <a:t>If scouts are buying individual items, then the cost is often not evenly distributed</a:t>
            </a:r>
          </a:p>
          <a:p>
            <a:pPr lvl="1"/>
            <a:r>
              <a:rPr lang="en-US" sz="800" dirty="0" smtClean="0"/>
              <a:t>There is no rule for food purchase (individual or single person(s))</a:t>
            </a:r>
          </a:p>
          <a:p>
            <a:r>
              <a:rPr lang="en-US" sz="1200" dirty="0" smtClean="0"/>
              <a:t>(</a:t>
            </a:r>
            <a:r>
              <a:rPr lang="en-US" sz="1200" dirty="0" err="1" smtClean="0"/>
              <a:t>Sejal</a:t>
            </a:r>
            <a:r>
              <a:rPr lang="en-US" sz="1200" dirty="0" smtClean="0"/>
              <a:t> / </a:t>
            </a:r>
            <a:r>
              <a:rPr lang="en-US" sz="1200" dirty="0" err="1" smtClean="0"/>
              <a:t>Hersh</a:t>
            </a:r>
            <a:r>
              <a:rPr lang="en-US" sz="1200" dirty="0" smtClean="0"/>
              <a:t>) Ping email</a:t>
            </a:r>
          </a:p>
          <a:p>
            <a:r>
              <a:rPr lang="en-US" sz="1200" dirty="0" smtClean="0"/>
              <a:t>(</a:t>
            </a:r>
            <a:r>
              <a:rPr lang="en-US" sz="1200" dirty="0" err="1" smtClean="0"/>
              <a:t>Pradnya</a:t>
            </a:r>
            <a:r>
              <a:rPr lang="en-US" sz="1200" dirty="0" smtClean="0"/>
              <a:t> / </a:t>
            </a:r>
            <a:r>
              <a:rPr lang="en-US" sz="1200" dirty="0" err="1" smtClean="0"/>
              <a:t>Hersh</a:t>
            </a:r>
            <a:r>
              <a:rPr lang="en-US" sz="1200" dirty="0" smtClean="0"/>
              <a:t>) Trek leader process documentation </a:t>
            </a:r>
          </a:p>
          <a:p>
            <a:pPr lvl="1"/>
            <a:r>
              <a:rPr lang="en-US" sz="800" dirty="0" smtClean="0"/>
              <a:t>When can we </a:t>
            </a:r>
            <a:r>
              <a:rPr lang="en-US" sz="800" dirty="0" err="1" smtClean="0"/>
              <a:t>reivew</a:t>
            </a:r>
            <a:r>
              <a:rPr lang="en-US" sz="800" dirty="0" smtClean="0"/>
              <a:t> ? (Soon)</a:t>
            </a:r>
          </a:p>
          <a:p>
            <a:pPr lvl="1"/>
            <a:endParaRPr lang="en-US" sz="800" dirty="0"/>
          </a:p>
          <a:p>
            <a:r>
              <a:rPr lang="en-US" sz="1200" dirty="0" smtClean="0"/>
              <a:t>PLC</a:t>
            </a:r>
          </a:p>
          <a:p>
            <a:pPr lvl="1"/>
            <a:r>
              <a:rPr lang="en-US" sz="800" dirty="0" smtClean="0"/>
              <a:t>Hold the PLs accountable to the meal plan issues at the Angel Island campout</a:t>
            </a:r>
          </a:p>
          <a:p>
            <a:r>
              <a:rPr lang="en-US" sz="1200" dirty="0" smtClean="0"/>
              <a:t>Bristlecone</a:t>
            </a:r>
          </a:p>
          <a:p>
            <a:pPr lvl="1"/>
            <a:r>
              <a:rPr lang="en-US" sz="800" dirty="0" smtClean="0"/>
              <a:t>Need individual tents ??</a:t>
            </a:r>
          </a:p>
          <a:p>
            <a:r>
              <a:rPr lang="en-US" sz="1200" smtClean="0"/>
              <a:t>STEM NOVA </a:t>
            </a:r>
            <a:endParaRPr lang="en-US" sz="1200" dirty="0" smtClean="0"/>
          </a:p>
          <a:p>
            <a:pPr lvl="1"/>
            <a:r>
              <a:rPr lang="en-US" sz="800" dirty="0" err="1" smtClean="0"/>
              <a:t>Madhugiri</a:t>
            </a:r>
            <a:r>
              <a:rPr lang="en-US" sz="800" dirty="0" smtClean="0"/>
              <a:t> may be taking the training (??)</a:t>
            </a:r>
          </a:p>
          <a:p>
            <a:pPr lvl="1"/>
            <a:endParaRPr lang="en-US" sz="800" dirty="0" smtClean="0"/>
          </a:p>
          <a:p>
            <a:pPr lvl="1"/>
            <a:endParaRPr lang="en-US" sz="800" dirty="0"/>
          </a:p>
          <a:p>
            <a:pPr lvl="1"/>
            <a:endParaRPr lang="en-US" sz="800" dirty="0" smtClean="0"/>
          </a:p>
          <a:p>
            <a:pPr lvl="1"/>
            <a:endParaRPr lang="en-US" sz="800" dirty="0" smtClean="0"/>
          </a:p>
          <a:p>
            <a:endParaRPr lang="en-US" sz="1200" dirty="0" smtClean="0"/>
          </a:p>
          <a:p>
            <a:pPr lvl="1"/>
            <a:endParaRPr lang="en-US" sz="800" dirty="0" smtClean="0"/>
          </a:p>
          <a:p>
            <a:endParaRPr lang="en-US" sz="1200" dirty="0" smtClean="0"/>
          </a:p>
          <a:p>
            <a:endParaRPr lang="en-US" sz="1200" dirty="0" smtClean="0"/>
          </a:p>
          <a:p>
            <a:pPr lvl="1"/>
            <a:endParaRPr lang="en-US" sz="1400" dirty="0"/>
          </a:p>
          <a:p>
            <a:pPr lvl="1"/>
            <a:endParaRPr lang="en-US" sz="1400" dirty="0" smtClean="0"/>
          </a:p>
          <a:p>
            <a:pPr lvl="1"/>
            <a:endParaRPr lang="en-US" sz="1400" dirty="0" smtClean="0"/>
          </a:p>
          <a:p>
            <a:endParaRPr lang="en-US" sz="2000" dirty="0"/>
          </a:p>
        </p:txBody>
      </p:sp>
    </p:spTree>
    <p:extLst>
      <p:ext uri="{BB962C8B-B14F-4D97-AF65-F5344CB8AC3E}">
        <p14:creationId xmlns:p14="http://schemas.microsoft.com/office/powerpoint/2010/main" val="4009671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30493</TotalTime>
  <Words>1560</Words>
  <Application>Microsoft Macintosh PowerPoint</Application>
  <PresentationFormat>On-screen Show (4:3)</PresentationFormat>
  <Paragraphs>185</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Agenda</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Davidson</dc:creator>
  <cp:lastModifiedBy>Scott Davidson</cp:lastModifiedBy>
  <cp:revision>528</cp:revision>
  <dcterms:created xsi:type="dcterms:W3CDTF">2012-02-28T04:29:01Z</dcterms:created>
  <dcterms:modified xsi:type="dcterms:W3CDTF">2014-05-29T21:08:55Z</dcterms:modified>
</cp:coreProperties>
</file>