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4"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4" autoAdjust="0"/>
    <p:restoredTop sz="96302" autoAdjust="0"/>
  </p:normalViewPr>
  <p:slideViewPr>
    <p:cSldViewPr>
      <p:cViewPr>
        <p:scale>
          <a:sx n="125" d="100"/>
          <a:sy n="125" d="100"/>
        </p:scale>
        <p:origin x="-1384"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21EA1-EA37-FC47-A492-F655681A3B81}" type="datetimeFigureOut">
              <a:rPr lang="en-US" smtClean="0"/>
              <a:t>6/30/14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52DA9-6FA8-0B40-BC97-5B595DEB8599}" type="slidenum">
              <a:rPr lang="en-US" smtClean="0"/>
              <a:t>‹#›</a:t>
            </a:fld>
            <a:endParaRPr lang="en-US"/>
          </a:p>
        </p:txBody>
      </p:sp>
    </p:spTree>
    <p:extLst>
      <p:ext uri="{BB962C8B-B14F-4D97-AF65-F5344CB8AC3E}">
        <p14:creationId xmlns:p14="http://schemas.microsoft.com/office/powerpoint/2010/main" val="1814830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1</a:t>
            </a:fld>
            <a:endParaRPr lang="en-US"/>
          </a:p>
        </p:txBody>
      </p:sp>
    </p:spTree>
    <p:extLst>
      <p:ext uri="{BB962C8B-B14F-4D97-AF65-F5344CB8AC3E}">
        <p14:creationId xmlns:p14="http://schemas.microsoft.com/office/powerpoint/2010/main" val="407919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52DA9-6FA8-0B40-BC97-5B595DEB8599}" type="slidenum">
              <a:rPr lang="en-US" smtClean="0"/>
              <a:t>2</a:t>
            </a:fld>
            <a:endParaRPr lang="en-US"/>
          </a:p>
        </p:txBody>
      </p:sp>
    </p:spTree>
    <p:extLst>
      <p:ext uri="{BB962C8B-B14F-4D97-AF65-F5344CB8AC3E}">
        <p14:creationId xmlns:p14="http://schemas.microsoft.com/office/powerpoint/2010/main" val="407919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6/30/14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6/30/14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6/30/14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2629E-405B-44F0-B603-EFBC37526474}" type="datetimeFigureOut">
              <a:rPr lang="en-US" smtClean="0"/>
              <a:pPr/>
              <a:t>6/30/14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72629E-405B-44F0-B603-EFBC37526474}" type="datetimeFigureOut">
              <a:rPr lang="en-US" smtClean="0"/>
              <a:pPr/>
              <a:t>6/30/14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72629E-405B-44F0-B603-EFBC37526474}" type="datetimeFigureOut">
              <a:rPr lang="en-US" smtClean="0"/>
              <a:pPr/>
              <a:t>6/30/14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72629E-405B-44F0-B603-EFBC37526474}" type="datetimeFigureOut">
              <a:rPr lang="en-US" smtClean="0"/>
              <a:pPr/>
              <a:t>6/30/14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2629E-405B-44F0-B603-EFBC37526474}" type="datetimeFigureOut">
              <a:rPr lang="en-US" smtClean="0"/>
              <a:pPr/>
              <a:t>6/30/14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629E-405B-44F0-B603-EFBC37526474}" type="datetimeFigureOut">
              <a:rPr lang="en-US" smtClean="0"/>
              <a:pPr/>
              <a:t>6/30/14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6/30/14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72629E-405B-44F0-B603-EFBC37526474}" type="datetimeFigureOut">
              <a:rPr lang="en-US" smtClean="0"/>
              <a:pPr/>
              <a:t>6/30/14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57BA-0AB4-4120-B06E-D07A33AC7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2629E-405B-44F0-B603-EFBC37526474}" type="datetimeFigureOut">
              <a:rPr lang="en-US" smtClean="0"/>
              <a:pPr/>
              <a:t>6/30/14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457BA-0AB4-4120-B06E-D07A33AC7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ww.bsa-troop457.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28545" y="152400"/>
            <a:ext cx="6088476" cy="584776"/>
          </a:xfrm>
          <a:prstGeom prst="rect">
            <a:avLst/>
          </a:prstGeom>
          <a:noFill/>
        </p:spPr>
        <p:txBody>
          <a:bodyPr wrap="none" rtlCol="0">
            <a:spAutoFit/>
          </a:bodyPr>
          <a:lstStyle/>
          <a:p>
            <a:pPr algn="ctr"/>
            <a:r>
              <a:rPr lang="en-US" dirty="0" smtClean="0"/>
              <a:t>Troop 457 Committee Meeting Notes Summary : June 17, 2014</a:t>
            </a:r>
          </a:p>
          <a:p>
            <a:pPr algn="ctr"/>
            <a:r>
              <a:rPr lang="en-US" sz="1400" dirty="0" smtClean="0">
                <a:solidFill>
                  <a:schemeClr val="accent2">
                    <a:lumMod val="75000"/>
                  </a:schemeClr>
                </a:solidFill>
              </a:rPr>
              <a:t>(next meeting Tuesday, July </a:t>
            </a:r>
            <a:r>
              <a:rPr lang="en-US" sz="1400" dirty="0" smtClean="0">
                <a:solidFill>
                  <a:schemeClr val="accent1">
                    <a:lumMod val="60000"/>
                    <a:lumOff val="40000"/>
                  </a:schemeClr>
                </a:solidFill>
              </a:rPr>
              <a:t>15</a:t>
            </a:r>
            <a:r>
              <a:rPr lang="en-US" sz="1400" dirty="0" smtClean="0">
                <a:solidFill>
                  <a:schemeClr val="accent1">
                    <a:lumMod val="60000"/>
                    <a:lumOff val="40000"/>
                  </a:schemeClr>
                </a:solidFill>
              </a:rPr>
              <a:t> </a:t>
            </a:r>
            <a:r>
              <a:rPr lang="en-US" sz="1400" dirty="0" smtClean="0">
                <a:solidFill>
                  <a:schemeClr val="accent2">
                    <a:lumMod val="75000"/>
                  </a:schemeClr>
                </a:solidFill>
              </a:rPr>
              <a:t>@ 7:30 pm Good Sam, Fireside Room)</a:t>
            </a:r>
            <a:endParaRPr lang="en-US" sz="1400" dirty="0">
              <a:solidFill>
                <a:schemeClr val="accent2">
                  <a:lumMod val="75000"/>
                </a:schemeClr>
              </a:solidFill>
            </a:endParaRPr>
          </a:p>
        </p:txBody>
      </p:sp>
      <p:grpSp>
        <p:nvGrpSpPr>
          <p:cNvPr id="17" name="Group 16"/>
          <p:cNvGrpSpPr/>
          <p:nvPr/>
        </p:nvGrpSpPr>
        <p:grpSpPr>
          <a:xfrm>
            <a:off x="152400" y="1143000"/>
            <a:ext cx="2667000" cy="1143000"/>
            <a:chOff x="457200" y="1371600"/>
            <a:chExt cx="2667000" cy="1143000"/>
          </a:xfrm>
        </p:grpSpPr>
        <p:sp>
          <p:nvSpPr>
            <p:cNvPr id="6" name="Rounded Rectangle 5"/>
            <p:cNvSpPr/>
            <p:nvPr/>
          </p:nvSpPr>
          <p:spPr>
            <a:xfrm>
              <a:off x="4572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p:cNvSpPr txBox="1"/>
            <p:nvPr/>
          </p:nvSpPr>
          <p:spPr>
            <a:xfrm>
              <a:off x="857250" y="1371600"/>
              <a:ext cx="1388522"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Treasurer’s Report</a:t>
              </a:r>
              <a:endParaRPr lang="en-US" sz="1200" b="1" dirty="0">
                <a:solidFill>
                  <a:schemeClr val="accent4">
                    <a:lumMod val="50000"/>
                  </a:schemeClr>
                </a:solidFill>
                <a:latin typeface="Perpetua" pitchFamily="18" charset="0"/>
              </a:endParaRPr>
            </a:p>
          </p:txBody>
        </p:sp>
        <p:sp>
          <p:nvSpPr>
            <p:cNvPr id="8" name="TextBox 7"/>
            <p:cNvSpPr txBox="1"/>
            <p:nvPr/>
          </p:nvSpPr>
          <p:spPr>
            <a:xfrm>
              <a:off x="533400" y="1594961"/>
              <a:ext cx="2514600" cy="843439"/>
            </a:xfrm>
            <a:prstGeom prst="rect">
              <a:avLst/>
            </a:prstGeom>
            <a:noFill/>
          </p:spPr>
          <p:txBody>
            <a:bodyPr wrap="square" rtlCol="0">
              <a:noAutofit/>
            </a:bodyPr>
            <a:lstStyle/>
            <a:p>
              <a:r>
                <a:rPr lang="en-US" sz="1000" b="1" dirty="0" smtClean="0">
                  <a:latin typeface="Perpetua" pitchFamily="18" charset="0"/>
                </a:rPr>
                <a:t>Balance:  ~$ 7,000</a:t>
              </a:r>
              <a:endParaRPr lang="en-US" sz="1000" b="1" u="sng" dirty="0" smtClean="0">
                <a:latin typeface="Perpetua" pitchFamily="18" charset="0"/>
              </a:endParaRPr>
            </a:p>
            <a:p>
              <a:pPr>
                <a:buFont typeface="Wingdings" pitchFamily="2" charset="2"/>
                <a:buChar char="Ø"/>
              </a:pPr>
              <a:r>
                <a:rPr lang="en-US" sz="1000" b="1" dirty="0" smtClean="0">
                  <a:latin typeface="Perpetua" pitchFamily="18" charset="0"/>
                </a:rPr>
                <a:t>  </a:t>
              </a:r>
              <a:r>
                <a:rPr lang="en-US" sz="1000" b="1" dirty="0" err="1" smtClean="0">
                  <a:latin typeface="Perpetua" pitchFamily="18" charset="0"/>
                </a:rPr>
                <a:t>Mukund</a:t>
              </a:r>
              <a:r>
                <a:rPr lang="en-US" sz="1000" b="1" dirty="0" smtClean="0">
                  <a:latin typeface="Perpetua" pitchFamily="18" charset="0"/>
                </a:rPr>
                <a:t> has covered final costs for Camp Hi Sierra and will coordinate with Jenny for reimbursement.</a:t>
              </a:r>
              <a:endParaRPr lang="en-US" sz="1000" b="1" dirty="0" smtClean="0">
                <a:latin typeface="Perpetua" pitchFamily="18" charset="0"/>
              </a:endParaRPr>
            </a:p>
            <a:p>
              <a:endParaRPr lang="en-US" sz="1000" b="1" dirty="0" smtClean="0">
                <a:latin typeface="Perpetua" pitchFamily="18" charset="0"/>
              </a:endParaRPr>
            </a:p>
          </p:txBody>
        </p:sp>
      </p:grpSp>
      <p:grpSp>
        <p:nvGrpSpPr>
          <p:cNvPr id="16" name="Group 15"/>
          <p:cNvGrpSpPr/>
          <p:nvPr/>
        </p:nvGrpSpPr>
        <p:grpSpPr>
          <a:xfrm>
            <a:off x="2895600" y="1143000"/>
            <a:ext cx="3124200" cy="1143000"/>
            <a:chOff x="3276600" y="1371600"/>
            <a:chExt cx="2667000" cy="1143000"/>
          </a:xfrm>
        </p:grpSpPr>
        <p:sp>
          <p:nvSpPr>
            <p:cNvPr id="9" name="Rounded Rectangle 8"/>
            <p:cNvSpPr/>
            <p:nvPr/>
          </p:nvSpPr>
          <p:spPr>
            <a:xfrm>
              <a:off x="3276600" y="1371600"/>
              <a:ext cx="26670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3676650" y="1371600"/>
              <a:ext cx="925488"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Advancement</a:t>
              </a:r>
              <a:endParaRPr lang="en-US" sz="1200" b="1" dirty="0">
                <a:solidFill>
                  <a:schemeClr val="accent4">
                    <a:lumMod val="50000"/>
                  </a:schemeClr>
                </a:solidFill>
                <a:latin typeface="Perpetua" pitchFamily="18" charset="0"/>
              </a:endParaRPr>
            </a:p>
          </p:txBody>
        </p:sp>
        <p:sp>
          <p:nvSpPr>
            <p:cNvPr id="11" name="TextBox 10"/>
            <p:cNvSpPr txBox="1"/>
            <p:nvPr/>
          </p:nvSpPr>
          <p:spPr>
            <a:xfrm>
              <a:off x="3352801" y="1524000"/>
              <a:ext cx="2514600" cy="942975"/>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Dues must be up to date to schedule a Scoutmaster Conference</a:t>
              </a:r>
            </a:p>
            <a:p>
              <a:pPr>
                <a:buFont typeface="Wingdings" pitchFamily="2" charset="2"/>
                <a:buChar char="Ø"/>
              </a:pPr>
              <a:r>
                <a:rPr lang="en-US" sz="1000" b="1" dirty="0">
                  <a:latin typeface="Perpetua" pitchFamily="18" charset="0"/>
                </a:rPr>
                <a:t> </a:t>
              </a:r>
              <a:r>
                <a:rPr lang="en-US" sz="1000" b="1" dirty="0" smtClean="0">
                  <a:latin typeface="Perpetua" pitchFamily="18" charset="0"/>
                </a:rPr>
                <a:t>Great TTFC leadership by the Troop Guides</a:t>
              </a:r>
            </a:p>
          </p:txBody>
        </p:sp>
      </p:grpSp>
      <p:grpSp>
        <p:nvGrpSpPr>
          <p:cNvPr id="15" name="Group 14"/>
          <p:cNvGrpSpPr/>
          <p:nvPr/>
        </p:nvGrpSpPr>
        <p:grpSpPr>
          <a:xfrm>
            <a:off x="6096000" y="1143000"/>
            <a:ext cx="2895600" cy="1143000"/>
            <a:chOff x="6172200" y="1371600"/>
            <a:chExt cx="2743200" cy="1143000"/>
          </a:xfrm>
        </p:grpSpPr>
        <p:sp>
          <p:nvSpPr>
            <p:cNvPr id="12" name="Rounded Rectangle 11"/>
            <p:cNvSpPr/>
            <p:nvPr/>
          </p:nvSpPr>
          <p:spPr>
            <a:xfrm>
              <a:off x="6172200" y="1371600"/>
              <a:ext cx="2743200"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572250" y="1371600"/>
              <a:ext cx="1643283"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Quartermaster’s Report</a:t>
              </a:r>
              <a:endParaRPr lang="en-US" sz="1200" b="1" dirty="0">
                <a:solidFill>
                  <a:schemeClr val="accent4">
                    <a:lumMod val="50000"/>
                  </a:schemeClr>
                </a:solidFill>
                <a:latin typeface="Perpetua" pitchFamily="18" charset="0"/>
              </a:endParaRPr>
            </a:p>
          </p:txBody>
        </p:sp>
        <p:sp>
          <p:nvSpPr>
            <p:cNvPr id="14" name="TextBox 13"/>
            <p:cNvSpPr txBox="1"/>
            <p:nvPr/>
          </p:nvSpPr>
          <p:spPr>
            <a:xfrm>
              <a:off x="6248399" y="1552575"/>
              <a:ext cx="2594811" cy="8309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Shed is installed and starting to get filled! Great work Eric </a:t>
              </a:r>
              <a:r>
                <a:rPr lang="en-US" sz="1000" b="1" dirty="0" smtClean="0">
                  <a:latin typeface="Perpetua" pitchFamily="18" charset="0"/>
                  <a:sym typeface="Wingdings"/>
                </a:rPr>
                <a:t></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 Extra Key </a:t>
              </a:r>
              <a:r>
                <a:rPr lang="en-US" sz="1000" b="1" dirty="0" smtClean="0">
                  <a:latin typeface="Perpetua" pitchFamily="18" charset="0"/>
                  <a:sym typeface="Wingdings"/>
                </a:rPr>
                <a:t>(to </a:t>
              </a:r>
              <a:r>
                <a:rPr lang="en-US" sz="1000" b="1" dirty="0" smtClean="0">
                  <a:latin typeface="Perpetua" pitchFamily="18" charset="0"/>
                  <a:sym typeface="Wingdings"/>
                </a:rPr>
                <a:t> Scott )</a:t>
              </a:r>
              <a:endParaRPr lang="en-US" sz="1000" b="1" dirty="0" smtClean="0">
                <a:latin typeface="Perpetua" pitchFamily="18" charset="0"/>
              </a:endParaRPr>
            </a:p>
            <a:p>
              <a:endParaRPr lang="en-US" sz="1000" b="1" dirty="0" smtClean="0">
                <a:latin typeface="Perpetua" pitchFamily="18" charset="0"/>
              </a:endParaRPr>
            </a:p>
          </p:txBody>
        </p:sp>
      </p:grpSp>
      <p:sp>
        <p:nvSpPr>
          <p:cNvPr id="19" name="Rounded Rectangle 18"/>
          <p:cNvSpPr/>
          <p:nvPr/>
        </p:nvSpPr>
        <p:spPr>
          <a:xfrm>
            <a:off x="152400" y="2362200"/>
            <a:ext cx="8848725" cy="1524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95325" y="2362200"/>
            <a:ext cx="3132062" cy="461665"/>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Scoutmaster’s </a:t>
            </a:r>
            <a:r>
              <a:rPr lang="en-US" sz="1200" b="1" dirty="0">
                <a:solidFill>
                  <a:schemeClr val="accent4">
                    <a:lumMod val="50000"/>
                  </a:schemeClr>
                </a:solidFill>
                <a:latin typeface="Perpetua" pitchFamily="18" charset="0"/>
              </a:rPr>
              <a:t>Report ** (more on next page)</a:t>
            </a:r>
          </a:p>
          <a:p>
            <a:endParaRPr lang="en-US" sz="1200" b="1" dirty="0">
              <a:solidFill>
                <a:schemeClr val="accent4">
                  <a:lumMod val="50000"/>
                </a:schemeClr>
              </a:solidFill>
              <a:latin typeface="Perpetua" pitchFamily="18" charset="0"/>
            </a:endParaRPr>
          </a:p>
        </p:txBody>
      </p:sp>
      <p:sp>
        <p:nvSpPr>
          <p:cNvPr id="21" name="TextBox 20"/>
          <p:cNvSpPr txBox="1"/>
          <p:nvPr/>
        </p:nvSpPr>
        <p:spPr>
          <a:xfrm>
            <a:off x="228600" y="2590800"/>
            <a:ext cx="8720657" cy="1142999"/>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Any parent / scout issues – we want feedback !!!!!</a:t>
            </a:r>
          </a:p>
          <a:p>
            <a:pPr>
              <a:buFont typeface="Wingdings" pitchFamily="2" charset="2"/>
              <a:buChar char="Ø"/>
            </a:pPr>
            <a:r>
              <a:rPr lang="en-US" sz="1000" b="1" dirty="0" smtClean="0">
                <a:latin typeface="Perpetua" pitchFamily="18" charset="0"/>
              </a:rPr>
              <a:t> To all parents : a Scout Troop run by scouts where learning is often through some level of failure can be challenging to us organized parents who want things to just go smoothly </a:t>
            </a:r>
            <a:r>
              <a:rPr lang="en-US" sz="1000" b="1" dirty="0" smtClean="0">
                <a:latin typeface="Perpetua" pitchFamily="18" charset="0"/>
                <a:sym typeface="Wingdings"/>
              </a:rPr>
              <a:t>;-) </a:t>
            </a:r>
          </a:p>
          <a:p>
            <a:pPr>
              <a:buFont typeface="Wingdings" pitchFamily="2" charset="2"/>
              <a:buChar char="Ø"/>
            </a:pPr>
            <a:r>
              <a:rPr lang="en-US" sz="1000" b="1" dirty="0" smtClean="0">
                <a:latin typeface="Perpetua" pitchFamily="18" charset="0"/>
                <a:sym typeface="Wingdings"/>
              </a:rPr>
              <a:t> </a:t>
            </a:r>
            <a:r>
              <a:rPr lang="en-US" sz="1000" b="1" dirty="0" smtClean="0">
                <a:latin typeface="Perpetua" pitchFamily="18" charset="0"/>
                <a:sym typeface="Wingdings"/>
              </a:rPr>
              <a:t>Castle Rock recap – a number of hiccups with equipment but scouts pulled through. Reminder to scouts: any gear you need for a campout can be obtained from the Adult and Scout Quartermaster. Please give enough notice (e.g., don’t ask for gear 2 days before the trek).</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Meal plans should be approved by the “</a:t>
            </a:r>
            <a:r>
              <a:rPr lang="en-US" sz="1000" b="1" dirty="0" err="1" smtClean="0">
                <a:latin typeface="Perpetua" pitchFamily="18" charset="0"/>
                <a:sym typeface="Wingdings"/>
              </a:rPr>
              <a:t>Grubmaster</a:t>
            </a:r>
            <a:r>
              <a:rPr lang="en-US" sz="1000" b="1" dirty="0" smtClean="0">
                <a:latin typeface="Perpetua" pitchFamily="18" charset="0"/>
                <a:sym typeface="Wingdings"/>
              </a:rPr>
              <a:t>” (Ryan Adolf) 2 weeks prior to trek if used for 2</a:t>
            </a:r>
            <a:r>
              <a:rPr lang="en-US" sz="1000" b="1" baseline="30000" dirty="0" smtClean="0">
                <a:latin typeface="Perpetua" pitchFamily="18" charset="0"/>
                <a:sym typeface="Wingdings"/>
              </a:rPr>
              <a:t>nd</a:t>
            </a:r>
            <a:r>
              <a:rPr lang="en-US" sz="1000" b="1" dirty="0" smtClean="0">
                <a:latin typeface="Perpetua" pitchFamily="18" charset="0"/>
                <a:sym typeface="Wingdings"/>
              </a:rPr>
              <a:t> or 1</a:t>
            </a:r>
            <a:r>
              <a:rPr lang="en-US" sz="1000" b="1" baseline="30000" dirty="0" smtClean="0">
                <a:latin typeface="Perpetua" pitchFamily="18" charset="0"/>
                <a:sym typeface="Wingdings"/>
              </a:rPr>
              <a:t>st</a:t>
            </a:r>
            <a:r>
              <a:rPr lang="en-US" sz="1000" b="1" dirty="0" smtClean="0">
                <a:latin typeface="Perpetua" pitchFamily="18" charset="0"/>
                <a:sym typeface="Wingdings"/>
              </a:rPr>
              <a:t> class rank advancement.</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August activity will be patrol based and patrol leaders need to get planning; Tenderfeet patrol activity will be planned / managed by troop guides (John Oh, ASM)</a:t>
            </a:r>
            <a:endParaRPr lang="en-US" sz="1000" b="1" dirty="0" smtClean="0">
              <a:latin typeface="Perpetua" pitchFamily="18" charset="0"/>
              <a:sym typeface="Wingdings"/>
            </a:endParaRPr>
          </a:p>
          <a:p>
            <a:endParaRPr lang="en-US" sz="1000" b="1" dirty="0" smtClean="0">
              <a:latin typeface="Perpetua" pitchFamily="18" charset="0"/>
              <a:sym typeface="Wingdings"/>
            </a:endParaRPr>
          </a:p>
        </p:txBody>
      </p:sp>
      <p:grpSp>
        <p:nvGrpSpPr>
          <p:cNvPr id="26" name="Group 25"/>
          <p:cNvGrpSpPr/>
          <p:nvPr/>
        </p:nvGrpSpPr>
        <p:grpSpPr>
          <a:xfrm>
            <a:off x="152400" y="3962400"/>
            <a:ext cx="8848725" cy="1219200"/>
            <a:chOff x="152400" y="3810000"/>
            <a:chExt cx="8848725" cy="1143000"/>
          </a:xfrm>
        </p:grpSpPr>
        <p:sp>
          <p:nvSpPr>
            <p:cNvPr id="22" name="Rounded Rectangle 21"/>
            <p:cNvSpPr/>
            <p:nvPr/>
          </p:nvSpPr>
          <p:spPr>
            <a:xfrm>
              <a:off x="152400" y="3810000"/>
              <a:ext cx="8848725" cy="11430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52451" y="3810000"/>
              <a:ext cx="2899427"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 (more on next page)</a:t>
              </a:r>
              <a:endParaRPr lang="en-US" sz="1200" b="1" dirty="0">
                <a:solidFill>
                  <a:schemeClr val="accent4">
                    <a:lumMod val="50000"/>
                  </a:schemeClr>
                </a:solidFill>
                <a:latin typeface="Perpetua" pitchFamily="18" charset="0"/>
              </a:endParaRPr>
            </a:p>
          </p:txBody>
        </p:sp>
        <p:sp>
          <p:nvSpPr>
            <p:cNvPr id="24" name="TextBox 23"/>
            <p:cNvSpPr txBox="1"/>
            <p:nvPr/>
          </p:nvSpPr>
          <p:spPr>
            <a:xfrm>
              <a:off x="228601" y="3969603"/>
              <a:ext cx="8720657" cy="983397"/>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Thanks</a:t>
              </a:r>
              <a:r>
                <a:rPr lang="en-US" sz="1000" b="1" dirty="0">
                  <a:latin typeface="Perpetua" pitchFamily="18" charset="0"/>
                </a:rPr>
                <a:t> </a:t>
              </a:r>
              <a:r>
                <a:rPr lang="en-US" sz="1000" b="1" dirty="0" smtClean="0">
                  <a:latin typeface="Perpetua" pitchFamily="18" charset="0"/>
                </a:rPr>
                <a:t>to all of the new parents who have participated at committee meeting! We are always looking for strong parental participation at Committee Meetings and Treks ! Participating parents </a:t>
              </a:r>
              <a:r>
                <a:rPr lang="en-US" sz="1000" b="1" dirty="0" smtClean="0">
                  <a:latin typeface="Perpetua" pitchFamily="18" charset="0"/>
                  <a:sym typeface="Wingdings"/>
                </a:rPr>
                <a:t> </a:t>
              </a:r>
              <a:r>
                <a:rPr lang="en-US" sz="1000" b="1" dirty="0">
                  <a:latin typeface="Perpetua" pitchFamily="18" charset="0"/>
                </a:rPr>
                <a:t>Active scouts </a:t>
              </a:r>
              <a:r>
                <a:rPr lang="en-US" sz="1000" b="1" dirty="0" smtClean="0">
                  <a:latin typeface="Perpetua" pitchFamily="18" charset="0"/>
                </a:rPr>
                <a:t>!</a:t>
              </a:r>
              <a:r>
                <a:rPr lang="en-US" sz="1000" b="1" dirty="0" smtClean="0">
                  <a:latin typeface="Perpetua" pitchFamily="18" charset="0"/>
                  <a:sym typeface="Wingdings"/>
                </a:rPr>
                <a:t> </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Suggestion to purchase a troop banner that can be used at S-O-R, campouts, popcorn sales, etc.  Scouts to design / contribute (for each patrol). </a:t>
              </a:r>
            </a:p>
            <a:p>
              <a:pPr>
                <a:buFont typeface="Wingdings" pitchFamily="2" charset="2"/>
                <a:buChar char="Ø"/>
              </a:pPr>
              <a:r>
                <a:rPr lang="en-US" sz="1000" b="1" dirty="0">
                  <a:latin typeface="Perpetua" pitchFamily="18" charset="0"/>
                  <a:sym typeface="Wingdings"/>
                </a:rPr>
                <a:t> </a:t>
              </a:r>
              <a:r>
                <a:rPr lang="en-US" sz="1000" b="1" dirty="0" smtClean="0">
                  <a:latin typeface="Perpetua" pitchFamily="18" charset="0"/>
                  <a:sym typeface="Wingdings"/>
                </a:rPr>
                <a:t>Mark calendars: July 13 @ 4:00 (to 6:00, after the World Cup final) we will do our yearly planning; all families should plan to have a parental representative.</a:t>
              </a:r>
              <a:endParaRPr lang="en-US" sz="1000" b="1" dirty="0" smtClean="0">
                <a:latin typeface="Perpetua" pitchFamily="18" charset="0"/>
              </a:endParaRPr>
            </a:p>
          </p:txBody>
        </p:sp>
      </p:grpSp>
      <p:sp>
        <p:nvSpPr>
          <p:cNvPr id="28" name="Rounded Rectangle 27"/>
          <p:cNvSpPr/>
          <p:nvPr/>
        </p:nvSpPr>
        <p:spPr>
          <a:xfrm>
            <a:off x="152400" y="5307598"/>
            <a:ext cx="8848725" cy="228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9" name="TextBox 28"/>
          <p:cNvSpPr txBox="1"/>
          <p:nvPr/>
        </p:nvSpPr>
        <p:spPr>
          <a:xfrm>
            <a:off x="228601" y="5300990"/>
            <a:ext cx="8831308" cy="261610"/>
          </a:xfrm>
          <a:prstGeom prst="rect">
            <a:avLst/>
          </a:prstGeom>
          <a:noFill/>
        </p:spPr>
        <p:txBody>
          <a:bodyPr wrap="square" rtlCol="0">
            <a:spAutoFit/>
          </a:bodyPr>
          <a:lstStyle/>
          <a:p>
            <a:r>
              <a:rPr lang="en-US" sz="1100" b="1" dirty="0" smtClean="0">
                <a:latin typeface="Perpetua" pitchFamily="18" charset="0"/>
              </a:rPr>
              <a:t>Upcoming Troop Activities         /           Upcoming Troop Activities         /        Upcoming Troop Activities         /       Upcoming Troop Activities   </a:t>
            </a:r>
            <a:endParaRPr lang="en-US" sz="1100" b="1" dirty="0">
              <a:latin typeface="Perpetua" pitchFamily="18" charset="0"/>
            </a:endParaRPr>
          </a:p>
        </p:txBody>
      </p:sp>
      <p:grpSp>
        <p:nvGrpSpPr>
          <p:cNvPr id="41" name="Group 40"/>
          <p:cNvGrpSpPr/>
          <p:nvPr/>
        </p:nvGrpSpPr>
        <p:grpSpPr>
          <a:xfrm>
            <a:off x="4495800" y="5618480"/>
            <a:ext cx="2228850" cy="1219200"/>
            <a:chOff x="209550" y="5638800"/>
            <a:chExt cx="2228850" cy="1066800"/>
          </a:xfrm>
        </p:grpSpPr>
        <p:sp>
          <p:nvSpPr>
            <p:cNvPr id="42" name="Rounded Rectangle 41"/>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p:cNvSpPr txBox="1"/>
            <p:nvPr/>
          </p:nvSpPr>
          <p:spPr>
            <a:xfrm>
              <a:off x="581025" y="5647551"/>
              <a:ext cx="979755" cy="242374"/>
            </a:xfrm>
            <a:prstGeom prst="rect">
              <a:avLst/>
            </a:prstGeom>
            <a:noFill/>
          </p:spPr>
          <p:txBody>
            <a:bodyPr wrap="none" rtlCol="0">
              <a:spAutoFit/>
            </a:bodyPr>
            <a:lstStyle/>
            <a:p>
              <a:r>
                <a:rPr lang="en-US" sz="1200" b="1" dirty="0" smtClean="0"/>
                <a:t>Sept</a:t>
              </a:r>
              <a:r>
                <a:rPr lang="en-US" sz="1200" b="1" dirty="0" smtClean="0"/>
                <a:t>. 19 - 21 </a:t>
              </a:r>
              <a:endParaRPr lang="en-US" sz="1200" b="1" dirty="0" smtClean="0"/>
            </a:p>
          </p:txBody>
        </p:sp>
        <p:sp>
          <p:nvSpPr>
            <p:cNvPr id="44" name="TextBox 43"/>
            <p:cNvSpPr txBox="1"/>
            <p:nvPr/>
          </p:nvSpPr>
          <p:spPr>
            <a:xfrm>
              <a:off x="209550" y="5805487"/>
              <a:ext cx="2111822" cy="900113"/>
            </a:xfrm>
            <a:prstGeom prst="rect">
              <a:avLst/>
            </a:prstGeom>
            <a:noFill/>
          </p:spPr>
          <p:txBody>
            <a:bodyPr wrap="square" rtlCol="0">
              <a:noAutofit/>
            </a:bodyPr>
            <a:lstStyle/>
            <a:p>
              <a:r>
                <a:rPr lang="en-US" sz="1000" b="1" dirty="0" smtClean="0"/>
                <a:t>Trek: Yosemite</a:t>
              </a:r>
            </a:p>
            <a:p>
              <a:r>
                <a:rPr lang="en-US" sz="1000" b="1" dirty="0" smtClean="0"/>
                <a:t>Trek Leader: Paul </a:t>
              </a:r>
              <a:r>
                <a:rPr lang="en-US" sz="1000" b="1" dirty="0" err="1" smtClean="0"/>
                <a:t>Besser</a:t>
              </a:r>
              <a:endParaRPr lang="en-US" sz="1000" b="1" dirty="0" smtClean="0"/>
            </a:p>
            <a:p>
              <a:r>
                <a:rPr lang="en-US" sz="1000" b="1" dirty="0" smtClean="0"/>
                <a:t>Scout Trek Leader: ?</a:t>
              </a:r>
            </a:p>
            <a:p>
              <a:pPr>
                <a:buFont typeface="Wingdings" pitchFamily="2" charset="2"/>
                <a:buChar char="Ø"/>
              </a:pPr>
              <a:r>
                <a:rPr lang="en-US" sz="1000" dirty="0" smtClean="0"/>
                <a:t> </a:t>
              </a:r>
              <a:r>
                <a:rPr lang="en-US" sz="1000" dirty="0" smtClean="0"/>
                <a:t>Leave Fri afternoon</a:t>
              </a:r>
            </a:p>
            <a:p>
              <a:pPr>
                <a:buFont typeface="Wingdings" pitchFamily="2" charset="2"/>
                <a:buChar char="Ø"/>
              </a:pPr>
              <a:r>
                <a:rPr lang="en-US" sz="1000" dirty="0"/>
                <a:t> </a:t>
              </a:r>
              <a:r>
                <a:rPr lang="en-US" sz="1000" dirty="0" smtClean="0"/>
                <a:t>Car camping; Sat day pack hike @ elevation</a:t>
              </a:r>
              <a:endParaRPr lang="en-US" sz="1000" dirty="0" smtClean="0"/>
            </a:p>
          </p:txBody>
        </p:sp>
      </p:grpSp>
      <p:grpSp>
        <p:nvGrpSpPr>
          <p:cNvPr id="58" name="Group 57"/>
          <p:cNvGrpSpPr/>
          <p:nvPr/>
        </p:nvGrpSpPr>
        <p:grpSpPr>
          <a:xfrm>
            <a:off x="6800850" y="5638800"/>
            <a:ext cx="2228850" cy="1219200"/>
            <a:chOff x="209550" y="5638800"/>
            <a:chExt cx="2228850" cy="1066800"/>
          </a:xfrm>
        </p:grpSpPr>
        <p:sp>
          <p:nvSpPr>
            <p:cNvPr id="59" name="Rounded Rectangle 58"/>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p:cNvSpPr txBox="1"/>
            <p:nvPr/>
          </p:nvSpPr>
          <p:spPr>
            <a:xfrm>
              <a:off x="581025" y="5647551"/>
              <a:ext cx="911052" cy="242374"/>
            </a:xfrm>
            <a:prstGeom prst="rect">
              <a:avLst/>
            </a:prstGeom>
            <a:noFill/>
          </p:spPr>
          <p:txBody>
            <a:bodyPr wrap="none" rtlCol="0">
              <a:spAutoFit/>
            </a:bodyPr>
            <a:lstStyle/>
            <a:p>
              <a:r>
                <a:rPr lang="en-US" sz="1200" b="1" dirty="0" smtClean="0"/>
                <a:t>Oct. </a:t>
              </a:r>
              <a:r>
                <a:rPr lang="en-US" sz="1200" b="1" dirty="0" smtClean="0"/>
                <a:t>18 - 19</a:t>
              </a:r>
              <a:endParaRPr lang="en-US" sz="1200" b="1" dirty="0" smtClean="0"/>
            </a:p>
          </p:txBody>
        </p:sp>
        <p:sp>
          <p:nvSpPr>
            <p:cNvPr id="61" name="TextBox 60"/>
            <p:cNvSpPr txBox="1"/>
            <p:nvPr/>
          </p:nvSpPr>
          <p:spPr>
            <a:xfrm>
              <a:off x="209550" y="5805487"/>
              <a:ext cx="2111822" cy="900113"/>
            </a:xfrm>
            <a:prstGeom prst="rect">
              <a:avLst/>
            </a:prstGeom>
            <a:noFill/>
          </p:spPr>
          <p:txBody>
            <a:bodyPr wrap="square" rtlCol="0">
              <a:noAutofit/>
            </a:bodyPr>
            <a:lstStyle/>
            <a:p>
              <a:r>
                <a:rPr lang="en-US" sz="1000" b="1" dirty="0" smtClean="0"/>
                <a:t>Trek: Sunset Beach (Family)</a:t>
              </a:r>
            </a:p>
            <a:p>
              <a:r>
                <a:rPr lang="en-US" sz="1000" b="1" dirty="0" smtClean="0"/>
                <a:t>Trek Leader:  </a:t>
              </a:r>
              <a:r>
                <a:rPr lang="en-US" sz="1000" b="1" dirty="0" smtClean="0"/>
                <a:t>?</a:t>
              </a:r>
              <a:endParaRPr lang="en-US" sz="1000" b="1" dirty="0" smtClean="0"/>
            </a:p>
            <a:p>
              <a:r>
                <a:rPr lang="en-US" sz="1000" b="1" dirty="0" smtClean="0"/>
                <a:t>Scout Trek Leader: </a:t>
              </a:r>
              <a:r>
                <a:rPr lang="en-US" sz="1000" b="1" dirty="0" smtClean="0"/>
                <a:t>?</a:t>
              </a:r>
              <a:r>
                <a:rPr lang="en-US" sz="1000" dirty="0" smtClean="0"/>
                <a:t> </a:t>
              </a:r>
              <a:endParaRPr lang="en-US" sz="1000" dirty="0" smtClean="0"/>
            </a:p>
          </p:txBody>
        </p:sp>
      </p:grpSp>
      <p:grpSp>
        <p:nvGrpSpPr>
          <p:cNvPr id="45" name="Group 44"/>
          <p:cNvGrpSpPr/>
          <p:nvPr/>
        </p:nvGrpSpPr>
        <p:grpSpPr>
          <a:xfrm>
            <a:off x="2228850" y="5631180"/>
            <a:ext cx="2209800" cy="1150620"/>
            <a:chOff x="141016" y="5638800"/>
            <a:chExt cx="2209800" cy="1066800"/>
          </a:xfrm>
        </p:grpSpPr>
        <p:sp>
          <p:nvSpPr>
            <p:cNvPr id="46" name="Rounded Rectangle 45"/>
            <p:cNvSpPr/>
            <p:nvPr/>
          </p:nvSpPr>
          <p:spPr>
            <a:xfrm>
              <a:off x="141016"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TextBox 46"/>
            <p:cNvSpPr txBox="1"/>
            <p:nvPr/>
          </p:nvSpPr>
          <p:spPr>
            <a:xfrm>
              <a:off x="581025" y="5647551"/>
              <a:ext cx="1016249" cy="323166"/>
            </a:xfrm>
            <a:prstGeom prst="rect">
              <a:avLst/>
            </a:prstGeom>
            <a:noFill/>
          </p:spPr>
          <p:txBody>
            <a:bodyPr wrap="none" rtlCol="0">
              <a:spAutoFit/>
            </a:bodyPr>
            <a:lstStyle/>
            <a:p>
              <a:r>
                <a:rPr lang="en-US" sz="1200" b="1" dirty="0" smtClean="0"/>
                <a:t>August 9 - 10 </a:t>
              </a:r>
            </a:p>
          </p:txBody>
        </p:sp>
        <p:sp>
          <p:nvSpPr>
            <p:cNvPr id="48" name="TextBox 47"/>
            <p:cNvSpPr txBox="1"/>
            <p:nvPr/>
          </p:nvSpPr>
          <p:spPr>
            <a:xfrm>
              <a:off x="217216" y="5805488"/>
              <a:ext cx="2111822" cy="796396"/>
            </a:xfrm>
            <a:prstGeom prst="rect">
              <a:avLst/>
            </a:prstGeom>
            <a:noFill/>
          </p:spPr>
          <p:txBody>
            <a:bodyPr wrap="square" rtlCol="0">
              <a:noAutofit/>
            </a:bodyPr>
            <a:lstStyle/>
            <a:p>
              <a:r>
                <a:rPr lang="en-US" sz="1000" b="1" dirty="0" smtClean="0"/>
                <a:t>Trek: Individual Patrol Campouts</a:t>
              </a:r>
            </a:p>
            <a:p>
              <a:r>
                <a:rPr lang="en-US" sz="1000" b="1" dirty="0" smtClean="0"/>
                <a:t>Trek Leader: </a:t>
              </a:r>
            </a:p>
            <a:p>
              <a:r>
                <a:rPr lang="en-US" sz="1000" b="1" dirty="0" smtClean="0"/>
                <a:t>Scout Trek Leader: ?</a:t>
              </a:r>
            </a:p>
            <a:p>
              <a:pPr>
                <a:buFont typeface="Wingdings" pitchFamily="2" charset="2"/>
                <a:buChar char="Ø"/>
              </a:pPr>
              <a:r>
                <a:rPr lang="en-US" sz="1000" dirty="0" smtClean="0"/>
                <a:t> </a:t>
              </a:r>
            </a:p>
          </p:txBody>
        </p:sp>
      </p:grpSp>
      <p:grpSp>
        <p:nvGrpSpPr>
          <p:cNvPr id="50" name="Group 49"/>
          <p:cNvGrpSpPr/>
          <p:nvPr/>
        </p:nvGrpSpPr>
        <p:grpSpPr>
          <a:xfrm>
            <a:off x="126423" y="5618480"/>
            <a:ext cx="2026227" cy="1219200"/>
            <a:chOff x="209550" y="5638800"/>
            <a:chExt cx="2228850" cy="1066800"/>
          </a:xfrm>
        </p:grpSpPr>
        <p:sp>
          <p:nvSpPr>
            <p:cNvPr id="51" name="Rounded Rectangle 50"/>
            <p:cNvSpPr/>
            <p:nvPr/>
          </p:nvSpPr>
          <p:spPr>
            <a:xfrm>
              <a:off x="228600" y="5638800"/>
              <a:ext cx="22098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2" name="TextBox 51"/>
            <p:cNvSpPr txBox="1"/>
            <p:nvPr/>
          </p:nvSpPr>
          <p:spPr>
            <a:xfrm>
              <a:off x="581024" y="5647551"/>
              <a:ext cx="895781" cy="242374"/>
            </a:xfrm>
            <a:prstGeom prst="rect">
              <a:avLst/>
            </a:prstGeom>
            <a:noFill/>
          </p:spPr>
          <p:txBody>
            <a:bodyPr wrap="none" rtlCol="0">
              <a:spAutoFit/>
            </a:bodyPr>
            <a:lstStyle/>
            <a:p>
              <a:r>
                <a:rPr lang="en-US" sz="1200" b="1" dirty="0" smtClean="0"/>
                <a:t>July 6 - 12</a:t>
              </a:r>
            </a:p>
          </p:txBody>
        </p:sp>
        <p:sp>
          <p:nvSpPr>
            <p:cNvPr id="53" name="TextBox 52"/>
            <p:cNvSpPr txBox="1"/>
            <p:nvPr/>
          </p:nvSpPr>
          <p:spPr>
            <a:xfrm>
              <a:off x="209550" y="5805487"/>
              <a:ext cx="2111822" cy="900113"/>
            </a:xfrm>
            <a:prstGeom prst="rect">
              <a:avLst/>
            </a:prstGeom>
            <a:noFill/>
          </p:spPr>
          <p:txBody>
            <a:bodyPr wrap="square" rtlCol="0">
              <a:noAutofit/>
            </a:bodyPr>
            <a:lstStyle/>
            <a:p>
              <a:r>
                <a:rPr lang="en-US" sz="1000" b="1" dirty="0" smtClean="0"/>
                <a:t>Trek: Hi-Sierra Summer Camp</a:t>
              </a:r>
            </a:p>
            <a:p>
              <a:r>
                <a:rPr lang="en-US" sz="1000" b="1" dirty="0" smtClean="0"/>
                <a:t>Trek Leader: </a:t>
              </a:r>
              <a:r>
                <a:rPr lang="en-US" sz="1000" b="1" dirty="0" err="1" smtClean="0"/>
                <a:t>Mukund</a:t>
              </a:r>
              <a:r>
                <a:rPr lang="en-US" sz="1000" b="1" dirty="0" smtClean="0"/>
                <a:t> </a:t>
              </a:r>
              <a:r>
                <a:rPr lang="en-US" sz="1000" b="1" dirty="0" err="1" smtClean="0"/>
                <a:t>Madhugiri</a:t>
              </a:r>
              <a:endParaRPr lang="en-US" sz="1000" b="1" dirty="0" smtClean="0"/>
            </a:p>
            <a:p>
              <a:r>
                <a:rPr lang="en-US" sz="1000" b="1" dirty="0" smtClean="0"/>
                <a:t>Scout Trek Leader: Cole</a:t>
              </a:r>
            </a:p>
            <a:p>
              <a:pPr>
                <a:buFont typeface="Wingdings" pitchFamily="2" charset="2"/>
                <a:buChar char="Ø"/>
              </a:pPr>
              <a:r>
                <a:rPr lang="en-US" sz="1000" dirty="0" smtClean="0"/>
                <a:t> </a:t>
              </a:r>
              <a:r>
                <a:rPr lang="en-US" sz="1000" dirty="0" smtClean="0"/>
                <a:t>Need drivers still.</a:t>
              </a:r>
            </a:p>
            <a:p>
              <a:pPr>
                <a:buFont typeface="Wingdings" pitchFamily="2" charset="2"/>
                <a:buChar char="Ø"/>
              </a:pPr>
              <a:r>
                <a:rPr lang="en-US" sz="1000" dirty="0"/>
                <a:t> </a:t>
              </a:r>
              <a:r>
                <a:rPr lang="en-US" sz="1000" dirty="0" smtClean="0"/>
                <a:t>Scouts will leave </a:t>
              </a:r>
              <a:r>
                <a:rPr lang="en-US" sz="1000" dirty="0" err="1" smtClean="0"/>
                <a:t>Deanza</a:t>
              </a:r>
              <a:r>
                <a:rPr lang="en-US" sz="1000" dirty="0" smtClean="0"/>
                <a:t> by 9:00 am on Sunday morning</a:t>
              </a:r>
              <a:endParaRPr lang="en-US" sz="1000" dirty="0" smtClean="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ordPictureWatermark3" descr="logo_sm"/>
          <p:cNvPicPr>
            <a:picLocks noChangeAspect="1" noChangeArrowheads="1"/>
          </p:cNvPicPr>
          <p:nvPr/>
        </p:nvPicPr>
        <p:blipFill>
          <a:blip r:embed="rId3" cstate="print"/>
          <a:srcRect/>
          <a:stretch>
            <a:fillRect/>
          </a:stretch>
        </p:blipFill>
        <p:spPr bwMode="auto">
          <a:xfrm>
            <a:off x="228600" y="152400"/>
            <a:ext cx="762000" cy="762000"/>
          </a:xfrm>
          <a:prstGeom prst="rect">
            <a:avLst/>
          </a:prstGeom>
          <a:noFill/>
          <a:ln w="9525">
            <a:noFill/>
            <a:miter lim="800000"/>
            <a:headEnd/>
            <a:tailEnd/>
          </a:ln>
        </p:spPr>
      </p:pic>
      <p:sp>
        <p:nvSpPr>
          <p:cNvPr id="5" name="TextBox 4"/>
          <p:cNvSpPr txBox="1"/>
          <p:nvPr/>
        </p:nvSpPr>
        <p:spPr>
          <a:xfrm>
            <a:off x="2020708" y="152400"/>
            <a:ext cx="6104142" cy="584776"/>
          </a:xfrm>
          <a:prstGeom prst="rect">
            <a:avLst/>
          </a:prstGeom>
          <a:noFill/>
        </p:spPr>
        <p:txBody>
          <a:bodyPr wrap="none" rtlCol="0">
            <a:spAutoFit/>
          </a:bodyPr>
          <a:lstStyle/>
          <a:p>
            <a:pPr algn="ctr"/>
            <a:r>
              <a:rPr lang="en-US" dirty="0" smtClean="0"/>
              <a:t>Troop 457 Committee Meeting Notes Summary : Mar. 18, 2014</a:t>
            </a:r>
          </a:p>
          <a:p>
            <a:pPr algn="ctr"/>
            <a:endParaRPr lang="en-US" sz="1400" dirty="0">
              <a:solidFill>
                <a:schemeClr val="accent2">
                  <a:lumMod val="75000"/>
                </a:schemeClr>
              </a:solidFill>
            </a:endParaRPr>
          </a:p>
        </p:txBody>
      </p:sp>
      <p:sp>
        <p:nvSpPr>
          <p:cNvPr id="19" name="Rounded Rectangle 18"/>
          <p:cNvSpPr/>
          <p:nvPr/>
        </p:nvSpPr>
        <p:spPr>
          <a:xfrm>
            <a:off x="142874" y="1066800"/>
            <a:ext cx="8848725" cy="3657600"/>
          </a:xfrm>
          <a:prstGeom prst="round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542925" y="1143000"/>
            <a:ext cx="1851789" cy="276999"/>
          </a:xfrm>
          <a:prstGeom prst="rect">
            <a:avLst/>
          </a:prstGeom>
          <a:noFill/>
        </p:spPr>
        <p:txBody>
          <a:bodyPr wrap="none" rtlCol="0">
            <a:spAutoFit/>
          </a:bodyPr>
          <a:lstStyle/>
          <a:p>
            <a:r>
              <a:rPr lang="en-US" sz="1200" b="1" dirty="0" smtClean="0">
                <a:solidFill>
                  <a:schemeClr val="accent4">
                    <a:lumMod val="50000"/>
                  </a:schemeClr>
                </a:solidFill>
                <a:latin typeface="Perpetua" pitchFamily="18" charset="0"/>
              </a:rPr>
              <a:t>Committee Topics (</a:t>
            </a:r>
            <a:r>
              <a:rPr lang="en-US" sz="1200" b="1" dirty="0" err="1" smtClean="0">
                <a:solidFill>
                  <a:schemeClr val="accent4">
                    <a:lumMod val="50000"/>
                  </a:schemeClr>
                </a:solidFill>
                <a:latin typeface="Perpetua" pitchFamily="18" charset="0"/>
              </a:rPr>
              <a:t>cont</a:t>
            </a:r>
            <a:r>
              <a:rPr lang="en-US" sz="1200" b="1" dirty="0" smtClean="0">
                <a:solidFill>
                  <a:schemeClr val="accent4">
                    <a:lumMod val="50000"/>
                  </a:schemeClr>
                </a:solidFill>
                <a:latin typeface="Perpetua" pitchFamily="18" charset="0"/>
              </a:rPr>
              <a:t>) :</a:t>
            </a:r>
            <a:endParaRPr lang="en-US" sz="1200" b="1" dirty="0">
              <a:solidFill>
                <a:schemeClr val="accent4">
                  <a:lumMod val="50000"/>
                </a:schemeClr>
              </a:solidFill>
              <a:latin typeface="Perpetua" pitchFamily="18" charset="0"/>
            </a:endParaRPr>
          </a:p>
        </p:txBody>
      </p:sp>
      <p:sp>
        <p:nvSpPr>
          <p:cNvPr id="21" name="TextBox 20"/>
          <p:cNvSpPr txBox="1"/>
          <p:nvPr/>
        </p:nvSpPr>
        <p:spPr>
          <a:xfrm>
            <a:off x="219075" y="1447800"/>
            <a:ext cx="8720657" cy="3200400"/>
          </a:xfrm>
          <a:prstGeom prst="rect">
            <a:avLst/>
          </a:prstGeom>
          <a:noFill/>
        </p:spPr>
        <p:txBody>
          <a:bodyPr wrap="square" rtlCol="0">
            <a:noAutofit/>
          </a:bodyPr>
          <a:lstStyle/>
          <a:p>
            <a:pPr>
              <a:buFont typeface="Wingdings" pitchFamily="2" charset="2"/>
              <a:buChar char="Ø"/>
            </a:pPr>
            <a:r>
              <a:rPr lang="en-US" sz="1000" b="1" dirty="0" smtClean="0">
                <a:latin typeface="Perpetua" pitchFamily="18" charset="0"/>
              </a:rPr>
              <a:t> Scout Master Notes: </a:t>
            </a:r>
          </a:p>
          <a:p>
            <a:pPr lvl="1">
              <a:buFont typeface="Wingdings" pitchFamily="2" charset="2"/>
              <a:buChar char="Ø"/>
            </a:pPr>
            <a:r>
              <a:rPr lang="en-US" sz="1000" b="1" dirty="0" smtClean="0">
                <a:latin typeface="Perpetua" pitchFamily="18" charset="0"/>
              </a:rPr>
              <a:t> Skyline To The Sea (STTS) demonstrated some good planning and increasing maturity from our 14 </a:t>
            </a:r>
            <a:r>
              <a:rPr lang="en-US" sz="1000" b="1" dirty="0" err="1" smtClean="0">
                <a:latin typeface="Perpetua" pitchFamily="18" charset="0"/>
              </a:rPr>
              <a:t>yr</a:t>
            </a:r>
            <a:r>
              <a:rPr lang="en-US" sz="1000" b="1" dirty="0" smtClean="0">
                <a:latin typeface="Perpetua" pitchFamily="18" charset="0"/>
              </a:rPr>
              <a:t> olds</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Need a 14 </a:t>
            </a:r>
            <a:r>
              <a:rPr lang="en-US" sz="1000" b="1" dirty="0" err="1" smtClean="0">
                <a:latin typeface="Perpetua" pitchFamily="18" charset="0"/>
              </a:rPr>
              <a:t>yr</a:t>
            </a:r>
            <a:r>
              <a:rPr lang="en-US" sz="1000" b="1" dirty="0" smtClean="0">
                <a:latin typeface="Perpetua" pitchFamily="18" charset="0"/>
              </a:rPr>
              <a:t> old parent to step up to lead High Adventure Trek next year (Eli); Scott will mentor based on experience from a couple years ago.</a:t>
            </a:r>
          </a:p>
          <a:p>
            <a:pPr lvl="1">
              <a:buFont typeface="Wingdings" pitchFamily="2" charset="2"/>
              <a:buChar char="Ø"/>
            </a:pPr>
            <a:r>
              <a:rPr lang="en-US" sz="1000" b="1" dirty="0">
                <a:latin typeface="Perpetua" pitchFamily="18" charset="0"/>
              </a:rPr>
              <a:t> </a:t>
            </a:r>
            <a:r>
              <a:rPr lang="en-US" sz="1000" b="1" dirty="0" smtClean="0">
                <a:latin typeface="Perpetua" pitchFamily="18" charset="0"/>
              </a:rPr>
              <a:t>For consistency sake – scout spirit, activity and leadership should be signed at Scoutmaster Conference</a:t>
            </a:r>
          </a:p>
          <a:p>
            <a:pPr>
              <a:buFont typeface="Wingdings" pitchFamily="2" charset="2"/>
              <a:buChar char="Ø"/>
            </a:pPr>
            <a:r>
              <a:rPr lang="en-US" sz="1000" b="1" dirty="0" smtClean="0">
                <a:latin typeface="Perpetua" pitchFamily="18" charset="0"/>
              </a:rPr>
              <a:t> Committee Notes:</a:t>
            </a:r>
          </a:p>
          <a:p>
            <a:pPr lvl="1">
              <a:buFont typeface="Wingdings" pitchFamily="2" charset="2"/>
              <a:buChar char="Ø"/>
            </a:pPr>
            <a:r>
              <a:rPr lang="en-US" sz="1000" b="1" dirty="0" smtClean="0">
                <a:latin typeface="Perpetua" pitchFamily="18" charset="0"/>
              </a:rPr>
              <a:t> Need </a:t>
            </a:r>
            <a:r>
              <a:rPr lang="en-US" sz="1000" b="1" dirty="0" smtClean="0">
                <a:latin typeface="Perpetua" pitchFamily="18" charset="0"/>
              </a:rPr>
              <a:t>(Adult) Quartermaster  to replace Eric </a:t>
            </a:r>
            <a:r>
              <a:rPr lang="en-US" sz="1000" b="1" dirty="0" err="1" smtClean="0">
                <a:latin typeface="Perpetua" pitchFamily="18" charset="0"/>
              </a:rPr>
              <a:t>Wilford</a:t>
            </a:r>
            <a:r>
              <a:rPr lang="en-US" sz="1000" b="1" dirty="0" smtClean="0">
                <a:latin typeface="Perpetua" pitchFamily="18" charset="0"/>
              </a:rPr>
              <a:t>. With new shed, there’s very little garage requirement for this position now. </a:t>
            </a:r>
            <a:endParaRPr lang="en-US" sz="1000" b="1" dirty="0" smtClean="0">
              <a:latin typeface="Perpetua" pitchFamily="18" charset="0"/>
            </a:endParaRPr>
          </a:p>
          <a:p>
            <a:pPr lvl="1">
              <a:buFont typeface="Wingdings" pitchFamily="2" charset="2"/>
              <a:buChar char="Ø"/>
            </a:pPr>
            <a:r>
              <a:rPr lang="en-US" sz="1000" b="1" dirty="0" smtClean="0">
                <a:latin typeface="Perpetua" pitchFamily="18" charset="0"/>
              </a:rPr>
              <a:t> Popcorn Update</a:t>
            </a:r>
          </a:p>
          <a:p>
            <a:pPr lvl="2">
              <a:buFont typeface="Wingdings" pitchFamily="2" charset="2"/>
              <a:buChar char="Ø"/>
            </a:pPr>
            <a:r>
              <a:rPr lang="en-US" sz="1000" b="1" dirty="0">
                <a:latin typeface="Perpetua" pitchFamily="18" charset="0"/>
              </a:rPr>
              <a:t> </a:t>
            </a:r>
            <a:r>
              <a:rPr lang="en-US" sz="1000" b="1" dirty="0" smtClean="0">
                <a:latin typeface="Perpetua" pitchFamily="18" charset="0"/>
              </a:rPr>
              <a:t>N</a:t>
            </a:r>
            <a:r>
              <a:rPr lang="en-US" sz="1000" dirty="0" smtClean="0"/>
              <a:t>eed </a:t>
            </a:r>
            <a:r>
              <a:rPr lang="en-US" sz="1000" dirty="0"/>
              <a:t>someone to go to the July 13</a:t>
            </a:r>
            <a:r>
              <a:rPr lang="en-US" sz="1000" baseline="30000" dirty="0"/>
              <a:t>th</a:t>
            </a:r>
            <a:r>
              <a:rPr lang="en-US" sz="1000" dirty="0"/>
              <a:t> </a:t>
            </a:r>
            <a:r>
              <a:rPr lang="en-US" sz="1000" dirty="0" smtClean="0"/>
              <a:t>meeting</a:t>
            </a:r>
          </a:p>
          <a:p>
            <a:pPr lvl="2">
              <a:buFont typeface="Wingdings" pitchFamily="2" charset="2"/>
              <a:buChar char="Ø"/>
            </a:pPr>
            <a:r>
              <a:rPr lang="en-US" sz="1000" dirty="0"/>
              <a:t> </a:t>
            </a:r>
            <a:r>
              <a:rPr lang="en-US" sz="1000" dirty="0" smtClean="0"/>
              <a:t>Sept </a:t>
            </a:r>
            <a:r>
              <a:rPr lang="en-US" sz="1000" dirty="0"/>
              <a:t>12</a:t>
            </a:r>
            <a:r>
              <a:rPr lang="en-US" sz="1000" baseline="30000" dirty="0"/>
              <a:t>th</a:t>
            </a:r>
            <a:r>
              <a:rPr lang="en-US" sz="1000" dirty="0"/>
              <a:t> is popcorn pickup (Open weekend!!) – need to get this on the parent’s </a:t>
            </a:r>
            <a:r>
              <a:rPr lang="en-US" sz="1000" dirty="0" smtClean="0"/>
              <a:t>calendars</a:t>
            </a:r>
          </a:p>
          <a:p>
            <a:pPr lvl="2">
              <a:buFont typeface="Wingdings" pitchFamily="2" charset="2"/>
              <a:buChar char="Ø"/>
            </a:pPr>
            <a:r>
              <a:rPr lang="en-US" sz="1000" dirty="0"/>
              <a:t> </a:t>
            </a:r>
            <a:r>
              <a:rPr lang="en-US" sz="1000" dirty="0" smtClean="0"/>
              <a:t>Much more challenging this year in securing Show-n-Sell locations; Scouts may have to do more personal selling</a:t>
            </a:r>
          </a:p>
          <a:p>
            <a:pPr lvl="2">
              <a:buFont typeface="Wingdings" pitchFamily="2" charset="2"/>
              <a:buChar char="Ø"/>
            </a:pPr>
            <a:r>
              <a:rPr lang="en-US" sz="1000" dirty="0"/>
              <a:t> </a:t>
            </a:r>
            <a:r>
              <a:rPr lang="en-US" sz="1000" dirty="0" smtClean="0"/>
              <a:t>Popcorn Sales Goal Expectations: All scouts must sell $300 of popcorn except those aging </a:t>
            </a:r>
            <a:r>
              <a:rPr lang="en-US" sz="1000" dirty="0"/>
              <a:t>out by </a:t>
            </a:r>
            <a:r>
              <a:rPr lang="en-US" sz="1000" dirty="0" smtClean="0"/>
              <a:t>March the following year</a:t>
            </a:r>
          </a:p>
          <a:p>
            <a:pPr lvl="1">
              <a:buFont typeface="Wingdings" pitchFamily="2" charset="2"/>
              <a:buChar char="Ø"/>
            </a:pPr>
            <a:r>
              <a:rPr lang="en-US" sz="1000" b="1" dirty="0" smtClean="0">
                <a:latin typeface="Perpetua" pitchFamily="18" charset="0"/>
              </a:rPr>
              <a:t> Pack 457: there wil</a:t>
            </a:r>
            <a:r>
              <a:rPr lang="en-US" sz="1000" b="1" dirty="0" smtClean="0">
                <a:latin typeface="Perpetua" pitchFamily="18" charset="0"/>
              </a:rPr>
              <a:t>l be opportunities for the Troop to support Pack 457; if we can identify a Den Chief, that’d be really good!</a:t>
            </a:r>
          </a:p>
          <a:p>
            <a:pPr lvl="1">
              <a:buFont typeface="Wingdings" pitchFamily="2" charset="2"/>
              <a:buChar char="Ø"/>
            </a:pPr>
            <a:r>
              <a:rPr lang="en-US" sz="1000" b="1" dirty="0" smtClean="0">
                <a:latin typeface="Perpetua" pitchFamily="18" charset="0"/>
              </a:rPr>
              <a:t> After summer camp, the troop will need to move Tenderfeet scouts into their own patrols. Normally, the Tenderfeet are distributed among existing patrols, but with so many, we’ll need to create at least one more new patrol (and shuffle one scout from each existing patrol).  Considerations:</a:t>
            </a:r>
          </a:p>
          <a:p>
            <a:pPr lvl="2">
              <a:buFont typeface="Wingdings" pitchFamily="2" charset="2"/>
              <a:buChar char="Ø"/>
            </a:pPr>
            <a:r>
              <a:rPr lang="en-US" sz="1000" b="1" dirty="0">
                <a:latin typeface="Perpetua" pitchFamily="18" charset="0"/>
              </a:rPr>
              <a:t> </a:t>
            </a:r>
            <a:r>
              <a:rPr lang="en-US" sz="1000" b="1" dirty="0" smtClean="0">
                <a:latin typeface="Perpetua" pitchFamily="18" charset="0"/>
              </a:rPr>
              <a:t>W</a:t>
            </a:r>
            <a:r>
              <a:rPr lang="en-US" sz="1000" dirty="0" smtClean="0"/>
              <a:t>ho’s </a:t>
            </a:r>
            <a:r>
              <a:rPr lang="en-US" sz="1000" dirty="0"/>
              <a:t>going to be the next SPL/ASPL </a:t>
            </a:r>
            <a:r>
              <a:rPr lang="en-US" sz="1000" dirty="0" smtClean="0"/>
              <a:t>? (i.e., we don’t want to assume they will have long-term leadership position in the new patrol)</a:t>
            </a:r>
          </a:p>
          <a:p>
            <a:pPr lvl="2">
              <a:buFont typeface="Wingdings" pitchFamily="2" charset="2"/>
              <a:buChar char="Ø"/>
            </a:pPr>
            <a:r>
              <a:rPr lang="en-US" sz="1000" dirty="0"/>
              <a:t> </a:t>
            </a:r>
            <a:r>
              <a:rPr lang="en-US" sz="1000" dirty="0" smtClean="0"/>
              <a:t>Youth </a:t>
            </a:r>
            <a:r>
              <a:rPr lang="en-US" sz="1000" dirty="0"/>
              <a:t>Leader Training scouts ? </a:t>
            </a:r>
            <a:endParaRPr lang="en-US" sz="1000" dirty="0" smtClean="0"/>
          </a:p>
          <a:p>
            <a:pPr lvl="2">
              <a:buFont typeface="Wingdings" pitchFamily="2" charset="2"/>
              <a:buChar char="Ø"/>
            </a:pPr>
            <a:r>
              <a:rPr lang="en-US" sz="1000" dirty="0" smtClean="0"/>
              <a:t> Need </a:t>
            </a:r>
            <a:r>
              <a:rPr lang="en-US" sz="1000" dirty="0"/>
              <a:t>to make sure there’s a strong PL and then we need to backups for potential SPL/ASPL </a:t>
            </a:r>
            <a:endParaRPr lang="en-US" sz="1000" dirty="0" smtClean="0"/>
          </a:p>
          <a:p>
            <a:pPr lvl="2">
              <a:buFont typeface="Wingdings" pitchFamily="2" charset="2"/>
              <a:buChar char="Ø"/>
            </a:pPr>
            <a:r>
              <a:rPr lang="en-US" sz="1000" dirty="0"/>
              <a:t> </a:t>
            </a:r>
            <a:r>
              <a:rPr lang="en-US" sz="1000" dirty="0" smtClean="0"/>
              <a:t>Current </a:t>
            </a:r>
            <a:r>
              <a:rPr lang="en-US" sz="1000" dirty="0"/>
              <a:t>patrols for August and a Tenderfeet (separate) outing </a:t>
            </a:r>
            <a:r>
              <a:rPr lang="en-US" sz="1000" dirty="0" smtClean="0"/>
              <a:t>– YES</a:t>
            </a:r>
          </a:p>
          <a:p>
            <a:pPr lvl="2">
              <a:buFont typeface="Wingdings" pitchFamily="2" charset="2"/>
              <a:buChar char="Ø"/>
            </a:pPr>
            <a:r>
              <a:rPr lang="en-US" sz="1000" dirty="0"/>
              <a:t> </a:t>
            </a:r>
            <a:r>
              <a:rPr lang="en-US" sz="1000" dirty="0" smtClean="0"/>
              <a:t>Need </a:t>
            </a:r>
            <a:r>
              <a:rPr lang="en-US" sz="1000" dirty="0"/>
              <a:t>to start the process of forming the Patrols </a:t>
            </a:r>
            <a:r>
              <a:rPr lang="en-US" sz="1000" dirty="0" smtClean="0"/>
              <a:t>immediately - YES</a:t>
            </a:r>
            <a:endParaRPr lang="en-US" sz="1400" dirty="0"/>
          </a:p>
          <a:p>
            <a:pPr lvl="1">
              <a:buFont typeface="Wingdings" pitchFamily="2" charset="2"/>
              <a:buChar char="Ø"/>
            </a:pPr>
            <a:endParaRPr lang="en-US" sz="1000" b="1" dirty="0" smtClean="0">
              <a:latin typeface="Perpetua" pitchFamily="18" charset="0"/>
            </a:endParaRPr>
          </a:p>
          <a:p>
            <a:pPr lvl="2">
              <a:buFont typeface="Wingdings" pitchFamily="2" charset="2"/>
              <a:buChar char="Ø"/>
            </a:pPr>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a:p>
            <a:pPr lvl="1">
              <a:buFont typeface="Wingdings" pitchFamily="2" charset="2"/>
              <a:buChar char="Ø"/>
            </a:pPr>
            <a:endParaRPr lang="en-US" sz="1000" b="1" dirty="0" smtClean="0">
              <a:latin typeface="Perpetua" pitchFamily="18" charset="0"/>
            </a:endParaRPr>
          </a:p>
        </p:txBody>
      </p:sp>
      <p:sp>
        <p:nvSpPr>
          <p:cNvPr id="49" name="Rounded Rectangle 48"/>
          <p:cNvSpPr/>
          <p:nvPr/>
        </p:nvSpPr>
        <p:spPr>
          <a:xfrm>
            <a:off x="152400" y="4800600"/>
            <a:ext cx="8848725" cy="1981200"/>
          </a:xfrm>
          <a:prstGeom prst="roundRect">
            <a:avLst/>
          </a:prstGeom>
          <a:solidFill>
            <a:schemeClr val="accent4">
              <a:lumMod val="40000"/>
              <a:lumOff val="60000"/>
            </a:schemeClr>
          </a:solidFill>
          <a:ln>
            <a:solidFill>
              <a:schemeClr val="accent4">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p:cNvSpPr txBox="1"/>
          <p:nvPr/>
        </p:nvSpPr>
        <p:spPr>
          <a:xfrm>
            <a:off x="228600" y="4870192"/>
            <a:ext cx="8720657" cy="1835408"/>
          </a:xfrm>
          <a:prstGeom prst="rect">
            <a:avLst/>
          </a:prstGeom>
          <a:noFill/>
        </p:spPr>
        <p:txBody>
          <a:bodyPr wrap="square" rtlCol="0">
            <a:noAutofit/>
          </a:bodyPr>
          <a:lstStyle/>
          <a:p>
            <a:pPr marL="171450" indent="-171450">
              <a:buFont typeface="Courier New"/>
              <a:buChar char="o"/>
            </a:pPr>
            <a:r>
              <a:rPr lang="en-US" sz="1000" b="1" dirty="0" smtClean="0">
                <a:latin typeface="Perpetua" pitchFamily="18" charset="0"/>
              </a:rPr>
              <a:t>Acronyms / terms:</a:t>
            </a:r>
          </a:p>
          <a:p>
            <a:pPr marL="628650" lvl="1" indent="-171450">
              <a:buFont typeface="Courier New"/>
              <a:buChar char="o"/>
            </a:pPr>
            <a:r>
              <a:rPr lang="en-US" sz="1000" b="1" dirty="0" smtClean="0">
                <a:latin typeface="Perpetua" pitchFamily="18" charset="0"/>
              </a:rPr>
              <a:t>PLC – Patrol Leader Council: this is group of scouts who meet monthly and plan out the weekly meetings and details of monthly treks; group consists of the SPL, ASPL, Patrol Leaders (PL), Scribe and Scout Master (SM).</a:t>
            </a:r>
          </a:p>
          <a:p>
            <a:pPr marL="628650" lvl="1" indent="-171450">
              <a:buFont typeface="Courier New"/>
              <a:buChar char="o"/>
            </a:pPr>
            <a:r>
              <a:rPr lang="en-US" sz="1000" b="1" dirty="0" smtClean="0">
                <a:latin typeface="Perpetua" pitchFamily="18" charset="0"/>
              </a:rPr>
              <a:t>SPL – Senior Patrol Leader: this is the elected scout who is 3rd in command of the overall troop leadership (below Committee Chair and Scout Master); he is responsible for the leading the PLC meetings and the weekly troop meetings. </a:t>
            </a:r>
          </a:p>
          <a:p>
            <a:pPr marL="628650" lvl="1" indent="-171450">
              <a:buFont typeface="Courier New"/>
              <a:buChar char="o"/>
            </a:pPr>
            <a:r>
              <a:rPr lang="en-US" sz="1000" b="1" dirty="0" smtClean="0">
                <a:latin typeface="Perpetua" pitchFamily="18" charset="0"/>
                <a:sym typeface="Wingdings"/>
              </a:rPr>
              <a:t>Trek – a generic name for our monthly activity, typically a campout. We have an adult trek leader and scout trek leader for each trek with the goal to let the scout trek leader organize and manage as much of the trek as possible (e.g., less charging campsites to a credit for reimbursement, organizing adult meals, etc.)</a:t>
            </a:r>
          </a:p>
          <a:p>
            <a:pPr marL="628650" lvl="1" indent="-171450">
              <a:buFont typeface="Courier New"/>
              <a:buChar char="o"/>
            </a:pPr>
            <a:r>
              <a:rPr lang="en-US" sz="1000" b="1" dirty="0" err="1" smtClean="0">
                <a:latin typeface="Perpetua" pitchFamily="18" charset="0"/>
                <a:sym typeface="Wingdings"/>
              </a:rPr>
              <a:t>CoH</a:t>
            </a:r>
            <a:r>
              <a:rPr lang="en-US" sz="1000" b="1" dirty="0" smtClean="0">
                <a:latin typeface="Perpetua" pitchFamily="18" charset="0"/>
                <a:sym typeface="Wingdings"/>
              </a:rPr>
              <a:t> – Court of Honor: a special troop meeting where scouts are recognized for advancement and all parents / family are encouraged to attend (similar to a Pack Meeting, but held ~ quarterly)</a:t>
            </a:r>
          </a:p>
          <a:p>
            <a:pPr marL="628650" lvl="1" indent="-171450">
              <a:buFont typeface="Courier New"/>
              <a:buChar char="o"/>
            </a:pPr>
            <a:r>
              <a:rPr lang="en-US" sz="1000" b="1" dirty="0" smtClean="0">
                <a:latin typeface="Perpetua" pitchFamily="18" charset="0"/>
                <a:sym typeface="Wingdings"/>
              </a:rPr>
              <a:t>ASM – Assistant Scout Master</a:t>
            </a:r>
          </a:p>
          <a:p>
            <a:pPr marL="628650" lvl="1" indent="-171450">
              <a:buFont typeface="Courier New"/>
              <a:buChar char="o"/>
            </a:pPr>
            <a:endParaRPr lang="en-US" sz="1000" b="1" dirty="0" smtClean="0">
              <a:latin typeface="Perpetua" pitchFamily="18" charset="0"/>
              <a:sym typeface="Wingdings"/>
            </a:endParaRPr>
          </a:p>
        </p:txBody>
      </p:sp>
    </p:spTree>
    <p:extLst>
      <p:ext uri="{BB962C8B-B14F-4D97-AF65-F5344CB8AC3E}">
        <p14:creationId xmlns:p14="http://schemas.microsoft.com/office/powerpoint/2010/main" val="368801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WordPictureWatermark3" descr="logo_sm"/>
          <p:cNvPicPr>
            <a:picLocks noChangeAspect="1" noChangeArrowheads="1"/>
          </p:cNvPicPr>
          <p:nvPr/>
        </p:nvPicPr>
        <p:blipFill>
          <a:blip r:embed="rId2" cstate="print"/>
          <a:srcRect/>
          <a:stretch>
            <a:fillRect/>
          </a:stretch>
        </p:blipFill>
        <p:spPr bwMode="auto">
          <a:xfrm>
            <a:off x="3962400" y="76200"/>
            <a:ext cx="685800" cy="685800"/>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1478204117"/>
              </p:ext>
            </p:extLst>
          </p:nvPr>
        </p:nvGraphicFramePr>
        <p:xfrm>
          <a:off x="134145" y="139176"/>
          <a:ext cx="3581400" cy="6167251"/>
        </p:xfrm>
        <a:graphic>
          <a:graphicData uri="http://schemas.openxmlformats.org/drawingml/2006/table">
            <a:tbl>
              <a:tblPr firstRow="1" bandRow="1">
                <a:tableStyleId>{69C7853C-536D-4A76-A0AE-DD22124D55A5}</a:tableStyleId>
              </a:tblPr>
              <a:tblGrid>
                <a:gridCol w="1106978"/>
                <a:gridCol w="2474422"/>
              </a:tblGrid>
              <a:tr h="320040">
                <a:tc>
                  <a:txBody>
                    <a:bodyPr/>
                    <a:lstStyle/>
                    <a:p>
                      <a:pPr algn="ctr"/>
                      <a:r>
                        <a:rPr lang="en-US" sz="1000" dirty="0" smtClean="0"/>
                        <a:t>Scout</a:t>
                      </a:r>
                      <a:endParaRPr lang="en-US" sz="1000" dirty="0"/>
                    </a:p>
                  </a:txBody>
                  <a:tcPr marL="45720" marR="4572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Position</a:t>
                      </a:r>
                    </a:p>
                    <a:p>
                      <a:pPr algn="ctr"/>
                      <a:endParaRPr lang="en-US" sz="1000" dirty="0"/>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Cole </a:t>
                      </a:r>
                      <a:r>
                        <a:rPr lang="en-US" sz="1000" b="1" baseline="0" dirty="0" smtClean="0">
                          <a:solidFill>
                            <a:srgbClr val="000000"/>
                          </a:solidFill>
                          <a:effectLst/>
                          <a:latin typeface="Calibri"/>
                          <a:ea typeface="Calibri"/>
                          <a:cs typeface="Times New Roman"/>
                        </a:rPr>
                        <a:t>Davidson</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b="0" dirty="0">
                          <a:solidFill>
                            <a:srgbClr val="000000"/>
                          </a:solidFill>
                          <a:effectLst/>
                          <a:latin typeface="Calibri"/>
                          <a:ea typeface="Calibri"/>
                          <a:cs typeface="Times New Roman"/>
                        </a:rPr>
                        <a:t>Senior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Tate </a:t>
                      </a:r>
                      <a:r>
                        <a:rPr lang="en-US" sz="1000" b="1" dirty="0" err="1" smtClean="0">
                          <a:solidFill>
                            <a:srgbClr val="000000"/>
                          </a:solidFill>
                          <a:effectLst/>
                          <a:latin typeface="Calibri"/>
                          <a:ea typeface="Calibri"/>
                          <a:cs typeface="Times New Roman"/>
                        </a:rPr>
                        <a:t>Besser</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Senior Patrol Leader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Naman</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Bhargava</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Librarian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Shay Dias</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Rahul </a:t>
                      </a:r>
                      <a:r>
                        <a:rPr lang="en-US" sz="1000" b="1" dirty="0" err="1" smtClean="0">
                          <a:solidFill>
                            <a:srgbClr val="000000"/>
                          </a:solidFill>
                          <a:effectLst/>
                          <a:latin typeface="Calibri"/>
                          <a:ea typeface="Calibri"/>
                          <a:cs typeface="Times New Roman"/>
                        </a:rPr>
                        <a:t>Madhugiri</a:t>
                      </a:r>
                      <a:endParaRPr lang="en-US" sz="10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Anik</a:t>
                      </a:r>
                      <a:r>
                        <a:rPr lang="en-US" sz="1000" b="1" dirty="0" smtClean="0">
                          <a:solidFill>
                            <a:srgbClr val="000000"/>
                          </a:solidFill>
                          <a:effectLst/>
                          <a:latin typeface="Calibri"/>
                          <a:ea typeface="Calibri"/>
                          <a:cs typeface="Times New Roman"/>
                        </a:rPr>
                        <a:t> Patel</a:t>
                      </a:r>
                    </a:p>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Alec </a:t>
                      </a:r>
                      <a:r>
                        <a:rPr lang="en-US" sz="1000" b="1" dirty="0" err="1" smtClean="0">
                          <a:solidFill>
                            <a:srgbClr val="000000"/>
                          </a:solidFill>
                          <a:effectLst/>
                          <a:latin typeface="Calibri"/>
                          <a:ea typeface="Calibri"/>
                          <a:cs typeface="Times New Roman"/>
                        </a:rPr>
                        <a:t>Uyematsu</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Troop Guide</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Calibri"/>
                          <a:ea typeface="Calibri"/>
                          <a:cs typeface="Times New Roman"/>
                        </a:rPr>
                        <a:t>Krishna </a:t>
                      </a:r>
                      <a:r>
                        <a:rPr lang="en-US" sz="1000" b="1" dirty="0" err="1" smtClean="0">
                          <a:solidFill>
                            <a:srgbClr val="000000"/>
                          </a:solidFill>
                          <a:effectLst/>
                          <a:latin typeface="Calibri"/>
                          <a:ea typeface="Calibri"/>
                          <a:cs typeface="Times New Roman"/>
                        </a:rPr>
                        <a:t>Gomatam</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Quartermaster</a:t>
                      </a:r>
                    </a:p>
                  </a:txBody>
                  <a:tcPr marL="45720" marR="45720" marT="0" marB="0"/>
                </a:tc>
              </a:tr>
              <a:tr h="320354">
                <a:tc>
                  <a:txBody>
                    <a:bodyPr/>
                    <a:lstStyle/>
                    <a:p>
                      <a:pPr marL="0" marR="0">
                        <a:lnSpc>
                          <a:spcPct val="115000"/>
                        </a:lnSpc>
                        <a:spcBef>
                          <a:spcPts val="0"/>
                        </a:spcBef>
                        <a:spcAft>
                          <a:spcPts val="0"/>
                        </a:spcAft>
                      </a:pPr>
                      <a:r>
                        <a:rPr lang="en-US" sz="1000" b="1" dirty="0" err="1" smtClean="0">
                          <a:solidFill>
                            <a:srgbClr val="000000"/>
                          </a:solidFill>
                          <a:effectLst/>
                          <a:latin typeface="Calibri"/>
                          <a:ea typeface="Calibri"/>
                          <a:cs typeface="Times New Roman"/>
                        </a:rPr>
                        <a:t>Jeevan</a:t>
                      </a:r>
                      <a:r>
                        <a:rPr lang="en-US" sz="1000" b="1" dirty="0" smtClean="0">
                          <a:solidFill>
                            <a:srgbClr val="000000"/>
                          </a:solidFill>
                          <a:effectLst/>
                          <a:latin typeface="Calibri"/>
                          <a:ea typeface="Calibri"/>
                          <a:cs typeface="Times New Roman"/>
                        </a:rPr>
                        <a:t> </a:t>
                      </a:r>
                      <a:r>
                        <a:rPr lang="en-US" sz="1000" b="1" dirty="0" err="1" smtClean="0">
                          <a:solidFill>
                            <a:srgbClr val="000000"/>
                          </a:solidFill>
                          <a:effectLst/>
                          <a:latin typeface="Calibri"/>
                          <a:ea typeface="Calibri"/>
                          <a:cs typeface="Times New Roman"/>
                        </a:rPr>
                        <a:t>Prakash</a:t>
                      </a: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Scribe</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mn-lt"/>
                          <a:ea typeface="Calibri"/>
                          <a:cs typeface="Times New Roman"/>
                        </a:rPr>
                        <a:t>Chaplain’s Aide</a:t>
                      </a:r>
                      <a:endParaRPr lang="en-US" sz="1000" dirty="0">
                        <a:solidFill>
                          <a:srgbClr val="000000"/>
                        </a:solidFill>
                        <a:effectLst/>
                        <a:latin typeface="+mn-lt"/>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Inception Patrol Leader</a:t>
                      </a:r>
                    </a:p>
                  </a:txBody>
                  <a:tcPr marL="45720" marR="45720" marT="0" marB="0"/>
                </a:tc>
              </a:tr>
              <a:tr h="320354">
                <a:tc>
                  <a:txBody>
                    <a:bodyPr/>
                    <a:lstStyle/>
                    <a:p>
                      <a:pPr marL="0" marR="0">
                        <a:lnSpc>
                          <a:spcPct val="115000"/>
                        </a:lnSpc>
                        <a:spcBef>
                          <a:spcPts val="0"/>
                        </a:spcBef>
                        <a:spcAft>
                          <a:spcPts val="0"/>
                        </a:spcAft>
                      </a:pPr>
                      <a:r>
                        <a:rPr lang="en-US" sz="1000" b="1" baseline="0"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smtClean="0">
                          <a:solidFill>
                            <a:srgbClr val="000000"/>
                          </a:solidFill>
                          <a:effectLst/>
                          <a:latin typeface="Calibri"/>
                          <a:ea typeface="Calibri"/>
                          <a:cs typeface="Times New Roman"/>
                        </a:rPr>
                        <a:t>Eagle’s Nest Patrol Leader</a:t>
                      </a:r>
                      <a:endParaRPr lang="en-US" sz="1000" dirty="0">
                        <a:solidFill>
                          <a:srgbClr val="000000"/>
                        </a:solidFill>
                        <a:effectLst/>
                        <a:latin typeface="Calibri"/>
                        <a:ea typeface="Calibri"/>
                        <a:cs typeface="Times New Roman"/>
                      </a:endParaRP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Tomahawks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Daggers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Thunder Sharks Patrol Leader</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Inception</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Wise Guys</a:t>
                      </a:r>
                    </a:p>
                  </a:txBody>
                  <a:tcPr marL="45720" marR="45720" marT="0" marB="0"/>
                </a:tc>
              </a:tr>
              <a:tr h="340861">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Tomahawks</a:t>
                      </a:r>
                    </a:p>
                  </a:txBody>
                  <a:tcPr marL="45720" marR="45720" marT="0" marB="0"/>
                </a:tc>
              </a:tr>
              <a:tr h="320354">
                <a:tc>
                  <a:txBody>
                    <a:bodyPr/>
                    <a:lstStyle/>
                    <a:p>
                      <a:pPr marL="0" marR="0">
                        <a:lnSpc>
                          <a:spcPct val="115000"/>
                        </a:lnSpc>
                        <a:spcBef>
                          <a:spcPts val="0"/>
                        </a:spcBef>
                        <a:spcAft>
                          <a:spcPts val="0"/>
                        </a:spcAft>
                      </a:pPr>
                      <a:r>
                        <a:rPr lang="en-US" sz="1000" b="1" dirty="0" smtClean="0">
                          <a:solidFill>
                            <a:srgbClr val="000000"/>
                          </a:solidFill>
                          <a:effectLst/>
                          <a:latin typeface="+mn-lt"/>
                          <a:ea typeface="Calibri"/>
                          <a:cs typeface="Times New Roman"/>
                        </a:rPr>
                        <a:t>&lt;TBD&gt;</a:t>
                      </a:r>
                      <a:endParaRPr lang="en-US" sz="1000" dirty="0">
                        <a:solidFill>
                          <a:srgbClr val="000000"/>
                        </a:solidFill>
                        <a:effectLst/>
                        <a:latin typeface="+mn-lt"/>
                        <a:ea typeface="Calibri"/>
                        <a:cs typeface="Times New Roman"/>
                      </a:endParaRPr>
                    </a:p>
                  </a:txBody>
                  <a:tcPr marL="45720" marR="45720" marT="0" marB="0"/>
                </a:tc>
                <a:tc>
                  <a:txBody>
                    <a:bodyPr/>
                    <a:lstStyle/>
                    <a:p>
                      <a:pPr marL="0" marR="0">
                        <a:lnSpc>
                          <a:spcPct val="115000"/>
                        </a:lnSpc>
                        <a:spcBef>
                          <a:spcPts val="0"/>
                        </a:spcBef>
                        <a:spcAft>
                          <a:spcPts val="0"/>
                        </a:spcAft>
                      </a:pPr>
                      <a:r>
                        <a:rPr lang="en-US" sz="1000" dirty="0">
                          <a:solidFill>
                            <a:srgbClr val="000000"/>
                          </a:solidFill>
                          <a:effectLst/>
                          <a:latin typeface="Calibri"/>
                          <a:ea typeface="Calibri"/>
                          <a:cs typeface="Times New Roman"/>
                        </a:rPr>
                        <a:t>Assistant Patrol Leader for Daggers</a:t>
                      </a:r>
                    </a:p>
                  </a:txBody>
                  <a:tcPr marL="45720" marR="45720" marT="0" marB="0"/>
                </a:tc>
              </a:tr>
              <a:tr h="320354">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c>
                  <a:txBody>
                    <a:bodyPr/>
                    <a:lstStyle/>
                    <a:p>
                      <a:pPr marL="0" marR="0">
                        <a:lnSpc>
                          <a:spcPct val="115000"/>
                        </a:lnSpc>
                        <a:spcBef>
                          <a:spcPts val="0"/>
                        </a:spcBef>
                        <a:spcAft>
                          <a:spcPts val="0"/>
                        </a:spcAft>
                      </a:pPr>
                      <a:endParaRPr lang="en-US" sz="1000" dirty="0">
                        <a:solidFill>
                          <a:srgbClr val="000000"/>
                        </a:solidFill>
                        <a:effectLst/>
                        <a:latin typeface="Calibri"/>
                        <a:ea typeface="Calibri"/>
                        <a:cs typeface="Times New Roman"/>
                      </a:endParaRPr>
                    </a:p>
                  </a:txBody>
                  <a:tcPr marL="45720" marR="45720" marT="0" marB="0"/>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32981781"/>
              </p:ext>
            </p:extLst>
          </p:nvPr>
        </p:nvGraphicFramePr>
        <p:xfrm>
          <a:off x="76200" y="6477000"/>
          <a:ext cx="5257800" cy="304800"/>
        </p:xfrm>
        <a:graphic>
          <a:graphicData uri="http://schemas.openxmlformats.org/drawingml/2006/table">
            <a:tbl>
              <a:tblPr firstRow="1" bandRow="1">
                <a:tableStyleId>{3C2FFA5D-87B4-456A-9821-1D502468CF0F}</a:tableStyleId>
              </a:tblPr>
              <a:tblGrid>
                <a:gridCol w="5257800"/>
              </a:tblGrid>
              <a:tr h="304800">
                <a:tc>
                  <a:txBody>
                    <a:bodyPr/>
                    <a:lstStyle/>
                    <a:p>
                      <a:r>
                        <a:rPr lang="en-US" sz="1000" dirty="0" smtClean="0"/>
                        <a:t>Troop 457 Website: </a:t>
                      </a:r>
                      <a:r>
                        <a:rPr lang="en-US" sz="1000" dirty="0" smtClean="0">
                          <a:hlinkClick r:id="rId3"/>
                        </a:rPr>
                        <a:t>http://www.bsa-troop457.com</a:t>
                      </a:r>
                      <a:r>
                        <a:rPr lang="en-US" sz="1000" baseline="0" dirty="0" smtClean="0"/>
                        <a:t>  [username = member, password = ogr2007]</a:t>
                      </a:r>
                      <a:endParaRPr lang="en-US" sz="1000" dirty="0"/>
                    </a:p>
                  </a:txBody>
                  <a:tcPr/>
                </a:tc>
              </a:tr>
            </a:tbl>
          </a:graphicData>
        </a:graphic>
      </p:graphicFrame>
      <p:graphicFrame>
        <p:nvGraphicFramePr>
          <p:cNvPr id="129" name="Table 128"/>
          <p:cNvGraphicFramePr>
            <a:graphicFrameLocks noGrp="1"/>
          </p:cNvGraphicFramePr>
          <p:nvPr>
            <p:extLst>
              <p:ext uri="{D42A27DB-BD31-4B8C-83A1-F6EECF244321}">
                <p14:modId xmlns:p14="http://schemas.microsoft.com/office/powerpoint/2010/main" val="941824905"/>
              </p:ext>
            </p:extLst>
          </p:nvPr>
        </p:nvGraphicFramePr>
        <p:xfrm>
          <a:off x="4876800" y="152400"/>
          <a:ext cx="4191000" cy="5768242"/>
        </p:xfrm>
        <a:graphic>
          <a:graphicData uri="http://schemas.openxmlformats.org/drawingml/2006/table">
            <a:tbl>
              <a:tblPr firstRow="1" bandRow="1">
                <a:tableStyleId>{69C7853C-536D-4A76-A0AE-DD22124D55A5}</a:tableStyleId>
              </a:tblPr>
              <a:tblGrid>
                <a:gridCol w="2286000"/>
                <a:gridCol w="1905000"/>
              </a:tblGrid>
              <a:tr h="245582">
                <a:tc>
                  <a:txBody>
                    <a:bodyPr/>
                    <a:lstStyle/>
                    <a:p>
                      <a:pPr algn="ctr"/>
                      <a:r>
                        <a:rPr lang="en-US" sz="900" dirty="0" smtClean="0"/>
                        <a:t>Adult</a:t>
                      </a:r>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t>Position</a:t>
                      </a:r>
                    </a:p>
                  </a:txBody>
                  <a:tcPr/>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Daniel Pickering</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Charter Organization Representative </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Max </a:t>
                      </a:r>
                      <a:r>
                        <a:rPr lang="en-US" sz="900" b="1" dirty="0" err="1" smtClean="0">
                          <a:solidFill>
                            <a:srgbClr val="000000"/>
                          </a:solidFill>
                          <a:effectLst/>
                          <a:latin typeface="Calibri"/>
                          <a:ea typeface="Calibri"/>
                          <a:cs typeface="Times New Roman"/>
                        </a:rPr>
                        <a:t>Uyematsu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Committee Chairman</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Mike Klein</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Master</a:t>
                      </a:r>
                      <a:endParaRPr lang="en-US" sz="900" b="0" i="1" dirty="0">
                        <a:solidFill>
                          <a:srgbClr val="000000"/>
                        </a:solidFill>
                        <a:effectLst/>
                        <a:latin typeface="Calibri"/>
                        <a:ea typeface="Calibri"/>
                        <a:cs typeface="Times New Roman"/>
                      </a:endParaRPr>
                    </a:p>
                  </a:txBody>
                  <a:tcPr marT="0" marB="0"/>
                </a:tc>
              </a:tr>
              <a:tr h="931759">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Rick Adolf , </a:t>
                      </a:r>
                      <a:r>
                        <a:rPr lang="en-US" sz="900" b="1" dirty="0" err="1" smtClean="0">
                          <a:solidFill>
                            <a:srgbClr val="000000"/>
                          </a:solidFill>
                          <a:effectLst/>
                          <a:latin typeface="Calibri"/>
                          <a:ea typeface="Calibri"/>
                          <a:cs typeface="Times New Roman"/>
                        </a:rPr>
                        <a:t>Pushpak</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Bapat</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Paul </a:t>
                      </a:r>
                      <a:r>
                        <a:rPr lang="en-US" sz="900" b="1" baseline="0" dirty="0" err="1" smtClean="0">
                          <a:solidFill>
                            <a:srgbClr val="000000"/>
                          </a:solidFill>
                          <a:effectLst/>
                          <a:latin typeface="Calibri"/>
                          <a:ea typeface="Calibri"/>
                          <a:cs typeface="Times New Roman"/>
                        </a:rPr>
                        <a:t>Besser</a:t>
                      </a:r>
                      <a:r>
                        <a:rPr lang="en-US" sz="900" b="1" baseline="0" dirty="0" smtClean="0">
                          <a:solidFill>
                            <a:srgbClr val="000000"/>
                          </a:solidFill>
                          <a:effectLst/>
                          <a:latin typeface="Calibri"/>
                          <a:ea typeface="Calibri"/>
                          <a:cs typeface="Times New Roman"/>
                        </a:rPr>
                        <a:t> , </a:t>
                      </a:r>
                      <a:r>
                        <a:rPr lang="en-US" sz="900" b="1" baseline="0" dirty="0" err="1" smtClean="0">
                          <a:solidFill>
                            <a:srgbClr val="000000"/>
                          </a:solidFill>
                          <a:effectLst/>
                          <a:latin typeface="+mn-lt"/>
                          <a:ea typeface="Calibri"/>
                          <a:cs typeface="Times New Roman"/>
                        </a:rPr>
                        <a:t>Hersh</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Bhargava</a:t>
                      </a:r>
                      <a:r>
                        <a:rPr lang="en-US" sz="900" b="1" baseline="0" dirty="0" smtClean="0">
                          <a:solidFill>
                            <a:srgbClr val="000000"/>
                          </a:solidFill>
                          <a:effectLst/>
                          <a:latin typeface="+mn-lt"/>
                          <a:ea typeface="Calibri"/>
                          <a:cs typeface="Times New Roman"/>
                        </a:rPr>
                        <a:t>,</a:t>
                      </a:r>
                    </a:p>
                    <a:p>
                      <a:pPr marL="0" marR="0">
                        <a:lnSpc>
                          <a:spcPct val="115000"/>
                        </a:lnSpc>
                        <a:spcBef>
                          <a:spcPts val="0"/>
                        </a:spcBef>
                        <a:spcAft>
                          <a:spcPts val="0"/>
                        </a:spcAft>
                      </a:pPr>
                      <a:r>
                        <a:rPr lang="en-US" sz="900" b="1" baseline="0" dirty="0" smtClean="0">
                          <a:solidFill>
                            <a:srgbClr val="000000"/>
                          </a:solidFill>
                          <a:effectLst/>
                          <a:latin typeface="+mn-lt"/>
                          <a:ea typeface="Calibri"/>
                          <a:cs typeface="Times New Roman"/>
                        </a:rPr>
                        <a:t>Scott Davidson, </a:t>
                      </a:r>
                      <a:r>
                        <a:rPr lang="en-US" sz="900" b="1" baseline="0" dirty="0" smtClean="0">
                          <a:solidFill>
                            <a:srgbClr val="000000"/>
                          </a:solidFill>
                          <a:effectLst/>
                          <a:latin typeface="Calibri"/>
                          <a:ea typeface="Calibri"/>
                          <a:cs typeface="Times New Roman"/>
                        </a:rPr>
                        <a:t>Scott </a:t>
                      </a:r>
                      <a:r>
                        <a:rPr lang="en-US" sz="900" b="1" baseline="0" dirty="0" smtClean="0">
                          <a:solidFill>
                            <a:srgbClr val="000000"/>
                          </a:solidFill>
                          <a:effectLst/>
                          <a:latin typeface="Calibri"/>
                          <a:ea typeface="Calibri"/>
                          <a:cs typeface="Times New Roman"/>
                        </a:rPr>
                        <a:t>Lukens , </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err="1" smtClean="0">
                          <a:solidFill>
                            <a:srgbClr val="000000"/>
                          </a:solidFill>
                          <a:effectLst/>
                          <a:latin typeface="Calibri"/>
                          <a:ea typeface="Calibri"/>
                          <a:cs typeface="Times New Roman"/>
                        </a:rPr>
                        <a:t>Ashvin</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Kannan</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mn-lt"/>
                          <a:ea typeface="Calibri"/>
                          <a:cs typeface="Times New Roman"/>
                        </a:rPr>
                        <a:t>Mukund</a:t>
                      </a:r>
                      <a:r>
                        <a:rPr lang="en-US" sz="900" b="1" baseline="0" dirty="0" smtClean="0">
                          <a:solidFill>
                            <a:srgbClr val="000000"/>
                          </a:solidFill>
                          <a:effectLst/>
                          <a:latin typeface="+mn-lt"/>
                          <a:ea typeface="Calibri"/>
                          <a:cs typeface="Times New Roman"/>
                        </a:rPr>
                        <a:t> </a:t>
                      </a:r>
                      <a:r>
                        <a:rPr lang="en-US" sz="900" b="1" baseline="0" dirty="0" err="1" smtClean="0">
                          <a:solidFill>
                            <a:srgbClr val="000000"/>
                          </a:solidFill>
                          <a:effectLst/>
                          <a:latin typeface="+mn-lt"/>
                          <a:ea typeface="Calibri"/>
                          <a:cs typeface="Times New Roman"/>
                        </a:rPr>
                        <a:t>Madhugiri</a:t>
                      </a:r>
                      <a:r>
                        <a:rPr lang="en-US" sz="900" b="1" baseline="0" dirty="0" smtClean="0">
                          <a:solidFill>
                            <a:srgbClr val="000000"/>
                          </a:solidFill>
                          <a:effectLst/>
                          <a:latin typeface="+mn-lt"/>
                          <a:ea typeface="Calibri"/>
                          <a:cs typeface="Times New Roman"/>
                        </a:rPr>
                        <a:t>, </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mn-lt"/>
                          <a:ea typeface="Calibri"/>
                          <a:cs typeface="Times New Roman"/>
                        </a:rPr>
                        <a:t>Jenny </a:t>
                      </a:r>
                      <a:r>
                        <a:rPr lang="en-US" sz="900" b="1" baseline="0" dirty="0" smtClean="0">
                          <a:solidFill>
                            <a:srgbClr val="000000"/>
                          </a:solidFill>
                          <a:effectLst/>
                          <a:latin typeface="+mn-lt"/>
                          <a:ea typeface="Calibri"/>
                          <a:cs typeface="Times New Roman"/>
                        </a:rPr>
                        <a:t>Sun</a:t>
                      </a:r>
                      <a:r>
                        <a:rPr lang="en-US" sz="900" b="1" baseline="0" dirty="0" smtClean="0">
                          <a:solidFill>
                            <a:srgbClr val="000000"/>
                          </a:solidFill>
                          <a:effectLst/>
                          <a:latin typeface="+mn-lt"/>
                          <a:ea typeface="Calibri"/>
                          <a:cs typeface="Times New Roman"/>
                        </a:rPr>
                        <a:t>, </a:t>
                      </a:r>
                      <a:r>
                        <a:rPr lang="en-US" sz="900" b="1" baseline="0" dirty="0" smtClean="0">
                          <a:solidFill>
                            <a:srgbClr val="000000"/>
                          </a:solidFill>
                          <a:effectLst/>
                          <a:latin typeface="Calibri"/>
                          <a:ea typeface="Calibri"/>
                          <a:cs typeface="Times New Roman"/>
                        </a:rPr>
                        <a:t>Sam Sun, </a:t>
                      </a:r>
                      <a:endParaRPr lang="en-US" sz="900" b="1" baseline="0" dirty="0" smtClean="0">
                        <a:solidFill>
                          <a:srgbClr val="000000"/>
                        </a:solidFill>
                        <a:effectLst/>
                        <a:latin typeface="+mn-lt"/>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Eric </a:t>
                      </a:r>
                      <a:r>
                        <a:rPr lang="en-US" sz="900" b="1" baseline="0" dirty="0" err="1" smtClean="0">
                          <a:solidFill>
                            <a:srgbClr val="000000"/>
                          </a:solidFill>
                          <a:effectLst/>
                          <a:latin typeface="Calibri"/>
                          <a:ea typeface="Calibri"/>
                          <a:cs typeface="Times New Roman"/>
                        </a:rPr>
                        <a:t>Wilford</a:t>
                      </a:r>
                      <a:endParaRPr lang="en-US" sz="900" b="1" baseline="0"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Asst. Scout Master</a:t>
                      </a:r>
                      <a:endParaRPr lang="en-US" sz="900" b="0" i="1" dirty="0">
                        <a:solidFill>
                          <a:srgbClr val="000000"/>
                        </a:solidFill>
                        <a:effectLst/>
                        <a:latin typeface="Calibri"/>
                        <a:ea typeface="Calibri"/>
                        <a:cs typeface="Times New Roman"/>
                      </a:endParaRPr>
                    </a:p>
                  </a:txBody>
                  <a:tcPr marT="0" marB="0"/>
                </a:tc>
              </a:tr>
              <a:tr h="207774">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Jenny Sun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Treasurer</a:t>
                      </a:r>
                      <a:endParaRPr lang="en-US" sz="900" b="0" i="1" dirty="0">
                        <a:solidFill>
                          <a:srgbClr val="000000"/>
                        </a:solidFill>
                        <a:effectLst/>
                        <a:latin typeface="Calibri"/>
                        <a:ea typeface="Calibri"/>
                        <a:cs typeface="Times New Roman"/>
                      </a:endParaRPr>
                    </a:p>
                  </a:txBody>
                  <a:tcPr marT="0" marB="0"/>
                </a:tc>
              </a:tr>
              <a:tr h="338904">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Sejal</a:t>
                      </a:r>
                      <a:r>
                        <a:rPr lang="en-US" sz="900" b="1" dirty="0" smtClean="0">
                          <a:solidFill>
                            <a:srgbClr val="000000"/>
                          </a:solidFill>
                          <a:effectLst/>
                          <a:latin typeface="Calibri"/>
                          <a:ea typeface="Calibri"/>
                          <a:cs typeface="Times New Roman"/>
                        </a:rPr>
                        <a:t> Patel, Antonio Dias</a:t>
                      </a: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(Joe and Linda Lee)</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Popcorn Kernels</a:t>
                      </a:r>
                    </a:p>
                  </a:txBody>
                  <a:tcPr marT="0" marB="0"/>
                </a:tc>
              </a:tr>
              <a:tr h="256216">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Aimee</a:t>
                      </a:r>
                      <a:r>
                        <a:rPr lang="en-US" sz="900" b="1" baseline="0" dirty="0" smtClean="0">
                          <a:solidFill>
                            <a:srgbClr val="000000"/>
                          </a:solidFill>
                          <a:effectLst/>
                          <a:latin typeface="Calibri"/>
                          <a:ea typeface="Calibri"/>
                          <a:cs typeface="Times New Roman"/>
                        </a:rPr>
                        <a:t> Zhu</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mn-lt"/>
                          <a:ea typeface="Calibri"/>
                          <a:cs typeface="Times New Roman"/>
                        </a:rPr>
                        <a:t>Registrar</a:t>
                      </a:r>
                      <a:endParaRPr lang="en-US" sz="900" b="0" i="1" dirty="0">
                        <a:solidFill>
                          <a:srgbClr val="000000"/>
                        </a:solidFill>
                        <a:effectLst/>
                        <a:latin typeface="Calibri"/>
                        <a:ea typeface="Calibri"/>
                        <a:cs typeface="Times New Roman"/>
                      </a:endParaRPr>
                    </a:p>
                  </a:txBody>
                  <a:tcPr marT="0" marB="0"/>
                </a:tc>
              </a:tr>
              <a:tr h="234949">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Laxmi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Kambli</a:t>
                      </a:r>
                      <a:endParaRPr lang="en-US" sz="900" b="1" dirty="0">
                        <a:solidFill>
                          <a:srgbClr val="000000"/>
                        </a:solidFill>
                        <a:effectLst/>
                        <a:latin typeface="Calibri"/>
                        <a:ea typeface="Calibri"/>
                        <a:cs typeface="Times New Roman"/>
                      </a:endParaRPr>
                    </a:p>
                  </a:txBody>
                  <a:tcPr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b="0" i="1" dirty="0" smtClean="0">
                          <a:solidFill>
                            <a:srgbClr val="000000"/>
                          </a:solidFill>
                          <a:effectLst/>
                          <a:latin typeface="+mn-lt"/>
                          <a:ea typeface="Calibri"/>
                          <a:cs typeface="Times New Roman"/>
                        </a:rPr>
                        <a:t>Medical Forms</a:t>
                      </a: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Pradnya</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Goil</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(Need Asst.)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Trek Coordinator</a:t>
                      </a:r>
                      <a:endParaRPr lang="en-US" sz="900" b="0" i="1" dirty="0">
                        <a:solidFill>
                          <a:srgbClr val="000000"/>
                        </a:solidFill>
                        <a:effectLst/>
                        <a:latin typeface="Calibri"/>
                        <a:ea typeface="Calibri"/>
                        <a:cs typeface="Times New Roman"/>
                      </a:endParaRPr>
                    </a:p>
                  </a:txBody>
                  <a:tcPr marT="0" marB="0"/>
                </a:tc>
              </a:tr>
              <a:tr h="22887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Paul </a:t>
                      </a:r>
                      <a:r>
                        <a:rPr lang="en-US" sz="900" b="1" dirty="0" err="1" smtClean="0">
                          <a:solidFill>
                            <a:srgbClr val="000000"/>
                          </a:solidFill>
                          <a:effectLst/>
                          <a:latin typeface="Calibri"/>
                          <a:ea typeface="Calibri"/>
                          <a:cs typeface="Times New Roman"/>
                        </a:rPr>
                        <a:t>Besser</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Eagle Committee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Hersh</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Bhargava</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 TBD</a:t>
                      </a:r>
                      <a:r>
                        <a:rPr lang="en-US" sz="900" b="1" baseline="0" dirty="0" smtClean="0">
                          <a:solidFill>
                            <a:srgbClr val="000000"/>
                          </a:solidFill>
                          <a:effectLst/>
                          <a:latin typeface="Calibri"/>
                          <a:ea typeface="Calibri"/>
                          <a:cs typeface="Times New Roman"/>
                        </a:rPr>
                        <a:t> </a:t>
                      </a:r>
                      <a:r>
                        <a:rPr lang="en-US" sz="900" b="1" dirty="0" smtClean="0">
                          <a:solidFill>
                            <a:srgbClr val="000000"/>
                          </a:solidFill>
                          <a:effectLst/>
                          <a:latin typeface="Calibri"/>
                          <a:ea typeface="Calibri"/>
                          <a:cs typeface="Times New Roman"/>
                        </a:rPr>
                        <a:t>)</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Friends Of Scouting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Hila </a:t>
                      </a:r>
                      <a:r>
                        <a:rPr lang="en-US" sz="900" b="1" dirty="0" err="1" smtClean="0">
                          <a:solidFill>
                            <a:srgbClr val="000000"/>
                          </a:solidFill>
                          <a:effectLst/>
                          <a:latin typeface="Calibri"/>
                          <a:ea typeface="Calibri"/>
                          <a:cs typeface="Times New Roman"/>
                        </a:rPr>
                        <a:t>Shochat</a:t>
                      </a:r>
                      <a:r>
                        <a:rPr lang="en-US" sz="900" b="1" dirty="0" smtClean="0">
                          <a:solidFill>
                            <a:srgbClr val="000000"/>
                          </a:solidFill>
                          <a:effectLst/>
                          <a:latin typeface="Calibri"/>
                          <a:ea typeface="Calibri"/>
                          <a:cs typeface="Times New Roman"/>
                        </a:rPr>
                        <a:t> / </a:t>
                      </a:r>
                    </a:p>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Madhuri</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Ramanathan</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Key Picker Upper</a:t>
                      </a:r>
                      <a:endParaRPr lang="en-US" sz="900" b="0" i="1" dirty="0">
                        <a:solidFill>
                          <a:srgbClr val="000000"/>
                        </a:solidFill>
                        <a:effectLst/>
                        <a:latin typeface="Calibri"/>
                        <a:ea typeface="Calibri"/>
                        <a:cs typeface="Times New Roman"/>
                      </a:endParaRPr>
                    </a:p>
                  </a:txBody>
                  <a:tcPr marT="0" marB="0"/>
                </a:tc>
              </a:tr>
              <a:tr h="21216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Susan</a:t>
                      </a:r>
                      <a:r>
                        <a:rPr lang="en-US" sz="900" b="1" baseline="0" dirty="0" smtClean="0">
                          <a:solidFill>
                            <a:srgbClr val="000000"/>
                          </a:solidFill>
                          <a:effectLst/>
                          <a:latin typeface="Calibri"/>
                          <a:ea typeface="Calibri"/>
                          <a:cs typeface="Times New Roman"/>
                        </a:rPr>
                        <a:t> Howard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T-shirt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Arun</a:t>
                      </a:r>
                      <a:r>
                        <a:rPr lang="en-US" sz="900" b="1" dirty="0" smtClean="0">
                          <a:solidFill>
                            <a:srgbClr val="000000"/>
                          </a:solidFill>
                          <a:effectLst/>
                          <a:latin typeface="Calibri"/>
                          <a:ea typeface="Calibri"/>
                          <a:cs typeface="Times New Roman"/>
                        </a:rPr>
                        <a:t> </a:t>
                      </a:r>
                      <a:r>
                        <a:rPr lang="en-US" sz="900" b="1" dirty="0" err="1" smtClean="0">
                          <a:solidFill>
                            <a:srgbClr val="000000"/>
                          </a:solidFill>
                          <a:effectLst/>
                          <a:latin typeface="Calibri"/>
                          <a:ea typeface="Calibri"/>
                          <a:cs typeface="Times New Roman"/>
                        </a:rPr>
                        <a:t>Kanna</a:t>
                      </a:r>
                      <a:endParaRPr lang="en-US" sz="900" b="1" dirty="0" smtClean="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Scout O Rama Coordinator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Eric </a:t>
                      </a:r>
                      <a:r>
                        <a:rPr lang="en-US" sz="900" b="1" dirty="0" err="1" smtClean="0">
                          <a:solidFill>
                            <a:srgbClr val="000000"/>
                          </a:solidFill>
                          <a:effectLst/>
                          <a:latin typeface="Calibri"/>
                          <a:ea typeface="Calibri"/>
                          <a:cs typeface="Times New Roman"/>
                        </a:rPr>
                        <a:t>Wilford</a:t>
                      </a:r>
                      <a:endParaRPr lang="en-US" sz="900" b="1"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err="1" smtClean="0">
                          <a:solidFill>
                            <a:srgbClr val="000000"/>
                          </a:solidFill>
                          <a:effectLst/>
                          <a:latin typeface="Calibri"/>
                          <a:ea typeface="Calibri"/>
                          <a:cs typeface="Times New Roman"/>
                        </a:rPr>
                        <a:t>QuarterMaster</a:t>
                      </a:r>
                      <a:endParaRPr lang="en-US" sz="900" b="0" i="1" dirty="0">
                        <a:solidFill>
                          <a:srgbClr val="000000"/>
                        </a:solidFill>
                        <a:effectLst/>
                        <a:latin typeface="Calibri"/>
                        <a:ea typeface="Calibri"/>
                        <a:cs typeface="Times New Roman"/>
                      </a:endParaRPr>
                    </a:p>
                  </a:txBody>
                  <a:tcPr marT="0" marB="0"/>
                </a:tc>
              </a:tr>
              <a:tr h="344153">
                <a:tc>
                  <a:txBody>
                    <a:bodyPr/>
                    <a:lstStyle/>
                    <a:p>
                      <a:pPr marL="0" marR="0">
                        <a:lnSpc>
                          <a:spcPct val="115000"/>
                        </a:lnSpc>
                        <a:spcBef>
                          <a:spcPts val="0"/>
                        </a:spcBef>
                        <a:spcAft>
                          <a:spcPts val="0"/>
                        </a:spcAft>
                      </a:pPr>
                      <a:r>
                        <a:rPr lang="en-US" sz="900" b="1" dirty="0" err="1" smtClean="0">
                          <a:solidFill>
                            <a:srgbClr val="000000"/>
                          </a:solidFill>
                          <a:effectLst/>
                          <a:latin typeface="Calibri"/>
                          <a:ea typeface="Calibri"/>
                          <a:cs typeface="Times New Roman"/>
                        </a:rPr>
                        <a:t>Mukund</a:t>
                      </a:r>
                      <a:r>
                        <a:rPr lang="en-US" sz="900" b="1" baseline="0" dirty="0" smtClean="0">
                          <a:solidFill>
                            <a:srgbClr val="000000"/>
                          </a:solidFill>
                          <a:effectLst/>
                          <a:latin typeface="Calibri"/>
                          <a:ea typeface="Calibri"/>
                          <a:cs typeface="Times New Roman"/>
                        </a:rPr>
                        <a:t> </a:t>
                      </a:r>
                      <a:r>
                        <a:rPr lang="en-US" sz="900" b="1" baseline="0" dirty="0" err="1" smtClean="0">
                          <a:solidFill>
                            <a:srgbClr val="000000"/>
                          </a:solidFill>
                          <a:effectLst/>
                          <a:latin typeface="Calibri"/>
                          <a:ea typeface="Calibri"/>
                          <a:cs typeface="Times New Roman"/>
                        </a:rPr>
                        <a:t>Madhugiri</a:t>
                      </a:r>
                      <a:endParaRPr lang="en-US" sz="900" b="1" baseline="0" dirty="0" smtClean="0">
                        <a:solidFill>
                          <a:srgbClr val="000000"/>
                        </a:solidFill>
                        <a:effectLst/>
                        <a:latin typeface="Calibri"/>
                        <a:ea typeface="Calibri"/>
                        <a:cs typeface="Times New Roman"/>
                      </a:endParaRPr>
                    </a:p>
                    <a:p>
                      <a:pPr marL="0" marR="0">
                        <a:lnSpc>
                          <a:spcPct val="115000"/>
                        </a:lnSpc>
                        <a:spcBef>
                          <a:spcPts val="0"/>
                        </a:spcBef>
                        <a:spcAft>
                          <a:spcPts val="0"/>
                        </a:spcAft>
                      </a:pPr>
                      <a:r>
                        <a:rPr lang="en-US" sz="900" b="1" baseline="0" dirty="0" smtClean="0">
                          <a:solidFill>
                            <a:srgbClr val="000000"/>
                          </a:solidFill>
                          <a:effectLst/>
                          <a:latin typeface="Calibri"/>
                          <a:ea typeface="Calibri"/>
                          <a:cs typeface="Times New Roman"/>
                        </a:rPr>
                        <a:t>(TBD)</a:t>
                      </a:r>
                      <a:endParaRPr lang="en-US" sz="900" b="1" dirty="0">
                        <a:solidFill>
                          <a:srgbClr val="000000"/>
                        </a:solidFill>
                        <a:effectLst/>
                        <a:latin typeface="Calibri"/>
                        <a:ea typeface="Calibri"/>
                        <a:cs typeface="Times New Roman"/>
                      </a:endParaRPr>
                    </a:p>
                  </a:txBody>
                  <a:tcPr marT="0" marB="0"/>
                </a:tc>
                <a:tc>
                  <a:txBody>
                    <a:bodyPr/>
                    <a:lstStyle/>
                    <a:p>
                      <a:pPr marL="0" marR="0">
                        <a:lnSpc>
                          <a:spcPct val="115000"/>
                        </a:lnSpc>
                        <a:spcBef>
                          <a:spcPts val="0"/>
                        </a:spcBef>
                        <a:spcAft>
                          <a:spcPts val="0"/>
                        </a:spcAft>
                      </a:pPr>
                      <a:r>
                        <a:rPr lang="en-US" sz="900" b="0" i="1" dirty="0" smtClean="0">
                          <a:solidFill>
                            <a:srgbClr val="000000"/>
                          </a:solidFill>
                          <a:effectLst/>
                          <a:latin typeface="Calibri"/>
                          <a:ea typeface="Calibri"/>
                          <a:cs typeface="Times New Roman"/>
                        </a:rPr>
                        <a:t>Summer Camp Coordinator</a:t>
                      </a:r>
                      <a:endParaRPr lang="en-US" sz="900" b="0" i="1" dirty="0">
                        <a:solidFill>
                          <a:srgbClr val="000000"/>
                        </a:solidFill>
                        <a:effectLst/>
                        <a:latin typeface="Calibri"/>
                        <a:ea typeface="Calibri"/>
                        <a:cs typeface="Times New Roman"/>
                      </a:endParaRPr>
                    </a:p>
                  </a:txBody>
                  <a:tcPr marT="0" marB="0"/>
                </a:tc>
              </a:tr>
            </a:tbl>
          </a:graphicData>
        </a:graphic>
      </p:graphicFrame>
    </p:spTree>
    <p:extLst>
      <p:ext uri="{BB962C8B-B14F-4D97-AF65-F5344CB8AC3E}">
        <p14:creationId xmlns:p14="http://schemas.microsoft.com/office/powerpoint/2010/main" val="104760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30738</TotalTime>
  <Words>1360</Words>
  <Application>Microsoft Macintosh PowerPoint</Application>
  <PresentationFormat>On-screen Show (4:3)</PresentationFormat>
  <Paragraphs>157</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Davidson</dc:creator>
  <cp:lastModifiedBy>Scott Davidson</cp:lastModifiedBy>
  <cp:revision>569</cp:revision>
  <dcterms:created xsi:type="dcterms:W3CDTF">2012-02-28T04:29:01Z</dcterms:created>
  <dcterms:modified xsi:type="dcterms:W3CDTF">2014-07-01T04:35:52Z</dcterms:modified>
</cp:coreProperties>
</file>