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02" autoAdjust="0"/>
  </p:normalViewPr>
  <p:slideViewPr>
    <p:cSldViewPr>
      <p:cViewPr>
        <p:scale>
          <a:sx n="121" d="100"/>
          <a:sy n="121" d="100"/>
        </p:scale>
        <p:origin x="-1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21EA1-EA37-FC47-A492-F655681A3B81}" type="datetimeFigureOut">
              <a:rPr lang="en-US" smtClean="0"/>
              <a:t>4/23/13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2DA9-6FA8-0B40-BC97-5B595DEB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2DA9-6FA8-0B40-BC97-5B595DEB85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2DA9-6FA8-0B40-BC97-5B595DEB85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629E-405B-44F0-B603-EFBC37526474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ww.bsa-troop457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81905" y="152400"/>
            <a:ext cx="59817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Troop 457 Committee Meeting Notes Summary : April 9, 2013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(next meeting Tuesday, May 21 @ 7:30 pm Good Sam, Fireside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Rm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1143000"/>
            <a:ext cx="2667000" cy="1143000"/>
            <a:chOff x="457200" y="1371600"/>
            <a:chExt cx="2667000" cy="1143000"/>
          </a:xfrm>
        </p:grpSpPr>
        <p:sp>
          <p:nvSpPr>
            <p:cNvPr id="6" name="Rounded Rectangle 5"/>
            <p:cNvSpPr/>
            <p:nvPr/>
          </p:nvSpPr>
          <p:spPr>
            <a:xfrm>
              <a:off x="4572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7250" y="1371600"/>
              <a:ext cx="13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Treasurer’s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400" y="1594961"/>
              <a:ext cx="2514600" cy="84343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>
                  <a:latin typeface="Perpetua" pitchFamily="18" charset="0"/>
                </a:rPr>
                <a:t>Balance: $ </a:t>
              </a:r>
              <a:r>
                <a:rPr lang="en-US" sz="1000" b="1" dirty="0" smtClean="0">
                  <a:latin typeface="Perpetua" pitchFamily="18" charset="0"/>
                </a:rPr>
                <a:t>8,437.38</a:t>
              </a:r>
              <a:endParaRPr lang="en-US" sz="1000" b="1" u="sng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Popcorn </a:t>
              </a:r>
              <a:r>
                <a:rPr lang="en-US" sz="1000" b="1" dirty="0">
                  <a:latin typeface="Perpetua" pitchFamily="18" charset="0"/>
                </a:rPr>
                <a:t>Credits: </a:t>
              </a:r>
              <a:r>
                <a:rPr lang="en-US" sz="1000" b="1" dirty="0" smtClean="0">
                  <a:latin typeface="Perpetua" pitchFamily="18" charset="0"/>
                </a:rPr>
                <a:t>$2362.50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2013 Hi-Sierra Deposit </a:t>
              </a:r>
              <a:r>
                <a:rPr lang="en-US" sz="1000" b="1" smtClean="0">
                  <a:latin typeface="Perpetua" pitchFamily="18" charset="0"/>
                </a:rPr>
                <a:t>(</a:t>
              </a:r>
              <a:r>
                <a:rPr lang="en-US" sz="1000" b="1" smtClean="0">
                  <a:latin typeface="Perpetua" pitchFamily="18" charset="0"/>
                </a:rPr>
                <a:t>$</a:t>
              </a:r>
              <a:r>
                <a:rPr lang="en-US" sz="1000" b="1" smtClean="0">
                  <a:latin typeface="Perpetua" pitchFamily="18" charset="0"/>
                </a:rPr>
                <a:t>40</a:t>
              </a:r>
              <a:r>
                <a:rPr lang="en-US" sz="1000" b="1" smtClean="0">
                  <a:latin typeface="Perpetua" pitchFamily="18" charset="0"/>
                </a:rPr>
                <a:t>00</a:t>
              </a:r>
              <a:r>
                <a:rPr lang="en-US" sz="1000" b="1" dirty="0" smtClean="0">
                  <a:latin typeface="Perpetua" pitchFamily="18" charset="0"/>
                </a:rPr>
                <a:t>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1143000"/>
            <a:ext cx="3124200" cy="1143000"/>
            <a:chOff x="3276600" y="1371600"/>
            <a:chExt cx="2667000" cy="1143000"/>
          </a:xfrm>
        </p:grpSpPr>
        <p:sp>
          <p:nvSpPr>
            <p:cNvPr id="9" name="Rounded Rectangle 8"/>
            <p:cNvSpPr/>
            <p:nvPr/>
          </p:nvSpPr>
          <p:spPr>
            <a:xfrm>
              <a:off x="32766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76650" y="1371600"/>
              <a:ext cx="925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Advancement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1" y="1524000"/>
              <a:ext cx="2514600" cy="9429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Lots of merit badges being earned / worked on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If scout is missing a blue card and troop has copy,  we can generate a new blue card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Trail To First Class (TTFC) is for scouts not yet 1</a:t>
              </a:r>
              <a:r>
                <a:rPr lang="en-US" sz="1000" b="1" baseline="30000" dirty="0" smtClean="0">
                  <a:latin typeface="Perpetua" pitchFamily="18" charset="0"/>
                </a:rPr>
                <a:t>st</a:t>
              </a:r>
              <a:r>
                <a:rPr lang="en-US" sz="1000" b="1" dirty="0" smtClean="0">
                  <a:latin typeface="Perpetua" pitchFamily="18" charset="0"/>
                </a:rPr>
                <a:t> class.</a:t>
              </a:r>
            </a:p>
            <a:p>
              <a:pPr>
                <a:buFont typeface="Wingdings" pitchFamily="2" charset="2"/>
                <a:buChar char="Ø"/>
              </a:pPr>
              <a:endParaRPr lang="en-US" sz="1000" b="1" dirty="0" smtClean="0">
                <a:latin typeface="Perpetu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0" y="1143000"/>
            <a:ext cx="2895600" cy="1143000"/>
            <a:chOff x="6172200" y="1371600"/>
            <a:chExt cx="2743200" cy="1143000"/>
          </a:xfrm>
        </p:grpSpPr>
        <p:sp>
          <p:nvSpPr>
            <p:cNvPr id="12" name="Rounded Rectangle 11"/>
            <p:cNvSpPr/>
            <p:nvPr/>
          </p:nvSpPr>
          <p:spPr>
            <a:xfrm>
              <a:off x="6172200" y="1371600"/>
              <a:ext cx="27432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2250" y="1371600"/>
              <a:ext cx="1643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Quartermaster’s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8399" y="1552575"/>
              <a:ext cx="2594811" cy="8309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Lettering machine.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Orange backpack (Mike Klein) hasn’t been returned.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gear return process; consider late fees.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42874" y="2507992"/>
            <a:ext cx="8848725" cy="11430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2925" y="2507992"/>
            <a:ext cx="1572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rPr>
              <a:t>Scoutmaster’s Report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Perpet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075" y="2667001"/>
            <a:ext cx="8720657" cy="990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Separate breakout TTFC April through June (1</a:t>
            </a:r>
            <a:r>
              <a:rPr lang="en-US" sz="1000" b="1" baseline="30000" dirty="0" smtClean="0">
                <a:latin typeface="Perpetua" pitchFamily="18" charset="0"/>
              </a:rPr>
              <a:t>st</a:t>
            </a:r>
            <a:r>
              <a:rPr lang="en-US" sz="1000" b="1" dirty="0" smtClean="0">
                <a:latin typeface="Perpetua" pitchFamily="18" charset="0"/>
              </a:rPr>
              <a:t> and 3</a:t>
            </a:r>
            <a:r>
              <a:rPr lang="en-US" sz="1000" b="1" baseline="30000" dirty="0" smtClean="0">
                <a:latin typeface="Perpetua" pitchFamily="18" charset="0"/>
              </a:rPr>
              <a:t>rd</a:t>
            </a:r>
            <a:r>
              <a:rPr lang="en-US" sz="1000" b="1" dirty="0" smtClean="0">
                <a:latin typeface="Perpetua" pitchFamily="18" charset="0"/>
              </a:rPr>
              <a:t> week, 8 sessions total); need the newer ASM to help out and leverage experience from “older” ASMs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Need swimming pool for Thursday evening usage before summer camp for: a) </a:t>
            </a:r>
            <a:r>
              <a:rPr lang="en-US" sz="1000" b="1" dirty="0">
                <a:latin typeface="Perpetua" pitchFamily="18" charset="0"/>
              </a:rPr>
              <a:t>S</a:t>
            </a:r>
            <a:r>
              <a:rPr lang="en-US" sz="1000" b="1" dirty="0" smtClean="0">
                <a:latin typeface="Perpetua" pitchFamily="18" charset="0"/>
              </a:rPr>
              <a:t>wimming MB, </a:t>
            </a:r>
            <a:r>
              <a:rPr lang="en-US" sz="1000" b="1" dirty="0">
                <a:latin typeface="Perpetua" pitchFamily="18" charset="0"/>
              </a:rPr>
              <a:t>L</a:t>
            </a:r>
            <a:r>
              <a:rPr lang="en-US" sz="1000" b="1" dirty="0" smtClean="0">
                <a:latin typeface="Perpetua" pitchFamily="18" charset="0"/>
              </a:rPr>
              <a:t>ife </a:t>
            </a:r>
            <a:r>
              <a:rPr lang="en-US" sz="1000" b="1" dirty="0">
                <a:latin typeface="Perpetua" pitchFamily="18" charset="0"/>
              </a:rPr>
              <a:t>S</a:t>
            </a:r>
            <a:r>
              <a:rPr lang="en-US" sz="1000" b="1" dirty="0" smtClean="0">
                <a:latin typeface="Perpetua" pitchFamily="18" charset="0"/>
              </a:rPr>
              <a:t>aving M</a:t>
            </a:r>
            <a:r>
              <a:rPr lang="en-US" sz="1000" b="1" dirty="0">
                <a:latin typeface="Perpetua" pitchFamily="18" charset="0"/>
              </a:rPr>
              <a:t>B</a:t>
            </a:r>
            <a:r>
              <a:rPr lang="en-US" sz="1000" b="1" dirty="0" smtClean="0">
                <a:latin typeface="Perpetua" pitchFamily="18" charset="0"/>
              </a:rPr>
              <a:t>, </a:t>
            </a:r>
            <a:r>
              <a:rPr lang="en-US" sz="1000" b="1" dirty="0">
                <a:latin typeface="Perpetua" pitchFamily="18" charset="0"/>
              </a:rPr>
              <a:t>S</a:t>
            </a:r>
            <a:r>
              <a:rPr lang="en-US" sz="1000" b="1" dirty="0" smtClean="0">
                <a:latin typeface="Perpetua" pitchFamily="18" charset="0"/>
              </a:rPr>
              <a:t>cout swim )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Need a parent to help lead / supplement service project [community outreach volunteer]; Max suggested the full circle farm for a patrol.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Yearly Trek Planning - June 1</a:t>
            </a:r>
            <a:r>
              <a:rPr lang="en-US" sz="1000" b="1" baseline="30000" dirty="0" smtClean="0">
                <a:latin typeface="Perpetua" pitchFamily="18" charset="0"/>
              </a:rPr>
              <a:t>st</a:t>
            </a:r>
            <a:r>
              <a:rPr lang="en-US" sz="1000" b="1" dirty="0" smtClean="0">
                <a:latin typeface="Perpetua" pitchFamily="18" charset="0"/>
              </a:rPr>
              <a:t> (Sat @ 4:00 pm </a:t>
            </a:r>
            <a:r>
              <a:rPr lang="en-US" sz="1000" b="1" dirty="0" err="1" smtClean="0">
                <a:latin typeface="Perpetua" pitchFamily="18" charset="0"/>
              </a:rPr>
              <a:t>Bapat’s</a:t>
            </a:r>
            <a:r>
              <a:rPr lang="en-US" sz="1000" b="1" dirty="0" smtClean="0">
                <a:latin typeface="Perpetua" pitchFamily="18" charset="0"/>
              </a:rPr>
              <a:t> house ) – all families should have a representative to provide ideas, understand the goals / options, etc.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Scout-O-Rama – Becky Johnston needs help (May 11</a:t>
            </a:r>
            <a:r>
              <a:rPr lang="en-US" sz="1000" b="1" baseline="30000" dirty="0" smtClean="0">
                <a:latin typeface="Perpetua" pitchFamily="18" charset="0"/>
              </a:rPr>
              <a:t>th</a:t>
            </a:r>
            <a:r>
              <a:rPr lang="en-US" sz="1000" b="1" dirty="0" smtClean="0">
                <a:latin typeface="Perpetua" pitchFamily="18" charset="0"/>
              </a:rPr>
              <a:t>) and will be recruiting; please help !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Need ASMs for summer camp week (whole </a:t>
            </a:r>
            <a:r>
              <a:rPr lang="en-US" sz="1000" b="1" dirty="0" smtClean="0">
                <a:latin typeface="Perpetua" pitchFamily="18" charset="0"/>
              </a:rPr>
              <a:t>week)</a:t>
            </a:r>
          </a:p>
          <a:p>
            <a:endParaRPr lang="en-US" sz="1000" b="1" dirty="0" smtClean="0">
              <a:latin typeface="Perpetua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400" y="3810000"/>
            <a:ext cx="8848725" cy="1143000"/>
            <a:chOff x="152400" y="3810000"/>
            <a:chExt cx="8848725" cy="1143000"/>
          </a:xfrm>
        </p:grpSpPr>
        <p:sp>
          <p:nvSpPr>
            <p:cNvPr id="22" name="Rounded Rectangle 21"/>
            <p:cNvSpPr/>
            <p:nvPr/>
          </p:nvSpPr>
          <p:spPr>
            <a:xfrm>
              <a:off x="152400" y="3810000"/>
              <a:ext cx="8848725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451" y="3810000"/>
              <a:ext cx="2567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Other Topics ** (more on next page)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1" y="3969603"/>
              <a:ext cx="8720657" cy="9833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Thanks to Susan for getting Troop t-shirts! Love the BROWN </a:t>
              </a:r>
              <a:r>
                <a:rPr lang="en-US" sz="1000" b="1" dirty="0" smtClean="0">
                  <a:latin typeface="Perpetua" pitchFamily="18" charset="0"/>
                  <a:sym typeface="Wingdings"/>
                </a:rPr>
                <a:t> 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Transition Planning - New Scoutmaster – next 12 months, New Committee Chair – next 12 months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Thx to </a:t>
              </a:r>
              <a:r>
                <a:rPr lang="en-US" sz="1000" b="1" dirty="0" err="1" smtClean="0">
                  <a:latin typeface="Perpetua" pitchFamily="18" charset="0"/>
                </a:rPr>
                <a:t>Laxmi</a:t>
              </a: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err="1" smtClean="0">
                  <a:latin typeface="Perpetua" pitchFamily="18" charset="0"/>
                </a:rPr>
                <a:t>Kambli</a:t>
              </a:r>
              <a:r>
                <a:rPr lang="en-US" sz="1000" b="1" dirty="0" smtClean="0">
                  <a:latin typeface="Perpetua" pitchFamily="18" charset="0"/>
                </a:rPr>
                <a:t> (</a:t>
              </a:r>
              <a:r>
                <a:rPr lang="en-US" sz="1000" b="1" dirty="0" err="1" smtClean="0">
                  <a:latin typeface="Perpetua" pitchFamily="18" charset="0"/>
                </a:rPr>
                <a:t>Jeevan’s</a:t>
              </a:r>
              <a:r>
                <a:rPr lang="en-US" sz="1000" b="1" dirty="0" smtClean="0">
                  <a:latin typeface="Perpetua" pitchFamily="18" charset="0"/>
                </a:rPr>
                <a:t> Mom) for taking on the role of Medical Form / Trek Permission; please start bringing medical and permission forms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Need to set expectations with new scout families</a:t>
              </a:r>
            </a:p>
            <a:p>
              <a:pPr lvl="1"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For the younger scouts, the parents need to be the ones who get their sons signed up</a:t>
              </a:r>
            </a:p>
            <a:p>
              <a:pPr lvl="1"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Parents need to attend the end of the troop meetings to help scouts get signed up for </a:t>
              </a:r>
              <a:r>
                <a:rPr lang="en-US" sz="1000" b="1" dirty="0" smtClean="0">
                  <a:latin typeface="Perpetua" pitchFamily="18" charset="0"/>
                </a:rPr>
                <a:t>campouts and to stay informed</a:t>
              </a:r>
              <a:endParaRPr lang="en-US" sz="1000" b="1" dirty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152400" y="5105400"/>
            <a:ext cx="8848725" cy="2286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1" y="5098792"/>
            <a:ext cx="8831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erpetua" pitchFamily="18" charset="0"/>
              </a:rPr>
              <a:t>Upcoming Troop Activities         /           Upcoming Troop Activities         /        Upcoming Troop Activities         /       Upcoming Troop Activities   </a:t>
            </a:r>
            <a:endParaRPr lang="en-US" sz="1100" b="1" dirty="0">
              <a:latin typeface="Perpetua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600575" y="5476875"/>
            <a:ext cx="2228850" cy="1219200"/>
            <a:chOff x="209550" y="5638800"/>
            <a:chExt cx="2228850" cy="1066800"/>
          </a:xfrm>
        </p:grpSpPr>
        <p:sp>
          <p:nvSpPr>
            <p:cNvPr id="32" name="Rounded Rectangle 3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1025" y="5647551"/>
              <a:ext cx="1569660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July 7 – 13 (Sun – Sat)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9550" y="5855553"/>
              <a:ext cx="2181225" cy="6976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Summer Camp</a:t>
              </a:r>
            </a:p>
            <a:p>
              <a:r>
                <a:rPr lang="en-US" sz="1000" b="1" dirty="0" smtClean="0"/>
                <a:t>Trek Leader:  Eric </a:t>
              </a:r>
              <a:r>
                <a:rPr lang="en-US" sz="1000" b="1" dirty="0" err="1" smtClean="0"/>
                <a:t>Wilford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838950" y="5486400"/>
            <a:ext cx="2228850" cy="1219200"/>
            <a:chOff x="209550" y="5638800"/>
            <a:chExt cx="2228850" cy="1066800"/>
          </a:xfrm>
        </p:grpSpPr>
        <p:sp>
          <p:nvSpPr>
            <p:cNvPr id="55" name="Rounded Rectangle 54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1025" y="5647551"/>
              <a:ext cx="896925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Aug 10 - 11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550" y="5855553"/>
              <a:ext cx="2118619" cy="7833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Rafting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err="1" smtClean="0"/>
                <a:t>Pushpak</a:t>
              </a:r>
              <a:r>
                <a:rPr lang="en-US" sz="1000" b="1" dirty="0" smtClean="0"/>
                <a:t> </a:t>
              </a:r>
              <a:r>
                <a:rPr lang="en-US" sz="1000" b="1" dirty="0" err="1" smtClean="0"/>
                <a:t>Bapat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9373" y="5486400"/>
            <a:ext cx="2228850" cy="1219200"/>
            <a:chOff x="209550" y="5638800"/>
            <a:chExt cx="2228850" cy="1066800"/>
          </a:xfrm>
        </p:grpSpPr>
        <p:sp>
          <p:nvSpPr>
            <p:cNvPr id="42" name="Rounded Rectangle 4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1025" y="5647551"/>
              <a:ext cx="931490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May 18 - 19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9550" y="5855553"/>
              <a:ext cx="2181225" cy="6976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Angel Island Biking</a:t>
              </a:r>
            </a:p>
            <a:p>
              <a:r>
                <a:rPr lang="en-US" sz="1000" b="1" dirty="0" smtClean="0"/>
                <a:t>Trek Leader:  ??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Will bike trek around the island</a:t>
              </a:r>
              <a:endParaRPr lang="en-US" sz="1000" dirty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357748" y="5495925"/>
            <a:ext cx="2228850" cy="1219200"/>
            <a:chOff x="209550" y="5638800"/>
            <a:chExt cx="2228850" cy="1066800"/>
          </a:xfrm>
        </p:grpSpPr>
        <p:sp>
          <p:nvSpPr>
            <p:cNvPr id="46" name="Rounded Rectangle 45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1025" y="5647551"/>
              <a:ext cx="1467068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June 19 – 21 (W – F)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550" y="5855553"/>
              <a:ext cx="2118619" cy="7833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Point Reyes </a:t>
              </a:r>
              <a:r>
                <a:rPr lang="en-US" sz="1000" b="1" dirty="0" err="1" smtClean="0"/>
                <a:t>Natl</a:t>
              </a:r>
              <a:r>
                <a:rPr lang="en-US" sz="1000" b="1" dirty="0" smtClean="0"/>
                <a:t> Seashore</a:t>
              </a:r>
            </a:p>
            <a:p>
              <a:r>
                <a:rPr lang="en-US" sz="1000" b="1" dirty="0" smtClean="0"/>
                <a:t>Trek Leader: Rick Adolf (?)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Wed to Fri trek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Night (moon) backpacking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Reserved Wildcat group site (basically on the beach!!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81906" y="152400"/>
            <a:ext cx="59817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Troop 457 Committee Meeting Notes Summary : April 9, 2013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 additional other topics 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400" y="1219200"/>
            <a:ext cx="8848725" cy="3581400"/>
            <a:chOff x="152400" y="3810000"/>
            <a:chExt cx="8848725" cy="1143000"/>
          </a:xfrm>
        </p:grpSpPr>
        <p:sp>
          <p:nvSpPr>
            <p:cNvPr id="22" name="Rounded Rectangle 21"/>
            <p:cNvSpPr/>
            <p:nvPr/>
          </p:nvSpPr>
          <p:spPr>
            <a:xfrm>
              <a:off x="152400" y="3810000"/>
              <a:ext cx="8848725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451" y="3810000"/>
              <a:ext cx="1446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Other Topics (</a:t>
              </a:r>
              <a:r>
                <a:rPr lang="en-US" sz="1200" b="1" dirty="0" err="1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cont</a:t>
              </a:r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)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1" y="3969604"/>
              <a:ext cx="8720657" cy="94398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Need volunteer to coordinate Bristlecone  (Paul </a:t>
              </a:r>
              <a:r>
                <a:rPr lang="en-US" sz="1000" b="1" dirty="0" err="1" smtClean="0">
                  <a:latin typeface="Perpetua" pitchFamily="18" charset="0"/>
                </a:rPr>
                <a:t>Besser</a:t>
              </a:r>
              <a:r>
                <a:rPr lang="en-US" sz="1000" b="1" dirty="0" smtClean="0">
                  <a:latin typeface="Perpetua" pitchFamily="18" charset="0"/>
                </a:rPr>
                <a:t>?)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Should the committee push to have the troop participate in Camporee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err="1" smtClean="0">
                  <a:latin typeface="Perpetua" pitchFamily="18" charset="0"/>
                </a:rPr>
                <a:t>Itzik</a:t>
              </a:r>
              <a:r>
                <a:rPr lang="en-US" sz="1000" b="1" dirty="0" smtClean="0">
                  <a:latin typeface="Perpetua" pitchFamily="18" charset="0"/>
                </a:rPr>
                <a:t> – Crew 457 (10/13 – Scout Oath, Tilden Park near Berkeley) did orienteering last week and thinks the troop would really enjoy it. (groups of 5 scouts, varying degrees of difficulty)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Need older scouts to attend Life Guard @ Hi Sierra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newer ASMs to complete training (important for Commissioner’s Challenge)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some uniformed leaders from the incoming scouts. Training coming up.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ASM expectations – participate in 3 to 4 campouts per year (possibly advancement oriented or camp support oriented)</a:t>
              </a:r>
            </a:p>
            <a:p>
              <a:pPr>
                <a:buFont typeface="Wingdings" pitchFamily="2" charset="2"/>
                <a:buChar char="Ø"/>
              </a:pPr>
              <a:endParaRPr lang="en-US" sz="1000" b="1" dirty="0">
                <a:latin typeface="Perpetua" pitchFamily="18" charset="0"/>
              </a:endParaRPr>
            </a:p>
            <a:p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152400" y="5105400"/>
            <a:ext cx="8848725" cy="2286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1" y="5098792"/>
            <a:ext cx="8831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erpetua" pitchFamily="18" charset="0"/>
              </a:rPr>
              <a:t>Upcoming Troop Activities         /           Upcoming Troop Activities         /        Upcoming Troop Activities         /       Upcoming Troop Activities   </a:t>
            </a:r>
            <a:endParaRPr lang="en-US" sz="1100" b="1" dirty="0">
              <a:latin typeface="Perpetua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600575" y="5476875"/>
            <a:ext cx="2228850" cy="1219200"/>
            <a:chOff x="209550" y="5638800"/>
            <a:chExt cx="2228850" cy="1066800"/>
          </a:xfrm>
        </p:grpSpPr>
        <p:sp>
          <p:nvSpPr>
            <p:cNvPr id="32" name="Rounded Rectangle 3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1025" y="5647551"/>
              <a:ext cx="905040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Nov 16 - 17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9550" y="5855553"/>
              <a:ext cx="2181225" cy="6976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Del Valle</a:t>
              </a:r>
            </a:p>
            <a:p>
              <a:r>
                <a:rPr lang="en-US" sz="1000" b="1" dirty="0" smtClean="0"/>
                <a:t>Trek Leader:  ??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Canoeing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Backpacking ?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4300" y="5486400"/>
            <a:ext cx="2228850" cy="1219200"/>
            <a:chOff x="209550" y="5638800"/>
            <a:chExt cx="2228850" cy="1066800"/>
          </a:xfrm>
        </p:grpSpPr>
        <p:sp>
          <p:nvSpPr>
            <p:cNvPr id="51" name="Rounded Rectangle 50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1025" y="5647551"/>
              <a:ext cx="979755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Sept. 21 - 22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Pinnacles (car camping)</a:t>
              </a:r>
            </a:p>
            <a:p>
              <a:r>
                <a:rPr lang="en-US" sz="1000" b="1" dirty="0" smtClean="0"/>
                <a:t>Trek Leader: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endParaRPr lang="en-US" sz="1000" dirty="0" smtClean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838950" y="5486400"/>
            <a:ext cx="2228850" cy="1219200"/>
            <a:chOff x="209550" y="5638800"/>
            <a:chExt cx="2228850" cy="1066800"/>
          </a:xfrm>
        </p:grpSpPr>
        <p:sp>
          <p:nvSpPr>
            <p:cNvPr id="55" name="Rounded Rectangle 54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1025" y="5647551"/>
              <a:ext cx="760545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Dec 7 – 8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550" y="5855553"/>
              <a:ext cx="2118619" cy="7833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All Night Rock Climbing</a:t>
              </a:r>
            </a:p>
            <a:p>
              <a:r>
                <a:rPr lang="en-US" sz="1000" b="1" dirty="0" smtClean="0"/>
                <a:t>Trek Leader: ??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endParaRPr lang="en-US" sz="1000" dirty="0" smtClean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62200" y="5486400"/>
            <a:ext cx="2228850" cy="1219200"/>
            <a:chOff x="2362200" y="5486400"/>
            <a:chExt cx="2228850" cy="1219200"/>
          </a:xfrm>
        </p:grpSpPr>
        <p:sp>
          <p:nvSpPr>
            <p:cNvPr id="59" name="Rounded Rectangle 58"/>
            <p:cNvSpPr/>
            <p:nvPr/>
          </p:nvSpPr>
          <p:spPr>
            <a:xfrm>
              <a:off x="2381250" y="5486400"/>
              <a:ext cx="2209800" cy="12192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38400" y="5496401"/>
              <a:ext cx="940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Oct. 19 – 20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62200" y="5734118"/>
              <a:ext cx="2125416" cy="9714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Beach Campout</a:t>
              </a:r>
            </a:p>
            <a:p>
              <a:r>
                <a:rPr lang="en-US" sz="1000" b="1" dirty="0" smtClean="0"/>
                <a:t>Trek Leader: ??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endParaRPr 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29909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WordPictureWatermark3" descr="logo_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725" y="139176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27131"/>
              </p:ext>
            </p:extLst>
          </p:nvPr>
        </p:nvGraphicFramePr>
        <p:xfrm>
          <a:off x="134145" y="139176"/>
          <a:ext cx="3581400" cy="618311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06978"/>
                <a:gridCol w="2474422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Scout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Position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Scott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Wilford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Senior Patrol Leader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Nick Klein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Senior Patrol Leader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Sahil Sancheti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Librarian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Prithvi Kannan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Troop Guide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Marco Maletis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Quartermaster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Krishna Gomatam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Scribe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Cole Davidson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 Chief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Ryan Adolf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Inception Patrol Leader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Chetan Gomatam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Wise Guys Patrol Leader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4520" algn="l"/>
                        </a:tabLs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Jason Zhu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Tomahawks Patrol Leader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Naman Bhargava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Daggers Patrol Leader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Prithvi Kannan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Temporary Tenderfeet Patrol Leader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Jeevan Prakash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Thunder Sharks Patrol Leader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Richard Mao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Inception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Jaidev Bapat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Wise Guys</a:t>
                      </a:r>
                    </a:p>
                  </a:txBody>
                  <a:tcPr marL="68580" marR="68580"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Ashwin Reddy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Tomahawks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Tate Besser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Daggers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Aneesh Goel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Chaplain’s Aide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317397"/>
              </p:ext>
            </p:extLst>
          </p:nvPr>
        </p:nvGraphicFramePr>
        <p:xfrm>
          <a:off x="1943100" y="6477000"/>
          <a:ext cx="52578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57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Troop 457 Website: </a:t>
                      </a:r>
                      <a:r>
                        <a:rPr lang="en-US" sz="1000" dirty="0" smtClean="0">
                          <a:hlinkClick r:id="rId3"/>
                        </a:rPr>
                        <a:t>http://www.bsa-troop457.com</a:t>
                      </a:r>
                      <a:r>
                        <a:rPr lang="en-US" sz="1000" baseline="0" dirty="0" smtClean="0"/>
                        <a:t>  [username = member, password = ogr2007]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81937"/>
              </p:ext>
            </p:extLst>
          </p:nvPr>
        </p:nvGraphicFramePr>
        <p:xfrm>
          <a:off x="5399705" y="139176"/>
          <a:ext cx="3581400" cy="618311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2095"/>
                <a:gridCol w="2199305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Scout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Position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Daniel Pickering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Charter Organization Representative 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Scott Davidson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Committee Chairman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Mike Klein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Scout Master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Pushpak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Bapat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Paul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Besser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Itzik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Gilboa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Sam Sun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Rick Adolf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Eric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Wilford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4520" algn="l"/>
                        </a:tabLs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Max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Uyematsu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Riley Howard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Stan Schneider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Mukund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Madhugiri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Thunder Sharks Patrol Leader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Cindy Mao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Treasurer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Popcorn Kernels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Sejal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Patel, Antonio Dias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Registrar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Aimee Zhu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Medical Forms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Laxmi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Kambli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Trek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Coordinator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Pushpak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Bapat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 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Pradnya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Goil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0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965</Words>
  <Application>Microsoft Macintosh PowerPoint</Application>
  <PresentationFormat>On-screen Show (4:3)</PresentationFormat>
  <Paragraphs>159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Davidson</dc:creator>
  <cp:lastModifiedBy>Scott Davidson</cp:lastModifiedBy>
  <cp:revision>220</cp:revision>
  <dcterms:created xsi:type="dcterms:W3CDTF">2012-02-28T04:29:01Z</dcterms:created>
  <dcterms:modified xsi:type="dcterms:W3CDTF">2013-04-23T12:29:13Z</dcterms:modified>
</cp:coreProperties>
</file>