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8" r:id="rId3"/>
    <p:sldId id="259" r:id="rId4"/>
    <p:sldId id="257"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94" autoAdjust="0"/>
    <p:restoredTop sz="96302" autoAdjust="0"/>
  </p:normalViewPr>
  <p:slideViewPr>
    <p:cSldViewPr>
      <p:cViewPr>
        <p:scale>
          <a:sx n="174" d="100"/>
          <a:sy n="174" d="100"/>
        </p:scale>
        <p:origin x="-4488" y="-6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521EA1-EA37-FC47-A492-F655681A3B81}" type="datetimeFigureOut">
              <a:rPr lang="en-US" smtClean="0"/>
              <a:t>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652DA9-6FA8-0B40-BC97-5B595DEB8599}" type="slidenum">
              <a:rPr lang="en-US" smtClean="0"/>
              <a:t>‹#›</a:t>
            </a:fld>
            <a:endParaRPr lang="en-US"/>
          </a:p>
        </p:txBody>
      </p:sp>
    </p:spTree>
    <p:extLst>
      <p:ext uri="{BB962C8B-B14F-4D97-AF65-F5344CB8AC3E}">
        <p14:creationId xmlns:p14="http://schemas.microsoft.com/office/powerpoint/2010/main" val="18148305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52DA9-6FA8-0B40-BC97-5B595DEB8599}" type="slidenum">
              <a:rPr lang="en-US" smtClean="0"/>
              <a:t>1</a:t>
            </a:fld>
            <a:endParaRPr lang="en-US"/>
          </a:p>
        </p:txBody>
      </p:sp>
    </p:spTree>
    <p:extLst>
      <p:ext uri="{BB962C8B-B14F-4D97-AF65-F5344CB8AC3E}">
        <p14:creationId xmlns:p14="http://schemas.microsoft.com/office/powerpoint/2010/main" val="4079190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52DA9-6FA8-0B40-BC97-5B595DEB8599}" type="slidenum">
              <a:rPr lang="en-US" smtClean="0"/>
              <a:t>2</a:t>
            </a:fld>
            <a:endParaRPr lang="en-US"/>
          </a:p>
        </p:txBody>
      </p:sp>
    </p:spTree>
    <p:extLst>
      <p:ext uri="{BB962C8B-B14F-4D97-AF65-F5344CB8AC3E}">
        <p14:creationId xmlns:p14="http://schemas.microsoft.com/office/powerpoint/2010/main" val="4079190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52DA9-6FA8-0B40-BC97-5B595DEB8599}" type="slidenum">
              <a:rPr lang="en-US" smtClean="0"/>
              <a:t>3</a:t>
            </a:fld>
            <a:endParaRPr lang="en-US"/>
          </a:p>
        </p:txBody>
      </p:sp>
    </p:spTree>
    <p:extLst>
      <p:ext uri="{BB962C8B-B14F-4D97-AF65-F5344CB8AC3E}">
        <p14:creationId xmlns:p14="http://schemas.microsoft.com/office/powerpoint/2010/main" val="407919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72629E-405B-44F0-B603-EFBC37526474}" type="datetimeFigureOut">
              <a:rPr lang="en-US" smtClean="0"/>
              <a:pPr/>
              <a:t>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72629E-405B-44F0-B603-EFBC37526474}" type="datetimeFigureOut">
              <a:rPr lang="en-US" smtClean="0"/>
              <a:pPr/>
              <a:t>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72629E-405B-44F0-B603-EFBC37526474}" type="datetimeFigureOut">
              <a:rPr lang="en-US" smtClean="0"/>
              <a:pPr/>
              <a:t>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72629E-405B-44F0-B603-EFBC37526474}" type="datetimeFigureOut">
              <a:rPr lang="en-US" smtClean="0"/>
              <a:pPr/>
              <a:t>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72629E-405B-44F0-B603-EFBC37526474}" type="datetimeFigureOut">
              <a:rPr lang="en-US" smtClean="0"/>
              <a:pPr/>
              <a:t>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72629E-405B-44F0-B603-EFBC37526474}" type="datetimeFigureOut">
              <a:rPr lang="en-US" smtClean="0"/>
              <a:pPr/>
              <a:t>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72629E-405B-44F0-B603-EFBC37526474}" type="datetimeFigureOut">
              <a:rPr lang="en-US" smtClean="0"/>
              <a:pPr/>
              <a:t>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72629E-405B-44F0-B603-EFBC37526474}" type="datetimeFigureOut">
              <a:rPr lang="en-US" smtClean="0"/>
              <a:pPr/>
              <a:t>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2629E-405B-44F0-B603-EFBC37526474}" type="datetimeFigureOut">
              <a:rPr lang="en-US" smtClean="0"/>
              <a:pPr/>
              <a:t>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72629E-405B-44F0-B603-EFBC37526474}" type="datetimeFigureOut">
              <a:rPr lang="en-US" smtClean="0"/>
              <a:pPr/>
              <a:t>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72629E-405B-44F0-B603-EFBC37526474}" type="datetimeFigureOut">
              <a:rPr lang="en-US" smtClean="0"/>
              <a:pPr/>
              <a:t>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2629E-405B-44F0-B603-EFBC37526474}" type="datetimeFigureOut">
              <a:rPr lang="en-US" smtClean="0"/>
              <a:pPr/>
              <a:t>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457BA-0AB4-4120-B06E-D07A33AC7B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s://docs.google.com/spreadsheet/ccc?key=0AlU0bXHY_8mhdDNfZmFkc0REUDlEQ0RxX3l6VEg5N1E"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hyperlink" Target="http://www.bsa-troop457.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WordPictureWatermark3" descr="logo_sm"/>
          <p:cNvPicPr>
            <a:picLocks noChangeAspect="1" noChangeArrowheads="1"/>
          </p:cNvPicPr>
          <p:nvPr/>
        </p:nvPicPr>
        <p:blipFill>
          <a:blip r:embed="rId3" cstate="print"/>
          <a:srcRect/>
          <a:stretch>
            <a:fillRect/>
          </a:stretch>
        </p:blipFill>
        <p:spPr bwMode="auto">
          <a:xfrm>
            <a:off x="228600" y="152400"/>
            <a:ext cx="762000" cy="762000"/>
          </a:xfrm>
          <a:prstGeom prst="rect">
            <a:avLst/>
          </a:prstGeom>
          <a:noFill/>
          <a:ln w="9525">
            <a:noFill/>
            <a:miter lim="800000"/>
            <a:headEnd/>
            <a:tailEnd/>
          </a:ln>
        </p:spPr>
      </p:pic>
      <p:sp>
        <p:nvSpPr>
          <p:cNvPr id="5" name="TextBox 4"/>
          <p:cNvSpPr txBox="1"/>
          <p:nvPr/>
        </p:nvSpPr>
        <p:spPr>
          <a:xfrm>
            <a:off x="2049838" y="152400"/>
            <a:ext cx="6045871" cy="584776"/>
          </a:xfrm>
          <a:prstGeom prst="rect">
            <a:avLst/>
          </a:prstGeom>
          <a:noFill/>
        </p:spPr>
        <p:txBody>
          <a:bodyPr wrap="none" rtlCol="0">
            <a:spAutoFit/>
          </a:bodyPr>
          <a:lstStyle/>
          <a:p>
            <a:pPr algn="ctr"/>
            <a:r>
              <a:rPr lang="en-US" dirty="0" smtClean="0"/>
              <a:t>Troop 457 Committee Meeting Notes Summary : Mar 19, 2012</a:t>
            </a:r>
          </a:p>
          <a:p>
            <a:pPr algn="ctr"/>
            <a:r>
              <a:rPr lang="en-US" sz="1400" dirty="0" smtClean="0">
                <a:solidFill>
                  <a:schemeClr val="accent2">
                    <a:lumMod val="75000"/>
                  </a:schemeClr>
                </a:solidFill>
              </a:rPr>
              <a:t>(next meeting Tuesday, April ??</a:t>
            </a:r>
            <a:r>
              <a:rPr lang="en-US" sz="1400" baseline="30000" dirty="0" err="1" smtClean="0">
                <a:solidFill>
                  <a:schemeClr val="accent2">
                    <a:lumMod val="75000"/>
                  </a:schemeClr>
                </a:solidFill>
              </a:rPr>
              <a:t>th</a:t>
            </a:r>
            <a:r>
              <a:rPr lang="en-US" sz="1400" dirty="0" smtClean="0">
                <a:solidFill>
                  <a:schemeClr val="accent2">
                    <a:lumMod val="75000"/>
                  </a:schemeClr>
                </a:solidFill>
              </a:rPr>
              <a:t> @ 7:30 pm Good Sam, Fireside </a:t>
            </a:r>
            <a:r>
              <a:rPr lang="en-US" sz="1400" dirty="0" err="1" smtClean="0">
                <a:solidFill>
                  <a:schemeClr val="accent2">
                    <a:lumMod val="75000"/>
                  </a:schemeClr>
                </a:solidFill>
              </a:rPr>
              <a:t>Rm</a:t>
            </a:r>
            <a:r>
              <a:rPr lang="en-US" sz="1400" dirty="0" smtClean="0">
                <a:solidFill>
                  <a:schemeClr val="accent2">
                    <a:lumMod val="75000"/>
                  </a:schemeClr>
                </a:solidFill>
              </a:rPr>
              <a:t>)</a:t>
            </a:r>
            <a:endParaRPr lang="en-US" sz="1400" dirty="0">
              <a:solidFill>
                <a:schemeClr val="accent2">
                  <a:lumMod val="75000"/>
                </a:schemeClr>
              </a:solidFill>
            </a:endParaRPr>
          </a:p>
        </p:txBody>
      </p:sp>
      <p:grpSp>
        <p:nvGrpSpPr>
          <p:cNvPr id="17" name="Group 16"/>
          <p:cNvGrpSpPr/>
          <p:nvPr/>
        </p:nvGrpSpPr>
        <p:grpSpPr>
          <a:xfrm>
            <a:off x="152400" y="1143000"/>
            <a:ext cx="2667000" cy="1143000"/>
            <a:chOff x="457200" y="1371600"/>
            <a:chExt cx="2667000" cy="1143000"/>
          </a:xfrm>
        </p:grpSpPr>
        <p:sp>
          <p:nvSpPr>
            <p:cNvPr id="6" name="Rounded Rectangle 5"/>
            <p:cNvSpPr/>
            <p:nvPr/>
          </p:nvSpPr>
          <p:spPr>
            <a:xfrm>
              <a:off x="457200" y="1371600"/>
              <a:ext cx="2667000"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TextBox 6"/>
            <p:cNvSpPr txBox="1"/>
            <p:nvPr/>
          </p:nvSpPr>
          <p:spPr>
            <a:xfrm>
              <a:off x="857250" y="1371600"/>
              <a:ext cx="1388522"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Treasurer’s Report</a:t>
              </a:r>
              <a:endParaRPr lang="en-US" sz="1200" b="1" dirty="0">
                <a:solidFill>
                  <a:schemeClr val="accent4">
                    <a:lumMod val="50000"/>
                  </a:schemeClr>
                </a:solidFill>
                <a:latin typeface="Perpetua" pitchFamily="18" charset="0"/>
              </a:endParaRPr>
            </a:p>
          </p:txBody>
        </p:sp>
        <p:sp>
          <p:nvSpPr>
            <p:cNvPr id="8" name="TextBox 7"/>
            <p:cNvSpPr txBox="1"/>
            <p:nvPr/>
          </p:nvSpPr>
          <p:spPr>
            <a:xfrm>
              <a:off x="533400" y="1594961"/>
              <a:ext cx="2514600" cy="843439"/>
            </a:xfrm>
            <a:prstGeom prst="rect">
              <a:avLst/>
            </a:prstGeom>
            <a:noFill/>
          </p:spPr>
          <p:txBody>
            <a:bodyPr wrap="square" rtlCol="0">
              <a:noAutofit/>
            </a:bodyPr>
            <a:lstStyle/>
            <a:p>
              <a:r>
                <a:rPr lang="en-US" sz="1000" b="1" dirty="0" smtClean="0">
                  <a:latin typeface="Perpetua" pitchFamily="18" charset="0"/>
                </a:rPr>
                <a:t>Balance: $ 9,597.66</a:t>
              </a:r>
              <a:endParaRPr lang="en-US" sz="1000" b="1" u="sng" dirty="0" smtClean="0">
                <a:latin typeface="Perpetua" pitchFamily="18" charset="0"/>
              </a:endParaRPr>
            </a:p>
            <a:p>
              <a:pPr>
                <a:buFont typeface="Wingdings" pitchFamily="2" charset="2"/>
                <a:buChar char="Ø"/>
              </a:pPr>
              <a:r>
                <a:rPr lang="en-US" sz="1000" b="1" dirty="0" smtClean="0">
                  <a:latin typeface="Perpetua" pitchFamily="18" charset="0"/>
                </a:rPr>
                <a:t> Popcorn </a:t>
              </a:r>
              <a:r>
                <a:rPr lang="en-US" sz="1000" b="1" dirty="0">
                  <a:latin typeface="Perpetua" pitchFamily="18" charset="0"/>
                </a:rPr>
                <a:t>Credits: </a:t>
              </a:r>
              <a:r>
                <a:rPr lang="en-US" sz="1000" b="1" dirty="0" smtClean="0">
                  <a:latin typeface="Perpetua" pitchFamily="18" charset="0"/>
                </a:rPr>
                <a:t>$2362.50</a:t>
              </a:r>
            </a:p>
            <a:p>
              <a:pPr>
                <a:buFont typeface="Wingdings" pitchFamily="2" charset="2"/>
                <a:buChar char="Ø"/>
              </a:pPr>
              <a:r>
                <a:rPr lang="en-US" sz="1000" b="1" dirty="0" smtClean="0">
                  <a:latin typeface="Perpetua" pitchFamily="18" charset="0"/>
                </a:rPr>
                <a:t> 2013 Hi-Sierra Deposit ($1500)</a:t>
              </a:r>
            </a:p>
          </p:txBody>
        </p:sp>
      </p:grpSp>
      <p:grpSp>
        <p:nvGrpSpPr>
          <p:cNvPr id="16" name="Group 15"/>
          <p:cNvGrpSpPr/>
          <p:nvPr/>
        </p:nvGrpSpPr>
        <p:grpSpPr>
          <a:xfrm>
            <a:off x="2895600" y="1143000"/>
            <a:ext cx="3124200" cy="1143000"/>
            <a:chOff x="3276600" y="1371600"/>
            <a:chExt cx="2667000" cy="1143000"/>
          </a:xfrm>
        </p:grpSpPr>
        <p:sp>
          <p:nvSpPr>
            <p:cNvPr id="9" name="Rounded Rectangle 8"/>
            <p:cNvSpPr/>
            <p:nvPr/>
          </p:nvSpPr>
          <p:spPr>
            <a:xfrm>
              <a:off x="3276600" y="1371600"/>
              <a:ext cx="2667000"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TextBox 9"/>
            <p:cNvSpPr txBox="1"/>
            <p:nvPr/>
          </p:nvSpPr>
          <p:spPr>
            <a:xfrm>
              <a:off x="3676650" y="1371600"/>
              <a:ext cx="925488"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Advancement</a:t>
              </a:r>
              <a:endParaRPr lang="en-US" sz="1200" b="1" dirty="0">
                <a:solidFill>
                  <a:schemeClr val="accent4">
                    <a:lumMod val="50000"/>
                  </a:schemeClr>
                </a:solidFill>
                <a:latin typeface="Perpetua" pitchFamily="18" charset="0"/>
              </a:endParaRPr>
            </a:p>
          </p:txBody>
        </p:sp>
        <p:sp>
          <p:nvSpPr>
            <p:cNvPr id="11" name="TextBox 10"/>
            <p:cNvSpPr txBox="1"/>
            <p:nvPr/>
          </p:nvSpPr>
          <p:spPr>
            <a:xfrm>
              <a:off x="3352801" y="1524000"/>
              <a:ext cx="2514600" cy="942975"/>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Matt Klein – Completed Eagle </a:t>
              </a:r>
              <a:r>
                <a:rPr lang="en-US" sz="1000" b="1" dirty="0" err="1" smtClean="0">
                  <a:latin typeface="Perpetua" pitchFamily="18" charset="0"/>
                </a:rPr>
                <a:t>BoR</a:t>
              </a:r>
              <a:r>
                <a:rPr lang="en-US" sz="1000" b="1" dirty="0" smtClean="0">
                  <a:latin typeface="Perpetua" pitchFamily="18" charset="0"/>
                </a:rPr>
                <a:t> (2/20/13)</a:t>
              </a:r>
            </a:p>
            <a:p>
              <a:pPr>
                <a:buFont typeface="Wingdings" pitchFamily="2" charset="2"/>
                <a:buChar char="Ø"/>
              </a:pPr>
              <a:r>
                <a:rPr lang="en-US" sz="1000" b="1" dirty="0">
                  <a:latin typeface="Perpetua" pitchFamily="18" charset="0"/>
                </a:rPr>
                <a:t> </a:t>
              </a:r>
              <a:r>
                <a:rPr lang="en-US" sz="1000" b="1" dirty="0" smtClean="0">
                  <a:latin typeface="Perpetua" pitchFamily="18" charset="0"/>
                </a:rPr>
                <a:t>Roy, </a:t>
              </a:r>
              <a:r>
                <a:rPr lang="en-US" sz="1000" b="1" dirty="0" err="1" smtClean="0">
                  <a:latin typeface="Perpetua" pitchFamily="18" charset="0"/>
                </a:rPr>
                <a:t>Niko</a:t>
              </a:r>
              <a:r>
                <a:rPr lang="en-US" sz="1000" b="1" dirty="0" smtClean="0">
                  <a:latin typeface="Perpetua" pitchFamily="18" charset="0"/>
                </a:rPr>
                <a:t>, </a:t>
              </a:r>
              <a:r>
                <a:rPr lang="en-US" sz="1000" b="1" dirty="0" err="1" smtClean="0">
                  <a:latin typeface="Perpetua" pitchFamily="18" charset="0"/>
                </a:rPr>
                <a:t>Mohit</a:t>
              </a:r>
              <a:r>
                <a:rPr lang="en-US" sz="1000" b="1" dirty="0">
                  <a:latin typeface="Perpetua" pitchFamily="18" charset="0"/>
                </a:rPr>
                <a:t> </a:t>
              </a:r>
              <a:r>
                <a:rPr lang="en-US" sz="1000" b="1" dirty="0" smtClean="0">
                  <a:latin typeface="Perpetua" pitchFamily="18" charset="0"/>
                </a:rPr>
                <a:t>&amp; </a:t>
              </a:r>
              <a:r>
                <a:rPr lang="en-US" sz="1000" b="1" dirty="0" err="1" smtClean="0">
                  <a:latin typeface="Perpetua" pitchFamily="18" charset="0"/>
                </a:rPr>
                <a:t>Sahil</a:t>
              </a:r>
              <a:r>
                <a:rPr lang="en-US" sz="1000" b="1" dirty="0" smtClean="0">
                  <a:latin typeface="Perpetua" pitchFamily="18" charset="0"/>
                </a:rPr>
                <a:t> – finished project still need to complete Board of Review (</a:t>
              </a:r>
              <a:r>
                <a:rPr lang="en-US" sz="1000" b="1" dirty="0" err="1" smtClean="0">
                  <a:latin typeface="Perpetua" pitchFamily="18" charset="0"/>
                </a:rPr>
                <a:t>BoR</a:t>
              </a:r>
              <a:r>
                <a:rPr lang="en-US" sz="1000" b="1" dirty="0" smtClean="0">
                  <a:latin typeface="Perpetua" pitchFamily="18" charset="0"/>
                </a:rPr>
                <a:t>)</a:t>
              </a:r>
            </a:p>
            <a:p>
              <a:pPr>
                <a:buFont typeface="Wingdings" pitchFamily="2" charset="2"/>
                <a:buChar char="Ø"/>
              </a:pPr>
              <a:r>
                <a:rPr lang="en-US" sz="1000" b="1" dirty="0">
                  <a:latin typeface="Perpetua" pitchFamily="18" charset="0"/>
                </a:rPr>
                <a:t> </a:t>
              </a:r>
              <a:r>
                <a:rPr lang="en-US" sz="1000" b="1" dirty="0" err="1" smtClean="0">
                  <a:latin typeface="Perpetua" pitchFamily="18" charset="0"/>
                </a:rPr>
                <a:t>Sahil</a:t>
              </a:r>
              <a:r>
                <a:rPr lang="en-US" sz="1000" b="1" dirty="0" smtClean="0">
                  <a:latin typeface="Perpetua" pitchFamily="18" charset="0"/>
                </a:rPr>
                <a:t> – to update </a:t>
              </a:r>
              <a:r>
                <a:rPr lang="en-US" sz="1000" b="1" dirty="0" err="1" smtClean="0">
                  <a:latin typeface="Perpetua" pitchFamily="18" charset="0"/>
                </a:rPr>
                <a:t>scouttrack</a:t>
              </a:r>
              <a:r>
                <a:rPr lang="en-US" sz="1000" b="1" dirty="0" smtClean="0">
                  <a:latin typeface="Perpetua" pitchFamily="18" charset="0"/>
                </a:rPr>
                <a:t> w/ ranks</a:t>
              </a:r>
            </a:p>
            <a:p>
              <a:pPr>
                <a:buFont typeface="Wingdings" pitchFamily="2" charset="2"/>
                <a:buChar char="Ø"/>
              </a:pPr>
              <a:r>
                <a:rPr lang="en-US" sz="1000" b="1" dirty="0" smtClean="0">
                  <a:latin typeface="Perpetua" pitchFamily="18" charset="0"/>
                </a:rPr>
                <a:t> Need to do an Eagle Plaque (ask </a:t>
              </a:r>
              <a:r>
                <a:rPr lang="en-US" sz="1000" b="1" dirty="0" err="1" smtClean="0">
                  <a:latin typeface="Perpetua" pitchFamily="18" charset="0"/>
                </a:rPr>
                <a:t>Venkatesh</a:t>
              </a:r>
              <a:r>
                <a:rPr lang="en-US" sz="1000" b="1" dirty="0" smtClean="0">
                  <a:latin typeface="Perpetua" pitchFamily="18" charset="0"/>
                </a:rPr>
                <a:t> to query Dan)</a:t>
              </a:r>
            </a:p>
            <a:p>
              <a:pPr>
                <a:buFont typeface="Wingdings" pitchFamily="2" charset="2"/>
                <a:buChar char="Ø"/>
              </a:pPr>
              <a:endParaRPr lang="en-US" sz="1000" b="1" dirty="0" smtClean="0">
                <a:latin typeface="Perpetua" pitchFamily="18" charset="0"/>
              </a:endParaRPr>
            </a:p>
            <a:p>
              <a:pPr>
                <a:buFont typeface="Wingdings" pitchFamily="2" charset="2"/>
                <a:buChar char="Ø"/>
              </a:pPr>
              <a:endParaRPr lang="en-US" sz="1000" b="1" dirty="0" smtClean="0">
                <a:latin typeface="Perpetua" pitchFamily="18" charset="0"/>
              </a:endParaRPr>
            </a:p>
          </p:txBody>
        </p:sp>
      </p:grpSp>
      <p:grpSp>
        <p:nvGrpSpPr>
          <p:cNvPr id="15" name="Group 14"/>
          <p:cNvGrpSpPr/>
          <p:nvPr/>
        </p:nvGrpSpPr>
        <p:grpSpPr>
          <a:xfrm>
            <a:off x="6096000" y="1143000"/>
            <a:ext cx="2895600" cy="1143000"/>
            <a:chOff x="6172200" y="1371600"/>
            <a:chExt cx="2743200" cy="1143000"/>
          </a:xfrm>
        </p:grpSpPr>
        <p:sp>
          <p:nvSpPr>
            <p:cNvPr id="12" name="Rounded Rectangle 11"/>
            <p:cNvSpPr/>
            <p:nvPr/>
          </p:nvSpPr>
          <p:spPr>
            <a:xfrm>
              <a:off x="6172200" y="1371600"/>
              <a:ext cx="2743200"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TextBox 12"/>
            <p:cNvSpPr txBox="1"/>
            <p:nvPr/>
          </p:nvSpPr>
          <p:spPr>
            <a:xfrm>
              <a:off x="6572250" y="1371600"/>
              <a:ext cx="1643283"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Quartermaster’s Report</a:t>
              </a:r>
              <a:endParaRPr lang="en-US" sz="1200" b="1" dirty="0">
                <a:solidFill>
                  <a:schemeClr val="accent4">
                    <a:lumMod val="50000"/>
                  </a:schemeClr>
                </a:solidFill>
                <a:latin typeface="Perpetua" pitchFamily="18" charset="0"/>
              </a:endParaRPr>
            </a:p>
          </p:txBody>
        </p:sp>
        <p:sp>
          <p:nvSpPr>
            <p:cNvPr id="14" name="TextBox 13"/>
            <p:cNvSpPr txBox="1"/>
            <p:nvPr/>
          </p:nvSpPr>
          <p:spPr>
            <a:xfrm>
              <a:off x="6248399" y="1552575"/>
              <a:ext cx="2594811" cy="830997"/>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5 tents waiting for repairs but hasn’t hindered any campouts</a:t>
              </a:r>
            </a:p>
            <a:p>
              <a:pPr>
                <a:buFont typeface="Wingdings" pitchFamily="2" charset="2"/>
                <a:buChar char="Ø"/>
              </a:pPr>
              <a:r>
                <a:rPr lang="en-US" sz="1000" b="1" dirty="0">
                  <a:latin typeface="Perpetua" pitchFamily="18" charset="0"/>
                </a:rPr>
                <a:t> </a:t>
              </a:r>
              <a:endParaRPr lang="en-US" sz="1000" b="1" dirty="0" smtClean="0">
                <a:latin typeface="Perpetua" pitchFamily="18" charset="0"/>
              </a:endParaRPr>
            </a:p>
          </p:txBody>
        </p:sp>
      </p:grpSp>
      <p:sp>
        <p:nvSpPr>
          <p:cNvPr id="19" name="Rounded Rectangle 18"/>
          <p:cNvSpPr/>
          <p:nvPr/>
        </p:nvSpPr>
        <p:spPr>
          <a:xfrm>
            <a:off x="142874" y="2507992"/>
            <a:ext cx="8848725"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TextBox 19"/>
          <p:cNvSpPr txBox="1"/>
          <p:nvPr/>
        </p:nvSpPr>
        <p:spPr>
          <a:xfrm>
            <a:off x="542925" y="2507992"/>
            <a:ext cx="1572354"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Scoutmaster’s Report</a:t>
            </a:r>
            <a:endParaRPr lang="en-US" sz="1200" b="1" dirty="0">
              <a:solidFill>
                <a:schemeClr val="accent4">
                  <a:lumMod val="50000"/>
                </a:schemeClr>
              </a:solidFill>
              <a:latin typeface="Perpetua" pitchFamily="18" charset="0"/>
            </a:endParaRPr>
          </a:p>
        </p:txBody>
      </p:sp>
      <p:sp>
        <p:nvSpPr>
          <p:cNvPr id="21" name="TextBox 20"/>
          <p:cNvSpPr txBox="1"/>
          <p:nvPr/>
        </p:nvSpPr>
        <p:spPr>
          <a:xfrm>
            <a:off x="219075" y="2667001"/>
            <a:ext cx="8720657" cy="990599"/>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Separate breakout TTFC April through June (1</a:t>
            </a:r>
            <a:r>
              <a:rPr lang="en-US" sz="1000" b="1" baseline="30000" dirty="0" smtClean="0">
                <a:latin typeface="Perpetua" pitchFamily="18" charset="0"/>
              </a:rPr>
              <a:t>st</a:t>
            </a:r>
            <a:r>
              <a:rPr lang="en-US" sz="1000" b="1" dirty="0" smtClean="0">
                <a:latin typeface="Perpetua" pitchFamily="18" charset="0"/>
              </a:rPr>
              <a:t> and 3</a:t>
            </a:r>
            <a:r>
              <a:rPr lang="en-US" sz="1000" b="1" baseline="30000" dirty="0" smtClean="0">
                <a:latin typeface="Perpetua" pitchFamily="18" charset="0"/>
              </a:rPr>
              <a:t>rd</a:t>
            </a:r>
            <a:r>
              <a:rPr lang="en-US" sz="1000" b="1" dirty="0" smtClean="0">
                <a:latin typeface="Perpetua" pitchFamily="18" charset="0"/>
              </a:rPr>
              <a:t> week, 8 sessions total)</a:t>
            </a:r>
          </a:p>
          <a:p>
            <a:pPr>
              <a:buFont typeface="Wingdings" pitchFamily="2" charset="2"/>
              <a:buChar char="Ø"/>
            </a:pPr>
            <a:r>
              <a:rPr lang="en-US" sz="1000" b="1" dirty="0">
                <a:latin typeface="Perpetua" pitchFamily="18" charset="0"/>
              </a:rPr>
              <a:t> </a:t>
            </a:r>
            <a:r>
              <a:rPr lang="en-US" sz="1000" b="1" dirty="0" smtClean="0">
                <a:latin typeface="Perpetua" pitchFamily="18" charset="0"/>
              </a:rPr>
              <a:t>Need swimming pool for Thursday evening usage before summer camp for: a) </a:t>
            </a:r>
            <a:r>
              <a:rPr lang="en-US" sz="1000" b="1" dirty="0">
                <a:latin typeface="Perpetua" pitchFamily="18" charset="0"/>
              </a:rPr>
              <a:t>S</a:t>
            </a:r>
            <a:r>
              <a:rPr lang="en-US" sz="1000" b="1" dirty="0" smtClean="0">
                <a:latin typeface="Perpetua" pitchFamily="18" charset="0"/>
              </a:rPr>
              <a:t>wimming MB, </a:t>
            </a:r>
            <a:r>
              <a:rPr lang="en-US" sz="1000" b="1" dirty="0">
                <a:latin typeface="Perpetua" pitchFamily="18" charset="0"/>
              </a:rPr>
              <a:t>L</a:t>
            </a:r>
            <a:r>
              <a:rPr lang="en-US" sz="1000" b="1" dirty="0" smtClean="0">
                <a:latin typeface="Perpetua" pitchFamily="18" charset="0"/>
              </a:rPr>
              <a:t>ife </a:t>
            </a:r>
            <a:r>
              <a:rPr lang="en-US" sz="1000" b="1" dirty="0">
                <a:latin typeface="Perpetua" pitchFamily="18" charset="0"/>
              </a:rPr>
              <a:t>S</a:t>
            </a:r>
            <a:r>
              <a:rPr lang="en-US" sz="1000" b="1" dirty="0" smtClean="0">
                <a:latin typeface="Perpetua" pitchFamily="18" charset="0"/>
              </a:rPr>
              <a:t>aving M</a:t>
            </a:r>
            <a:r>
              <a:rPr lang="en-US" sz="1000" b="1" dirty="0">
                <a:latin typeface="Perpetua" pitchFamily="18" charset="0"/>
              </a:rPr>
              <a:t>B</a:t>
            </a:r>
            <a:r>
              <a:rPr lang="en-US" sz="1000" b="1" dirty="0" smtClean="0">
                <a:latin typeface="Perpetua" pitchFamily="18" charset="0"/>
              </a:rPr>
              <a:t>, </a:t>
            </a:r>
            <a:r>
              <a:rPr lang="en-US" sz="1000" b="1" dirty="0">
                <a:latin typeface="Perpetua" pitchFamily="18" charset="0"/>
              </a:rPr>
              <a:t>S</a:t>
            </a:r>
            <a:r>
              <a:rPr lang="en-US" sz="1000" b="1" dirty="0" smtClean="0">
                <a:latin typeface="Perpetua" pitchFamily="18" charset="0"/>
              </a:rPr>
              <a:t>cout swim )</a:t>
            </a:r>
          </a:p>
          <a:p>
            <a:pPr>
              <a:buFont typeface="Wingdings" pitchFamily="2" charset="2"/>
              <a:buChar char="Ø"/>
            </a:pPr>
            <a:r>
              <a:rPr lang="en-US" sz="1000" b="1" dirty="0">
                <a:latin typeface="Perpetua" pitchFamily="18" charset="0"/>
              </a:rPr>
              <a:t> </a:t>
            </a:r>
            <a:r>
              <a:rPr lang="en-US" sz="1000" b="1" dirty="0" smtClean="0">
                <a:latin typeface="Perpetua" pitchFamily="18" charset="0"/>
              </a:rPr>
              <a:t>Need a parent to help lead / supplement service project [community outreach volunteer]; Max suggested the full circle farm for a patrol.</a:t>
            </a:r>
          </a:p>
          <a:p>
            <a:pPr>
              <a:buFont typeface="Wingdings" pitchFamily="2" charset="2"/>
              <a:buChar char="Ø"/>
            </a:pPr>
            <a:r>
              <a:rPr lang="en-US" sz="1000" b="1" dirty="0" smtClean="0">
                <a:latin typeface="Perpetua" pitchFamily="18" charset="0"/>
              </a:rPr>
              <a:t> </a:t>
            </a:r>
            <a:r>
              <a:rPr lang="en-US" sz="1000" b="1" dirty="0" err="1" smtClean="0">
                <a:latin typeface="Perpetua" pitchFamily="18" charset="0"/>
              </a:rPr>
              <a:t>Scoutshop</a:t>
            </a:r>
            <a:r>
              <a:rPr lang="en-US" sz="1000" b="1" dirty="0" smtClean="0">
                <a:latin typeface="Perpetua" pitchFamily="18" charset="0"/>
              </a:rPr>
              <a:t> has a seamstress (and could possibly be used to make next batch of neckerchiefs)</a:t>
            </a:r>
          </a:p>
          <a:p>
            <a:pPr>
              <a:buFont typeface="Wingdings" pitchFamily="2" charset="2"/>
              <a:buChar char="Ø"/>
            </a:pPr>
            <a:r>
              <a:rPr lang="en-US" sz="1000" b="1" dirty="0">
                <a:latin typeface="Perpetua" pitchFamily="18" charset="0"/>
              </a:rPr>
              <a:t> </a:t>
            </a:r>
            <a:r>
              <a:rPr lang="en-US" sz="1000" b="1" dirty="0" smtClean="0">
                <a:latin typeface="Perpetua" pitchFamily="18" charset="0"/>
              </a:rPr>
              <a:t>Camporee (make sure we pay early but get scout commitments too)</a:t>
            </a:r>
          </a:p>
          <a:p>
            <a:pPr>
              <a:buFont typeface="Wingdings" pitchFamily="2" charset="2"/>
              <a:buChar char="Ø"/>
            </a:pPr>
            <a:r>
              <a:rPr lang="en-US" sz="1000" b="1" dirty="0">
                <a:latin typeface="Perpetua" pitchFamily="18" charset="0"/>
              </a:rPr>
              <a:t> </a:t>
            </a:r>
            <a:r>
              <a:rPr lang="en-US" sz="1000" b="1" dirty="0" smtClean="0">
                <a:latin typeface="Perpetua" pitchFamily="18" charset="0"/>
              </a:rPr>
              <a:t>Librarian’s Role is to be a technical resource for advancement; Scribe responsible for tracking attendance.</a:t>
            </a:r>
          </a:p>
        </p:txBody>
      </p:sp>
      <p:grpSp>
        <p:nvGrpSpPr>
          <p:cNvPr id="26" name="Group 25"/>
          <p:cNvGrpSpPr/>
          <p:nvPr/>
        </p:nvGrpSpPr>
        <p:grpSpPr>
          <a:xfrm>
            <a:off x="152400" y="3810000"/>
            <a:ext cx="8848725" cy="1143000"/>
            <a:chOff x="152400" y="3810000"/>
            <a:chExt cx="8848725" cy="1143000"/>
          </a:xfrm>
        </p:grpSpPr>
        <p:sp>
          <p:nvSpPr>
            <p:cNvPr id="22" name="Rounded Rectangle 21"/>
            <p:cNvSpPr/>
            <p:nvPr/>
          </p:nvSpPr>
          <p:spPr>
            <a:xfrm>
              <a:off x="152400" y="3810000"/>
              <a:ext cx="8848725"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 name="TextBox 22"/>
            <p:cNvSpPr txBox="1"/>
            <p:nvPr/>
          </p:nvSpPr>
          <p:spPr>
            <a:xfrm>
              <a:off x="552451" y="3810000"/>
              <a:ext cx="2567241"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Other Topics ** (more on next page)</a:t>
              </a:r>
              <a:endParaRPr lang="en-US" sz="1200" b="1" dirty="0">
                <a:solidFill>
                  <a:schemeClr val="accent4">
                    <a:lumMod val="50000"/>
                  </a:schemeClr>
                </a:solidFill>
                <a:latin typeface="Perpetua" pitchFamily="18" charset="0"/>
              </a:endParaRPr>
            </a:p>
          </p:txBody>
        </p:sp>
        <p:sp>
          <p:nvSpPr>
            <p:cNvPr id="24" name="TextBox 23"/>
            <p:cNvSpPr txBox="1"/>
            <p:nvPr/>
          </p:nvSpPr>
          <p:spPr>
            <a:xfrm>
              <a:off x="228601" y="3969603"/>
              <a:ext cx="8720657" cy="983397"/>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New Scout approval -  </a:t>
              </a:r>
              <a:r>
                <a:rPr lang="en-US" sz="1000" b="1" dirty="0">
                  <a:latin typeface="Perpetua" pitchFamily="18" charset="0"/>
                </a:rPr>
                <a:t>8</a:t>
              </a:r>
              <a:r>
                <a:rPr lang="en-US" sz="1000" b="1" dirty="0" smtClean="0">
                  <a:latin typeface="Perpetua" pitchFamily="18" charset="0"/>
                </a:rPr>
                <a:t> scouts (1 sibling – Alexander Johnston, 7 from Pack 457); </a:t>
              </a:r>
              <a:r>
                <a:rPr lang="en-US" sz="1000" b="1" dirty="0" err="1" smtClean="0">
                  <a:latin typeface="Perpetua" pitchFamily="18" charset="0"/>
                </a:rPr>
                <a:t>Webelos</a:t>
              </a:r>
              <a:r>
                <a:rPr lang="en-US" sz="1000" b="1" dirty="0" smtClean="0">
                  <a:latin typeface="Perpetua" pitchFamily="18" charset="0"/>
                </a:rPr>
                <a:t> bridging on March 16</a:t>
              </a:r>
              <a:r>
                <a:rPr lang="en-US" sz="1000" b="1" baseline="30000" dirty="0" smtClean="0">
                  <a:latin typeface="Perpetua" pitchFamily="18" charset="0"/>
                </a:rPr>
                <a:t>th</a:t>
              </a:r>
              <a:r>
                <a:rPr lang="en-US" sz="1000" b="1" dirty="0" smtClean="0">
                  <a:latin typeface="Perpetua" pitchFamily="18" charset="0"/>
                </a:rPr>
                <a:t> (@ Good Sam)</a:t>
              </a:r>
            </a:p>
            <a:p>
              <a:pPr>
                <a:buFont typeface="Wingdings" pitchFamily="2" charset="2"/>
                <a:buChar char="Ø"/>
              </a:pPr>
              <a:r>
                <a:rPr lang="en-US" sz="1000" b="1" dirty="0">
                  <a:latin typeface="Perpetua" pitchFamily="18" charset="0"/>
                </a:rPr>
                <a:t> </a:t>
              </a:r>
              <a:r>
                <a:rPr lang="en-US" sz="1000" b="1" dirty="0" smtClean="0">
                  <a:latin typeface="Perpetua" pitchFamily="18" charset="0"/>
                </a:rPr>
                <a:t>Go back to BROWN t-shirts this year. Self registration on </a:t>
              </a:r>
              <a:r>
                <a:rPr lang="en-US" sz="1000" b="1" dirty="0" err="1" smtClean="0">
                  <a:latin typeface="Perpetua" pitchFamily="18" charset="0"/>
                </a:rPr>
                <a:t>google</a:t>
              </a:r>
              <a:r>
                <a:rPr lang="en-US" sz="1000" b="1" dirty="0">
                  <a:latin typeface="Perpetua" pitchFamily="18" charset="0"/>
                </a:rPr>
                <a:t> doc (</a:t>
              </a:r>
              <a:r>
                <a:rPr lang="en-US" sz="1000" b="1" dirty="0">
                  <a:latin typeface="Perpetua" pitchFamily="18" charset="0"/>
                  <a:hlinkClick r:id="rId4"/>
                </a:rPr>
                <a:t>https://docs.google.com/spreadsheet/ccc?key=0AlU0bXHY_8mhdDNfZmFkc0REUDlEQ0RxX3l6VEg5N1E#gid=</a:t>
              </a:r>
              <a:r>
                <a:rPr lang="en-US" sz="1000" b="1" dirty="0" smtClean="0">
                  <a:latin typeface="Perpetua" pitchFamily="18" charset="0"/>
                  <a:hlinkClick r:id="rId4"/>
                </a:rPr>
                <a:t>0</a:t>
              </a:r>
              <a:r>
                <a:rPr lang="en-US" sz="1000" b="1" dirty="0" smtClean="0">
                  <a:latin typeface="Perpetua" pitchFamily="18" charset="0"/>
                </a:rPr>
                <a:t> ) </a:t>
              </a:r>
            </a:p>
            <a:p>
              <a:pPr>
                <a:buFont typeface="Wingdings" pitchFamily="2" charset="2"/>
                <a:buChar char="Ø"/>
              </a:pPr>
              <a:r>
                <a:rPr lang="en-US" sz="1000" b="1" dirty="0" smtClean="0">
                  <a:latin typeface="Perpetua" pitchFamily="18" charset="0"/>
                </a:rPr>
                <a:t> New Scoutmaster – next 12 months, New Committee Chair – next 12 months</a:t>
              </a:r>
            </a:p>
            <a:p>
              <a:pPr>
                <a:buFont typeface="Wingdings" pitchFamily="2" charset="2"/>
                <a:buChar char="Ø"/>
              </a:pPr>
              <a:r>
                <a:rPr lang="en-US" sz="1000" b="1" dirty="0">
                  <a:latin typeface="Perpetua" pitchFamily="18" charset="0"/>
                </a:rPr>
                <a:t> </a:t>
              </a:r>
              <a:r>
                <a:rPr lang="en-US" sz="1000" b="1" dirty="0" smtClean="0">
                  <a:latin typeface="Perpetua" pitchFamily="18" charset="0"/>
                </a:rPr>
                <a:t>Need ASMs for summer camp week (whole week)</a:t>
              </a:r>
            </a:p>
            <a:p>
              <a:pPr>
                <a:buFont typeface="Wingdings" pitchFamily="2" charset="2"/>
                <a:buChar char="Ø"/>
              </a:pPr>
              <a:r>
                <a:rPr lang="en-US" sz="1000" b="1" dirty="0">
                  <a:latin typeface="Perpetua" pitchFamily="18" charset="0"/>
                </a:rPr>
                <a:t> </a:t>
              </a:r>
              <a:r>
                <a:rPr lang="en-US" sz="1000" b="1" dirty="0" smtClean="0">
                  <a:latin typeface="Perpetua" pitchFamily="18" charset="0"/>
                </a:rPr>
                <a:t>Need a medical form / paperwork support coordinator !!</a:t>
              </a:r>
            </a:p>
          </p:txBody>
        </p:sp>
      </p:grpSp>
      <p:sp>
        <p:nvSpPr>
          <p:cNvPr id="28" name="Rounded Rectangle 27"/>
          <p:cNvSpPr/>
          <p:nvPr/>
        </p:nvSpPr>
        <p:spPr>
          <a:xfrm>
            <a:off x="152400" y="5105400"/>
            <a:ext cx="8848725" cy="2286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9" name="TextBox 28"/>
          <p:cNvSpPr txBox="1"/>
          <p:nvPr/>
        </p:nvSpPr>
        <p:spPr>
          <a:xfrm>
            <a:off x="228601" y="5098792"/>
            <a:ext cx="8831308" cy="261610"/>
          </a:xfrm>
          <a:prstGeom prst="rect">
            <a:avLst/>
          </a:prstGeom>
          <a:noFill/>
        </p:spPr>
        <p:txBody>
          <a:bodyPr wrap="square" rtlCol="0">
            <a:spAutoFit/>
          </a:bodyPr>
          <a:lstStyle/>
          <a:p>
            <a:r>
              <a:rPr lang="en-US" sz="1100" b="1" dirty="0" smtClean="0">
                <a:latin typeface="Perpetua" pitchFamily="18" charset="0"/>
              </a:rPr>
              <a:t>Upcoming Troop Activities         /           Upcoming Troop Activities         /        Upcoming Troop Activities         /       Upcoming Troop Activities   </a:t>
            </a:r>
            <a:endParaRPr lang="en-US" sz="1100" b="1" dirty="0">
              <a:latin typeface="Perpetua" pitchFamily="18" charset="0"/>
            </a:endParaRPr>
          </a:p>
        </p:txBody>
      </p:sp>
      <p:grpSp>
        <p:nvGrpSpPr>
          <p:cNvPr id="49" name="Group 48"/>
          <p:cNvGrpSpPr/>
          <p:nvPr/>
        </p:nvGrpSpPr>
        <p:grpSpPr>
          <a:xfrm>
            <a:off x="4600575" y="5476875"/>
            <a:ext cx="2228850" cy="1219200"/>
            <a:chOff x="209550" y="5638800"/>
            <a:chExt cx="2228850" cy="1066800"/>
          </a:xfrm>
        </p:grpSpPr>
        <p:sp>
          <p:nvSpPr>
            <p:cNvPr id="32" name="Rounded Rectangle 31"/>
            <p:cNvSpPr/>
            <p:nvPr/>
          </p:nvSpPr>
          <p:spPr>
            <a:xfrm>
              <a:off x="228600"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3" name="TextBox 32"/>
            <p:cNvSpPr txBox="1"/>
            <p:nvPr/>
          </p:nvSpPr>
          <p:spPr>
            <a:xfrm>
              <a:off x="581025" y="5647551"/>
              <a:ext cx="931490" cy="242374"/>
            </a:xfrm>
            <a:prstGeom prst="rect">
              <a:avLst/>
            </a:prstGeom>
            <a:noFill/>
          </p:spPr>
          <p:txBody>
            <a:bodyPr wrap="none" rtlCol="0">
              <a:spAutoFit/>
            </a:bodyPr>
            <a:lstStyle/>
            <a:p>
              <a:r>
                <a:rPr lang="en-US" sz="1200" b="1" dirty="0" smtClean="0"/>
                <a:t>May 18 - 19 </a:t>
              </a:r>
            </a:p>
          </p:txBody>
        </p:sp>
        <p:sp>
          <p:nvSpPr>
            <p:cNvPr id="34" name="TextBox 33"/>
            <p:cNvSpPr txBox="1"/>
            <p:nvPr/>
          </p:nvSpPr>
          <p:spPr>
            <a:xfrm>
              <a:off x="209550" y="5855553"/>
              <a:ext cx="2181225" cy="697647"/>
            </a:xfrm>
            <a:prstGeom prst="rect">
              <a:avLst/>
            </a:prstGeom>
            <a:noFill/>
          </p:spPr>
          <p:txBody>
            <a:bodyPr wrap="square" rtlCol="0">
              <a:noAutofit/>
            </a:bodyPr>
            <a:lstStyle/>
            <a:p>
              <a:r>
                <a:rPr lang="en-US" sz="1000" b="1" dirty="0" smtClean="0"/>
                <a:t>Trek:  Angel Island Biking</a:t>
              </a:r>
            </a:p>
            <a:p>
              <a:r>
                <a:rPr lang="en-US" sz="1000" b="1" dirty="0" smtClean="0"/>
                <a:t>Trek Leader:  ??</a:t>
              </a:r>
            </a:p>
            <a:p>
              <a:pPr>
                <a:buFont typeface="Wingdings" pitchFamily="2" charset="2"/>
                <a:buChar char="Ø"/>
              </a:pPr>
              <a:r>
                <a:rPr lang="en-US" sz="1000" dirty="0" smtClean="0"/>
                <a:t> Couldn’t get camp site on island</a:t>
              </a:r>
            </a:p>
            <a:p>
              <a:pPr>
                <a:buFont typeface="Wingdings" pitchFamily="2" charset="2"/>
                <a:buChar char="Ø"/>
              </a:pPr>
              <a:r>
                <a:rPr lang="en-US" sz="1000" dirty="0"/>
                <a:t> </a:t>
              </a:r>
              <a:r>
                <a:rPr lang="en-US" sz="1000" dirty="0" smtClean="0"/>
                <a:t>Will definitely do bike trek around the island</a:t>
              </a:r>
            </a:p>
            <a:p>
              <a:pPr>
                <a:buFont typeface="Wingdings" pitchFamily="2" charset="2"/>
                <a:buChar char="Ø"/>
              </a:pPr>
              <a:r>
                <a:rPr lang="en-US" sz="1000" dirty="0"/>
                <a:t> </a:t>
              </a:r>
              <a:r>
                <a:rPr lang="en-US" sz="1000" dirty="0" smtClean="0"/>
                <a:t>Possibly find a camp site off island </a:t>
              </a:r>
            </a:p>
          </p:txBody>
        </p:sp>
      </p:grpSp>
      <p:grpSp>
        <p:nvGrpSpPr>
          <p:cNvPr id="50" name="Group 49"/>
          <p:cNvGrpSpPr/>
          <p:nvPr/>
        </p:nvGrpSpPr>
        <p:grpSpPr>
          <a:xfrm>
            <a:off x="114300" y="5486400"/>
            <a:ext cx="2228850" cy="1219200"/>
            <a:chOff x="209550" y="5638800"/>
            <a:chExt cx="2228850" cy="1066800"/>
          </a:xfrm>
        </p:grpSpPr>
        <p:sp>
          <p:nvSpPr>
            <p:cNvPr id="51" name="Rounded Rectangle 50"/>
            <p:cNvSpPr/>
            <p:nvPr/>
          </p:nvSpPr>
          <p:spPr>
            <a:xfrm>
              <a:off x="228600"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2" name="TextBox 51"/>
            <p:cNvSpPr txBox="1"/>
            <p:nvPr/>
          </p:nvSpPr>
          <p:spPr>
            <a:xfrm>
              <a:off x="581025" y="5647551"/>
              <a:ext cx="954408" cy="242374"/>
            </a:xfrm>
            <a:prstGeom prst="rect">
              <a:avLst/>
            </a:prstGeom>
            <a:noFill/>
          </p:spPr>
          <p:txBody>
            <a:bodyPr wrap="none" rtlCol="0">
              <a:spAutoFit/>
            </a:bodyPr>
            <a:lstStyle/>
            <a:p>
              <a:r>
                <a:rPr lang="en-US" sz="1200" b="1" dirty="0" smtClean="0"/>
                <a:t>Mar. 23 - 24</a:t>
              </a:r>
            </a:p>
          </p:txBody>
        </p:sp>
        <p:sp>
          <p:nvSpPr>
            <p:cNvPr id="53" name="TextBox 52"/>
            <p:cNvSpPr txBox="1"/>
            <p:nvPr/>
          </p:nvSpPr>
          <p:spPr>
            <a:xfrm>
              <a:off x="209550" y="5805487"/>
              <a:ext cx="2111822" cy="900113"/>
            </a:xfrm>
            <a:prstGeom prst="rect">
              <a:avLst/>
            </a:prstGeom>
            <a:noFill/>
          </p:spPr>
          <p:txBody>
            <a:bodyPr wrap="square" rtlCol="0">
              <a:noAutofit/>
            </a:bodyPr>
            <a:lstStyle/>
            <a:p>
              <a:r>
                <a:rPr lang="en-US" sz="1000" b="1" dirty="0" smtClean="0"/>
                <a:t>Trek: Castle Rock (short hike)</a:t>
              </a:r>
            </a:p>
            <a:p>
              <a:r>
                <a:rPr lang="en-US" sz="1000" b="1" dirty="0" smtClean="0"/>
                <a:t>Trek Leader:  ??</a:t>
              </a:r>
            </a:p>
            <a:p>
              <a:pPr>
                <a:buFont typeface="Wingdings" pitchFamily="2" charset="2"/>
                <a:buChar char="Ø"/>
              </a:pPr>
              <a:r>
                <a:rPr lang="en-US" sz="1000" dirty="0" smtClean="0"/>
                <a:t> 2 mile hike to campsite from lot</a:t>
              </a:r>
            </a:p>
            <a:p>
              <a:pPr>
                <a:buFont typeface="Wingdings" pitchFamily="2" charset="2"/>
                <a:buChar char="Ø"/>
              </a:pPr>
              <a:r>
                <a:rPr lang="en-US" sz="1000" dirty="0"/>
                <a:t> </a:t>
              </a:r>
              <a:r>
                <a:rPr lang="en-US" sz="1000" dirty="0" smtClean="0"/>
                <a:t>Will invite the new </a:t>
              </a:r>
              <a:r>
                <a:rPr lang="en-US" sz="1000" dirty="0" err="1" smtClean="0"/>
                <a:t>Webelos</a:t>
              </a:r>
              <a:r>
                <a:rPr lang="en-US" sz="1000" dirty="0" smtClean="0"/>
                <a:t> and potentially loan them gear and help them carrying gear</a:t>
              </a:r>
            </a:p>
          </p:txBody>
        </p:sp>
      </p:grpSp>
      <p:grpSp>
        <p:nvGrpSpPr>
          <p:cNvPr id="54" name="Group 53"/>
          <p:cNvGrpSpPr/>
          <p:nvPr/>
        </p:nvGrpSpPr>
        <p:grpSpPr>
          <a:xfrm>
            <a:off x="6838950" y="5486400"/>
            <a:ext cx="2228850" cy="1219200"/>
            <a:chOff x="209550" y="5638800"/>
            <a:chExt cx="2228850" cy="1066800"/>
          </a:xfrm>
        </p:grpSpPr>
        <p:sp>
          <p:nvSpPr>
            <p:cNvPr id="55" name="Rounded Rectangle 54"/>
            <p:cNvSpPr/>
            <p:nvPr/>
          </p:nvSpPr>
          <p:spPr>
            <a:xfrm>
              <a:off x="228600"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6" name="TextBox 55"/>
            <p:cNvSpPr txBox="1"/>
            <p:nvPr/>
          </p:nvSpPr>
          <p:spPr>
            <a:xfrm>
              <a:off x="581025" y="5647551"/>
              <a:ext cx="1467068" cy="242374"/>
            </a:xfrm>
            <a:prstGeom prst="rect">
              <a:avLst/>
            </a:prstGeom>
            <a:noFill/>
          </p:spPr>
          <p:txBody>
            <a:bodyPr wrap="none" rtlCol="0">
              <a:spAutoFit/>
            </a:bodyPr>
            <a:lstStyle/>
            <a:p>
              <a:r>
                <a:rPr lang="en-US" sz="1200" b="1" dirty="0" smtClean="0"/>
                <a:t>June 19 – 21 (W – F)</a:t>
              </a:r>
            </a:p>
          </p:txBody>
        </p:sp>
        <p:sp>
          <p:nvSpPr>
            <p:cNvPr id="57" name="TextBox 56"/>
            <p:cNvSpPr txBox="1"/>
            <p:nvPr/>
          </p:nvSpPr>
          <p:spPr>
            <a:xfrm>
              <a:off x="209550" y="5855553"/>
              <a:ext cx="2118619" cy="783372"/>
            </a:xfrm>
            <a:prstGeom prst="rect">
              <a:avLst/>
            </a:prstGeom>
            <a:noFill/>
          </p:spPr>
          <p:txBody>
            <a:bodyPr wrap="square" rtlCol="0">
              <a:noAutofit/>
            </a:bodyPr>
            <a:lstStyle/>
            <a:p>
              <a:r>
                <a:rPr lang="en-US" sz="1000" b="1" dirty="0" smtClean="0"/>
                <a:t>Trek:  Point Reyes </a:t>
              </a:r>
              <a:r>
                <a:rPr lang="en-US" sz="1000" b="1" dirty="0" err="1" smtClean="0"/>
                <a:t>Natl</a:t>
              </a:r>
              <a:r>
                <a:rPr lang="en-US" sz="1000" b="1" dirty="0" smtClean="0"/>
                <a:t> Seashore</a:t>
              </a:r>
            </a:p>
            <a:p>
              <a:r>
                <a:rPr lang="en-US" sz="1000" b="1" dirty="0" smtClean="0"/>
                <a:t>Trek Leader: ??</a:t>
              </a:r>
            </a:p>
            <a:p>
              <a:pPr>
                <a:buFont typeface="Wingdings" pitchFamily="2" charset="2"/>
                <a:buChar char="Ø"/>
              </a:pPr>
              <a:r>
                <a:rPr lang="en-US" sz="1000" dirty="0" smtClean="0"/>
                <a:t> Wed to Fri trek</a:t>
              </a:r>
            </a:p>
            <a:p>
              <a:pPr>
                <a:buFont typeface="Wingdings" pitchFamily="2" charset="2"/>
                <a:buChar char="Ø"/>
              </a:pPr>
              <a:r>
                <a:rPr lang="en-US" sz="1000" dirty="0"/>
                <a:t> </a:t>
              </a:r>
              <a:r>
                <a:rPr lang="en-US" sz="1000" dirty="0" smtClean="0"/>
                <a:t>Night (moon) backpacking</a:t>
              </a:r>
            </a:p>
            <a:p>
              <a:pPr>
                <a:buFont typeface="Wingdings" pitchFamily="2" charset="2"/>
                <a:buChar char="Ø"/>
              </a:pPr>
              <a:r>
                <a:rPr lang="en-US" sz="1000" dirty="0" smtClean="0"/>
                <a:t>Reserved Wildcat group site (basically on the beach!!</a:t>
              </a:r>
            </a:p>
          </p:txBody>
        </p:sp>
      </p:grpSp>
      <p:grpSp>
        <p:nvGrpSpPr>
          <p:cNvPr id="58" name="Group 57"/>
          <p:cNvGrpSpPr/>
          <p:nvPr/>
        </p:nvGrpSpPr>
        <p:grpSpPr>
          <a:xfrm>
            <a:off x="2362200" y="5486400"/>
            <a:ext cx="2228850" cy="1219200"/>
            <a:chOff x="209550" y="5638800"/>
            <a:chExt cx="2228850" cy="1066800"/>
          </a:xfrm>
        </p:grpSpPr>
        <p:sp>
          <p:nvSpPr>
            <p:cNvPr id="59" name="Rounded Rectangle 58"/>
            <p:cNvSpPr/>
            <p:nvPr/>
          </p:nvSpPr>
          <p:spPr>
            <a:xfrm>
              <a:off x="228600"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0" name="TextBox 59"/>
            <p:cNvSpPr txBox="1"/>
            <p:nvPr/>
          </p:nvSpPr>
          <p:spPr>
            <a:xfrm>
              <a:off x="581025" y="5647551"/>
              <a:ext cx="919768" cy="242374"/>
            </a:xfrm>
            <a:prstGeom prst="rect">
              <a:avLst/>
            </a:prstGeom>
            <a:noFill/>
          </p:spPr>
          <p:txBody>
            <a:bodyPr wrap="none" rtlCol="0">
              <a:spAutoFit/>
            </a:bodyPr>
            <a:lstStyle/>
            <a:p>
              <a:r>
                <a:rPr lang="en-US" sz="1200" b="1" dirty="0" smtClean="0"/>
                <a:t>Apr. 13 - 14</a:t>
              </a:r>
            </a:p>
          </p:txBody>
        </p:sp>
        <p:sp>
          <p:nvSpPr>
            <p:cNvPr id="61" name="TextBox 60"/>
            <p:cNvSpPr txBox="1"/>
            <p:nvPr/>
          </p:nvSpPr>
          <p:spPr>
            <a:xfrm>
              <a:off x="209550" y="5855553"/>
              <a:ext cx="2125416" cy="850047"/>
            </a:xfrm>
            <a:prstGeom prst="rect">
              <a:avLst/>
            </a:prstGeom>
            <a:noFill/>
          </p:spPr>
          <p:txBody>
            <a:bodyPr wrap="square" rtlCol="0">
              <a:noAutofit/>
            </a:bodyPr>
            <a:lstStyle/>
            <a:p>
              <a:r>
                <a:rPr lang="en-US" sz="1000" b="1" dirty="0" smtClean="0"/>
                <a:t>Trek:  Polaris District Camporee</a:t>
              </a:r>
            </a:p>
            <a:p>
              <a:r>
                <a:rPr lang="en-US" sz="1000" b="1" dirty="0" smtClean="0"/>
                <a:t>Trek Leader: Mike Klein</a:t>
              </a:r>
            </a:p>
            <a:p>
              <a:pPr>
                <a:buFont typeface="Wingdings" pitchFamily="2" charset="2"/>
                <a:buChar char="Ø"/>
              </a:pPr>
              <a:r>
                <a:rPr lang="en-US" sz="1000" dirty="0" smtClean="0"/>
                <a:t> Held at Camp </a:t>
              </a:r>
              <a:r>
                <a:rPr lang="en-US" sz="1000" dirty="0" err="1" smtClean="0"/>
                <a:t>Cheseborough</a:t>
              </a:r>
              <a:endParaRPr lang="en-US" sz="1000" dirty="0" smtClean="0"/>
            </a:p>
            <a:p>
              <a:pPr>
                <a:buFont typeface="Wingdings" pitchFamily="2" charset="2"/>
                <a:buChar char="Ø"/>
              </a:pPr>
              <a:r>
                <a:rPr lang="en-US" sz="1000" dirty="0" smtClean="0"/>
                <a:t> Competition between patrols from troops across the district</a:t>
              </a:r>
            </a:p>
            <a:p>
              <a:pPr>
                <a:buFont typeface="Wingdings" pitchFamily="2" charset="2"/>
                <a:buChar char="Ø"/>
              </a:pPr>
              <a:r>
                <a:rPr lang="en-US" sz="1000" dirty="0" smtClean="0"/>
                <a:t> Arrive early Sat, return Sun noon</a:t>
              </a:r>
            </a:p>
            <a:p>
              <a:pPr>
                <a:buFont typeface="Wingdings" pitchFamily="2" charset="2"/>
                <a:buChar char="Ø"/>
              </a:pPr>
              <a:endParaRPr lang="en-US" sz="1000" dirty="0" smtClean="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WordPictureWatermark3" descr="logo_sm"/>
          <p:cNvPicPr>
            <a:picLocks noChangeAspect="1" noChangeArrowheads="1"/>
          </p:cNvPicPr>
          <p:nvPr/>
        </p:nvPicPr>
        <p:blipFill>
          <a:blip r:embed="rId3" cstate="print"/>
          <a:srcRect/>
          <a:stretch>
            <a:fillRect/>
          </a:stretch>
        </p:blipFill>
        <p:spPr bwMode="auto">
          <a:xfrm>
            <a:off x="228600" y="152400"/>
            <a:ext cx="762000" cy="762000"/>
          </a:xfrm>
          <a:prstGeom prst="rect">
            <a:avLst/>
          </a:prstGeom>
          <a:noFill/>
          <a:ln w="9525">
            <a:noFill/>
            <a:miter lim="800000"/>
            <a:headEnd/>
            <a:tailEnd/>
          </a:ln>
        </p:spPr>
      </p:pic>
      <p:sp>
        <p:nvSpPr>
          <p:cNvPr id="5" name="TextBox 4"/>
          <p:cNvSpPr txBox="1"/>
          <p:nvPr/>
        </p:nvSpPr>
        <p:spPr>
          <a:xfrm>
            <a:off x="2049838" y="152400"/>
            <a:ext cx="6045871" cy="584776"/>
          </a:xfrm>
          <a:prstGeom prst="rect">
            <a:avLst/>
          </a:prstGeom>
          <a:noFill/>
        </p:spPr>
        <p:txBody>
          <a:bodyPr wrap="none" rtlCol="0">
            <a:spAutoFit/>
          </a:bodyPr>
          <a:lstStyle/>
          <a:p>
            <a:pPr algn="ctr"/>
            <a:r>
              <a:rPr lang="en-US" dirty="0" smtClean="0"/>
              <a:t>Troop 457 Committee Meeting Notes Summary : Mar 19, 2012</a:t>
            </a:r>
          </a:p>
          <a:p>
            <a:pPr algn="ctr"/>
            <a:r>
              <a:rPr lang="en-US" sz="1400" dirty="0" smtClean="0">
                <a:solidFill>
                  <a:schemeClr val="accent2">
                    <a:lumMod val="75000"/>
                  </a:schemeClr>
                </a:solidFill>
              </a:rPr>
              <a:t>(next meeting Tuesday, April </a:t>
            </a:r>
            <a:r>
              <a:rPr lang="en-US" sz="1400" dirty="0">
                <a:solidFill>
                  <a:schemeClr val="accent2">
                    <a:lumMod val="75000"/>
                  </a:schemeClr>
                </a:solidFill>
              </a:rPr>
              <a:t>9</a:t>
            </a:r>
            <a:r>
              <a:rPr lang="en-US" sz="1400" baseline="30000" dirty="0" smtClean="0">
                <a:solidFill>
                  <a:schemeClr val="accent2">
                    <a:lumMod val="75000"/>
                  </a:schemeClr>
                </a:solidFill>
              </a:rPr>
              <a:t>th</a:t>
            </a:r>
            <a:r>
              <a:rPr lang="en-US" sz="1400" dirty="0" smtClean="0">
                <a:solidFill>
                  <a:schemeClr val="accent2">
                    <a:lumMod val="75000"/>
                  </a:schemeClr>
                </a:solidFill>
              </a:rPr>
              <a:t> </a:t>
            </a:r>
            <a:r>
              <a:rPr lang="en-US" sz="1400" dirty="0" smtClean="0">
                <a:solidFill>
                  <a:schemeClr val="accent2">
                    <a:lumMod val="75000"/>
                  </a:schemeClr>
                </a:solidFill>
              </a:rPr>
              <a:t>@ 7:30 pm Good </a:t>
            </a:r>
            <a:r>
              <a:rPr lang="en-US" sz="1400" dirty="0" smtClean="0">
                <a:solidFill>
                  <a:schemeClr val="accent2">
                    <a:lumMod val="75000"/>
                  </a:schemeClr>
                </a:solidFill>
              </a:rPr>
              <a:t>Sam Church, </a:t>
            </a:r>
            <a:r>
              <a:rPr lang="en-US" sz="1400" dirty="0" smtClean="0">
                <a:solidFill>
                  <a:schemeClr val="accent2">
                    <a:lumMod val="75000"/>
                  </a:schemeClr>
                </a:solidFill>
              </a:rPr>
              <a:t>Fireside </a:t>
            </a:r>
            <a:r>
              <a:rPr lang="en-US" sz="1400" dirty="0" err="1" smtClean="0">
                <a:solidFill>
                  <a:schemeClr val="accent2">
                    <a:lumMod val="75000"/>
                  </a:schemeClr>
                </a:solidFill>
              </a:rPr>
              <a:t>Rm</a:t>
            </a:r>
            <a:r>
              <a:rPr lang="en-US" sz="1400" dirty="0" smtClean="0">
                <a:solidFill>
                  <a:schemeClr val="accent2">
                    <a:lumMod val="75000"/>
                  </a:schemeClr>
                </a:solidFill>
              </a:rPr>
              <a:t>)</a:t>
            </a:r>
            <a:endParaRPr lang="en-US" sz="1400" dirty="0">
              <a:solidFill>
                <a:schemeClr val="accent2">
                  <a:lumMod val="75000"/>
                </a:schemeClr>
              </a:solidFill>
            </a:endParaRPr>
          </a:p>
        </p:txBody>
      </p:sp>
      <p:grpSp>
        <p:nvGrpSpPr>
          <p:cNvPr id="17" name="Group 16"/>
          <p:cNvGrpSpPr/>
          <p:nvPr/>
        </p:nvGrpSpPr>
        <p:grpSpPr>
          <a:xfrm>
            <a:off x="152400" y="1143000"/>
            <a:ext cx="2667000" cy="1143000"/>
            <a:chOff x="457200" y="1371600"/>
            <a:chExt cx="2667000" cy="1143000"/>
          </a:xfrm>
        </p:grpSpPr>
        <p:sp>
          <p:nvSpPr>
            <p:cNvPr id="6" name="Rounded Rectangle 5"/>
            <p:cNvSpPr/>
            <p:nvPr/>
          </p:nvSpPr>
          <p:spPr>
            <a:xfrm>
              <a:off x="457200" y="1371600"/>
              <a:ext cx="2667000"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TextBox 6"/>
            <p:cNvSpPr txBox="1"/>
            <p:nvPr/>
          </p:nvSpPr>
          <p:spPr>
            <a:xfrm>
              <a:off x="857250" y="1371600"/>
              <a:ext cx="1388522"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Treasurer’s Report</a:t>
              </a:r>
              <a:endParaRPr lang="en-US" sz="1200" b="1" dirty="0">
                <a:solidFill>
                  <a:schemeClr val="accent4">
                    <a:lumMod val="50000"/>
                  </a:schemeClr>
                </a:solidFill>
                <a:latin typeface="Perpetua" pitchFamily="18" charset="0"/>
              </a:endParaRPr>
            </a:p>
          </p:txBody>
        </p:sp>
        <p:sp>
          <p:nvSpPr>
            <p:cNvPr id="8" name="TextBox 7"/>
            <p:cNvSpPr txBox="1"/>
            <p:nvPr/>
          </p:nvSpPr>
          <p:spPr>
            <a:xfrm>
              <a:off x="533400" y="1594961"/>
              <a:ext cx="2514600" cy="843439"/>
            </a:xfrm>
            <a:prstGeom prst="rect">
              <a:avLst/>
            </a:prstGeom>
            <a:noFill/>
          </p:spPr>
          <p:txBody>
            <a:bodyPr wrap="square" rtlCol="0">
              <a:noAutofit/>
            </a:bodyPr>
            <a:lstStyle/>
            <a:p>
              <a:r>
                <a:rPr lang="en-US" sz="1000" b="1" dirty="0" smtClean="0">
                  <a:latin typeface="Perpetua" pitchFamily="18" charset="0"/>
                </a:rPr>
                <a:t>Balance: $ 9,597.66</a:t>
              </a:r>
              <a:endParaRPr lang="en-US" sz="1000" b="1" u="sng" dirty="0" smtClean="0">
                <a:latin typeface="Perpetua" pitchFamily="18" charset="0"/>
              </a:endParaRPr>
            </a:p>
            <a:p>
              <a:pPr>
                <a:buFont typeface="Wingdings" pitchFamily="2" charset="2"/>
                <a:buChar char="Ø"/>
              </a:pPr>
              <a:r>
                <a:rPr lang="en-US" sz="1000" b="1" dirty="0" smtClean="0">
                  <a:latin typeface="Perpetua" pitchFamily="18" charset="0"/>
                </a:rPr>
                <a:t> </a:t>
              </a:r>
              <a:r>
                <a:rPr lang="en-US" sz="1000" b="1" dirty="0" smtClean="0">
                  <a:latin typeface="Perpetua" pitchFamily="18" charset="0"/>
                </a:rPr>
                <a:t>Hi Sierra &amp; </a:t>
              </a:r>
              <a:r>
                <a:rPr lang="en-US" sz="1000" b="1" dirty="0" err="1" smtClean="0">
                  <a:latin typeface="Perpetua" pitchFamily="18" charset="0"/>
                </a:rPr>
                <a:t>SeaBase</a:t>
              </a:r>
              <a:r>
                <a:rPr lang="en-US" sz="1000" b="1" dirty="0" smtClean="0">
                  <a:latin typeface="Perpetua" pitchFamily="18" charset="0"/>
                </a:rPr>
                <a:t> fees due next month</a:t>
              </a:r>
            </a:p>
            <a:p>
              <a:pPr>
                <a:buFont typeface="Wingdings" pitchFamily="2" charset="2"/>
                <a:buChar char="Ø"/>
              </a:pPr>
              <a:r>
                <a:rPr lang="en-US" sz="1000" b="1" dirty="0" smtClean="0">
                  <a:latin typeface="Perpetua" pitchFamily="18" charset="0"/>
                </a:rPr>
                <a:t> </a:t>
              </a:r>
              <a:r>
                <a:rPr lang="en-US" sz="1000" b="1" dirty="0" smtClean="0">
                  <a:latin typeface="Perpetua" pitchFamily="18" charset="0"/>
                </a:rPr>
                <a:t>Need an additional scout for </a:t>
              </a:r>
              <a:r>
                <a:rPr lang="en-US" sz="1000" b="1" dirty="0" err="1" smtClean="0">
                  <a:latin typeface="Perpetua" pitchFamily="18" charset="0"/>
                </a:rPr>
                <a:t>SeaBase</a:t>
              </a:r>
              <a:r>
                <a:rPr lang="en-US" sz="1000" b="1" dirty="0" smtClean="0">
                  <a:latin typeface="Perpetua" pitchFamily="18" charset="0"/>
                </a:rPr>
                <a:t> 2013 or cost / scout will increase</a:t>
              </a:r>
              <a:endParaRPr lang="en-US" sz="1000" b="1" dirty="0" smtClean="0">
                <a:latin typeface="Perpetua" pitchFamily="18" charset="0"/>
              </a:endParaRPr>
            </a:p>
          </p:txBody>
        </p:sp>
      </p:grpSp>
      <p:grpSp>
        <p:nvGrpSpPr>
          <p:cNvPr id="16" name="Group 15"/>
          <p:cNvGrpSpPr/>
          <p:nvPr/>
        </p:nvGrpSpPr>
        <p:grpSpPr>
          <a:xfrm>
            <a:off x="2895600" y="1143000"/>
            <a:ext cx="3124200" cy="1143000"/>
            <a:chOff x="3276600" y="1371600"/>
            <a:chExt cx="2667000" cy="1143000"/>
          </a:xfrm>
        </p:grpSpPr>
        <p:sp>
          <p:nvSpPr>
            <p:cNvPr id="9" name="Rounded Rectangle 8"/>
            <p:cNvSpPr/>
            <p:nvPr/>
          </p:nvSpPr>
          <p:spPr>
            <a:xfrm>
              <a:off x="3276600" y="1371600"/>
              <a:ext cx="2667000"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TextBox 9"/>
            <p:cNvSpPr txBox="1"/>
            <p:nvPr/>
          </p:nvSpPr>
          <p:spPr>
            <a:xfrm>
              <a:off x="3676650" y="1371600"/>
              <a:ext cx="925488"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Advancement</a:t>
              </a:r>
              <a:endParaRPr lang="en-US" sz="1200" b="1" dirty="0">
                <a:solidFill>
                  <a:schemeClr val="accent4">
                    <a:lumMod val="50000"/>
                  </a:schemeClr>
                </a:solidFill>
                <a:latin typeface="Perpetua" pitchFamily="18" charset="0"/>
              </a:endParaRPr>
            </a:p>
          </p:txBody>
        </p:sp>
        <p:sp>
          <p:nvSpPr>
            <p:cNvPr id="11" name="TextBox 10"/>
            <p:cNvSpPr txBox="1"/>
            <p:nvPr/>
          </p:nvSpPr>
          <p:spPr>
            <a:xfrm>
              <a:off x="3352801" y="1524000"/>
              <a:ext cx="2514600" cy="942975"/>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Matt Klein completed his Eagle BOR</a:t>
              </a:r>
              <a:endParaRPr lang="en-US" sz="1000" b="1" dirty="0" smtClean="0">
                <a:latin typeface="Perpetua" pitchFamily="18" charset="0"/>
              </a:endParaRPr>
            </a:p>
            <a:p>
              <a:pPr>
                <a:buFont typeface="Wingdings" pitchFamily="2" charset="2"/>
                <a:buChar char="Ø"/>
              </a:pPr>
              <a:r>
                <a:rPr lang="en-US" sz="1000" b="1" dirty="0">
                  <a:latin typeface="Perpetua" pitchFamily="18" charset="0"/>
                </a:rPr>
                <a:t> </a:t>
              </a:r>
              <a:r>
                <a:rPr lang="en-US" sz="1000" b="1" dirty="0" smtClean="0">
                  <a:latin typeface="Perpetua" pitchFamily="18" charset="0"/>
                </a:rPr>
                <a:t>Reminder: scouts should look outside the troop for some of their merit badge counselors.</a:t>
              </a:r>
            </a:p>
            <a:p>
              <a:pPr>
                <a:buFont typeface="Wingdings" pitchFamily="2" charset="2"/>
                <a:buChar char="Ø"/>
              </a:pPr>
              <a:r>
                <a:rPr lang="en-US" sz="1000" b="1" dirty="0">
                  <a:latin typeface="Perpetua" pitchFamily="18" charset="0"/>
                </a:rPr>
                <a:t> </a:t>
              </a:r>
              <a:r>
                <a:rPr lang="en-US" sz="1000" b="1" dirty="0" smtClean="0">
                  <a:latin typeface="Perpetua" pitchFamily="18" charset="0"/>
                </a:rPr>
                <a:t>April</a:t>
              </a:r>
              <a:r>
                <a:rPr lang="en-US" sz="1000" b="1" dirty="0" smtClean="0">
                  <a:latin typeface="Perpetua" pitchFamily="18" charset="0"/>
                </a:rPr>
                <a:t>, May &amp; June – </a:t>
              </a:r>
              <a:r>
                <a:rPr lang="en-US" sz="1000" b="1" dirty="0" smtClean="0">
                  <a:latin typeface="Perpetua" pitchFamily="18" charset="0"/>
                </a:rPr>
                <a:t>Trail To First Class (TTFC) </a:t>
              </a:r>
              <a:r>
                <a:rPr lang="en-US" sz="1000" b="1" dirty="0" smtClean="0">
                  <a:latin typeface="Perpetua" pitchFamily="18" charset="0"/>
                </a:rPr>
                <a:t>for all scouts not yet at the 1</a:t>
              </a:r>
              <a:r>
                <a:rPr lang="en-US" sz="1000" b="1" baseline="30000" dirty="0" smtClean="0">
                  <a:latin typeface="Perpetua" pitchFamily="18" charset="0"/>
                </a:rPr>
                <a:t>st</a:t>
              </a:r>
              <a:r>
                <a:rPr lang="en-US" sz="1000" b="1" dirty="0" smtClean="0">
                  <a:latin typeface="Perpetua" pitchFamily="18" charset="0"/>
                </a:rPr>
                <a:t> class rank.</a:t>
              </a:r>
            </a:p>
            <a:p>
              <a:pPr>
                <a:buFont typeface="Wingdings" pitchFamily="2" charset="2"/>
                <a:buChar char="Ø"/>
              </a:pPr>
              <a:endParaRPr lang="en-US" sz="1000" b="1" dirty="0" smtClean="0">
                <a:latin typeface="Perpetua" pitchFamily="18" charset="0"/>
              </a:endParaRPr>
            </a:p>
            <a:p>
              <a:pPr>
                <a:buFont typeface="Wingdings" pitchFamily="2" charset="2"/>
                <a:buChar char="Ø"/>
              </a:pPr>
              <a:endParaRPr lang="en-US" sz="1000" b="1" dirty="0" smtClean="0">
                <a:latin typeface="Perpetua" pitchFamily="18" charset="0"/>
              </a:endParaRPr>
            </a:p>
          </p:txBody>
        </p:sp>
      </p:grpSp>
      <p:grpSp>
        <p:nvGrpSpPr>
          <p:cNvPr id="15" name="Group 14"/>
          <p:cNvGrpSpPr/>
          <p:nvPr/>
        </p:nvGrpSpPr>
        <p:grpSpPr>
          <a:xfrm>
            <a:off x="6096000" y="1143000"/>
            <a:ext cx="2895600" cy="1143000"/>
            <a:chOff x="6172200" y="1371600"/>
            <a:chExt cx="2743200" cy="1143000"/>
          </a:xfrm>
        </p:grpSpPr>
        <p:sp>
          <p:nvSpPr>
            <p:cNvPr id="12" name="Rounded Rectangle 11"/>
            <p:cNvSpPr/>
            <p:nvPr/>
          </p:nvSpPr>
          <p:spPr>
            <a:xfrm>
              <a:off x="6172200" y="1371600"/>
              <a:ext cx="2743200"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TextBox 12"/>
            <p:cNvSpPr txBox="1"/>
            <p:nvPr/>
          </p:nvSpPr>
          <p:spPr>
            <a:xfrm>
              <a:off x="6572250" y="1371600"/>
              <a:ext cx="1643283"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Quartermaster’s Report</a:t>
              </a:r>
              <a:endParaRPr lang="en-US" sz="1200" b="1" dirty="0">
                <a:solidFill>
                  <a:schemeClr val="accent4">
                    <a:lumMod val="50000"/>
                  </a:schemeClr>
                </a:solidFill>
                <a:latin typeface="Perpetua" pitchFamily="18" charset="0"/>
              </a:endParaRPr>
            </a:p>
          </p:txBody>
        </p:sp>
        <p:sp>
          <p:nvSpPr>
            <p:cNvPr id="14" name="TextBox 13"/>
            <p:cNvSpPr txBox="1"/>
            <p:nvPr/>
          </p:nvSpPr>
          <p:spPr>
            <a:xfrm>
              <a:off x="6248399" y="1552575"/>
              <a:ext cx="2594811" cy="830997"/>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No </a:t>
              </a:r>
              <a:r>
                <a:rPr lang="en-US" sz="1000" b="1" dirty="0" smtClean="0">
                  <a:latin typeface="Perpetua" pitchFamily="18" charset="0"/>
                </a:rPr>
                <a:t>new requests.</a:t>
              </a:r>
              <a:endParaRPr lang="en-US" sz="1000" b="1" dirty="0" smtClean="0">
                <a:latin typeface="Perpetua" pitchFamily="18" charset="0"/>
              </a:endParaRPr>
            </a:p>
          </p:txBody>
        </p:sp>
      </p:grpSp>
      <p:sp>
        <p:nvSpPr>
          <p:cNvPr id="19" name="Rounded Rectangle 18"/>
          <p:cNvSpPr/>
          <p:nvPr/>
        </p:nvSpPr>
        <p:spPr>
          <a:xfrm>
            <a:off x="142874" y="2507992"/>
            <a:ext cx="8848725"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TextBox 19"/>
          <p:cNvSpPr txBox="1"/>
          <p:nvPr/>
        </p:nvSpPr>
        <p:spPr>
          <a:xfrm>
            <a:off x="542925" y="2507992"/>
            <a:ext cx="1572354"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Scoutmaster’s Report</a:t>
            </a:r>
            <a:endParaRPr lang="en-US" sz="1200" b="1" dirty="0">
              <a:solidFill>
                <a:schemeClr val="accent4">
                  <a:lumMod val="50000"/>
                </a:schemeClr>
              </a:solidFill>
              <a:latin typeface="Perpetua" pitchFamily="18" charset="0"/>
            </a:endParaRPr>
          </a:p>
        </p:txBody>
      </p:sp>
      <p:sp>
        <p:nvSpPr>
          <p:cNvPr id="21" name="TextBox 20"/>
          <p:cNvSpPr txBox="1"/>
          <p:nvPr/>
        </p:nvSpPr>
        <p:spPr>
          <a:xfrm>
            <a:off x="219075" y="2667001"/>
            <a:ext cx="8720657" cy="990599"/>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Separate breakout TTFC April through June (1</a:t>
            </a:r>
            <a:r>
              <a:rPr lang="en-US" sz="1000" b="1" baseline="30000" dirty="0" smtClean="0">
                <a:latin typeface="Perpetua" pitchFamily="18" charset="0"/>
              </a:rPr>
              <a:t>st</a:t>
            </a:r>
            <a:r>
              <a:rPr lang="en-US" sz="1000" b="1" dirty="0" smtClean="0">
                <a:latin typeface="Perpetua" pitchFamily="18" charset="0"/>
              </a:rPr>
              <a:t> and 3</a:t>
            </a:r>
            <a:r>
              <a:rPr lang="en-US" sz="1000" b="1" baseline="30000" dirty="0" smtClean="0">
                <a:latin typeface="Perpetua" pitchFamily="18" charset="0"/>
              </a:rPr>
              <a:t>rd</a:t>
            </a:r>
            <a:r>
              <a:rPr lang="en-US" sz="1000" b="1" dirty="0" smtClean="0">
                <a:latin typeface="Perpetua" pitchFamily="18" charset="0"/>
              </a:rPr>
              <a:t> week, 8 sessions total)</a:t>
            </a:r>
          </a:p>
          <a:p>
            <a:pPr>
              <a:buFont typeface="Wingdings" pitchFamily="2" charset="2"/>
              <a:buChar char="Ø"/>
            </a:pPr>
            <a:r>
              <a:rPr lang="en-US" sz="1000" b="1" dirty="0">
                <a:latin typeface="Perpetua" pitchFamily="18" charset="0"/>
              </a:rPr>
              <a:t> </a:t>
            </a:r>
            <a:r>
              <a:rPr lang="en-US" sz="1000" b="1" dirty="0" smtClean="0">
                <a:latin typeface="Perpetua" pitchFamily="18" charset="0"/>
              </a:rPr>
              <a:t>Camporee – need lots of support </a:t>
            </a:r>
            <a:r>
              <a:rPr lang="en-US" sz="1000" b="1" dirty="0" smtClean="0">
                <a:latin typeface="Perpetua" pitchFamily="18" charset="0"/>
              </a:rPr>
              <a:t>(Adult leaders, 1 </a:t>
            </a:r>
            <a:r>
              <a:rPr lang="en-US" sz="1000" b="1" dirty="0" smtClean="0">
                <a:latin typeface="Perpetua" pitchFamily="18" charset="0"/>
              </a:rPr>
              <a:t>car per 8 scout patrol,</a:t>
            </a:r>
            <a:r>
              <a:rPr lang="en-US" sz="1000" b="1" dirty="0">
                <a:latin typeface="Perpetua" pitchFamily="18" charset="0"/>
              </a:rPr>
              <a:t> </a:t>
            </a:r>
            <a:r>
              <a:rPr lang="en-US" sz="1000" b="1" dirty="0" smtClean="0">
                <a:latin typeface="Perpetua" pitchFamily="18" charset="0"/>
              </a:rPr>
              <a:t>so will need parents to drop off scouts</a:t>
            </a:r>
            <a:r>
              <a:rPr lang="en-US" sz="1000" b="1" dirty="0" smtClean="0">
                <a:latin typeface="Perpetua" pitchFamily="18" charset="0"/>
              </a:rPr>
              <a:t>)</a:t>
            </a:r>
            <a:endParaRPr lang="en-US" sz="1000" b="1" dirty="0" smtClean="0">
              <a:latin typeface="Perpetua" pitchFamily="18" charset="0"/>
            </a:endParaRPr>
          </a:p>
          <a:p>
            <a:pPr>
              <a:buFont typeface="Wingdings" pitchFamily="2" charset="2"/>
              <a:buChar char="Ø"/>
            </a:pPr>
            <a:r>
              <a:rPr lang="en-US" sz="1000" b="1" dirty="0">
                <a:latin typeface="Perpetua" pitchFamily="18" charset="0"/>
              </a:rPr>
              <a:t> </a:t>
            </a:r>
            <a:r>
              <a:rPr lang="en-US" sz="1000" b="1" dirty="0" smtClean="0">
                <a:latin typeface="Perpetua" pitchFamily="18" charset="0"/>
              </a:rPr>
              <a:t>Camp Hi Sierra </a:t>
            </a:r>
            <a:r>
              <a:rPr lang="en-US" sz="1000" b="1" dirty="0" smtClean="0">
                <a:latin typeface="Perpetua" pitchFamily="18" charset="0"/>
              </a:rPr>
              <a:t>– need a parent or two to volunteer to stay entire week, others to support partial week; parent meeting for new scouts on 4/4/13.</a:t>
            </a:r>
          </a:p>
          <a:p>
            <a:pPr>
              <a:buFont typeface="Wingdings" pitchFamily="2" charset="2"/>
              <a:buChar char="Ø"/>
            </a:pPr>
            <a:r>
              <a:rPr lang="en-US" sz="1000" b="1" dirty="0">
                <a:latin typeface="Perpetua" pitchFamily="18" charset="0"/>
              </a:rPr>
              <a:t> </a:t>
            </a:r>
            <a:r>
              <a:rPr lang="en-US" sz="1000" b="1" dirty="0" smtClean="0">
                <a:latin typeface="Perpetua" pitchFamily="18" charset="0"/>
              </a:rPr>
              <a:t>T</a:t>
            </a:r>
            <a:r>
              <a:rPr lang="en-US" sz="1000" b="1" dirty="0" smtClean="0">
                <a:latin typeface="Perpetua" pitchFamily="18" charset="0"/>
              </a:rPr>
              <a:t>-shirts should be handled by our youth Quartermaster </a:t>
            </a:r>
            <a:r>
              <a:rPr lang="en-US" sz="1000" b="1" dirty="0" smtClean="0">
                <a:latin typeface="Perpetua" pitchFamily="18" charset="0"/>
              </a:rPr>
              <a:t>(Macro) with assistance from Susan Howard</a:t>
            </a:r>
            <a:endParaRPr lang="en-US" sz="1000" b="1" dirty="0" smtClean="0">
              <a:latin typeface="Perpetua" pitchFamily="18" charset="0"/>
            </a:endParaRPr>
          </a:p>
          <a:p>
            <a:pPr>
              <a:buFont typeface="Wingdings" pitchFamily="2" charset="2"/>
              <a:buChar char="Ø"/>
            </a:pPr>
            <a:r>
              <a:rPr lang="en-US" sz="1000" b="1" dirty="0">
                <a:latin typeface="Perpetua" pitchFamily="18" charset="0"/>
              </a:rPr>
              <a:t> </a:t>
            </a:r>
            <a:r>
              <a:rPr lang="en-US" sz="1000" b="1" dirty="0" smtClean="0">
                <a:latin typeface="Perpetua" pitchFamily="18" charset="0"/>
              </a:rPr>
              <a:t>Librarian to post scout positions on Scouttrack </a:t>
            </a:r>
            <a:endParaRPr lang="en-US" sz="1000" b="1" dirty="0">
              <a:latin typeface="Perpetua" pitchFamily="18" charset="0"/>
            </a:endParaRPr>
          </a:p>
          <a:p>
            <a:pPr>
              <a:buFont typeface="Wingdings" pitchFamily="2" charset="2"/>
              <a:buChar char="Ø"/>
            </a:pPr>
            <a:r>
              <a:rPr lang="en-US" sz="1000" b="1" dirty="0" smtClean="0">
                <a:latin typeface="Perpetua" pitchFamily="18" charset="0"/>
              </a:rPr>
              <a:t> Need </a:t>
            </a:r>
            <a:r>
              <a:rPr lang="en-US" sz="1000" b="1" dirty="0" smtClean="0">
                <a:latin typeface="Perpetua" pitchFamily="18" charset="0"/>
              </a:rPr>
              <a:t>to make sure </a:t>
            </a:r>
            <a:r>
              <a:rPr lang="en-US" sz="1000" b="1" dirty="0" smtClean="0">
                <a:latin typeface="Perpetua" pitchFamily="18" charset="0"/>
              </a:rPr>
              <a:t>service projects do not overlap other troop activities via PLC approval </a:t>
            </a:r>
            <a:endParaRPr lang="en-US" sz="1000" b="1" dirty="0" smtClean="0">
              <a:latin typeface="Perpetua" pitchFamily="18" charset="0"/>
            </a:endParaRPr>
          </a:p>
        </p:txBody>
      </p:sp>
      <p:grpSp>
        <p:nvGrpSpPr>
          <p:cNvPr id="26" name="Group 25"/>
          <p:cNvGrpSpPr/>
          <p:nvPr/>
        </p:nvGrpSpPr>
        <p:grpSpPr>
          <a:xfrm>
            <a:off x="152400" y="3810000"/>
            <a:ext cx="8848725" cy="1143000"/>
            <a:chOff x="152400" y="3810000"/>
            <a:chExt cx="8848725" cy="1143000"/>
          </a:xfrm>
        </p:grpSpPr>
        <p:sp>
          <p:nvSpPr>
            <p:cNvPr id="22" name="Rounded Rectangle 21"/>
            <p:cNvSpPr/>
            <p:nvPr/>
          </p:nvSpPr>
          <p:spPr>
            <a:xfrm>
              <a:off x="152400" y="3810000"/>
              <a:ext cx="8848725"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 name="TextBox 22"/>
            <p:cNvSpPr txBox="1"/>
            <p:nvPr/>
          </p:nvSpPr>
          <p:spPr>
            <a:xfrm>
              <a:off x="552451" y="3810000"/>
              <a:ext cx="2567241"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Other Topics ** (more on next page)</a:t>
              </a:r>
              <a:endParaRPr lang="en-US" sz="1200" b="1" dirty="0">
                <a:solidFill>
                  <a:schemeClr val="accent4">
                    <a:lumMod val="50000"/>
                  </a:schemeClr>
                </a:solidFill>
                <a:latin typeface="Perpetua" pitchFamily="18" charset="0"/>
              </a:endParaRPr>
            </a:p>
          </p:txBody>
        </p:sp>
        <p:sp>
          <p:nvSpPr>
            <p:cNvPr id="24" name="TextBox 23"/>
            <p:cNvSpPr txBox="1"/>
            <p:nvPr/>
          </p:nvSpPr>
          <p:spPr>
            <a:xfrm>
              <a:off x="228601" y="3969603"/>
              <a:ext cx="8720657" cy="983397"/>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Thanks to Lisa Chui for attending a committee meeting before her son has attended his first official troop meeting</a:t>
              </a:r>
              <a:r>
                <a:rPr lang="en-US" sz="1000" b="1" dirty="0" smtClean="0">
                  <a:latin typeface="Perpetua" pitchFamily="18" charset="0"/>
                </a:rPr>
                <a:t>. Next month we’ll allocate 20 minutes for new parent questions. The committee meeting is the place to keep up to date, ask questions and help influence the direction of the troop!</a:t>
              </a:r>
              <a:endParaRPr lang="en-US" sz="1000" b="1" dirty="0" smtClean="0">
                <a:latin typeface="Perpetua" pitchFamily="18" charset="0"/>
              </a:endParaRPr>
            </a:p>
            <a:p>
              <a:pPr>
                <a:buFont typeface="Wingdings" pitchFamily="2" charset="2"/>
                <a:buChar char="Ø"/>
              </a:pPr>
              <a:r>
                <a:rPr lang="en-US" sz="1000" b="1" dirty="0" smtClean="0">
                  <a:latin typeface="Perpetua" pitchFamily="18" charset="0"/>
                </a:rPr>
                <a:t> Thanks to Aimee Zhu who is taking over as our Troop Registrar</a:t>
              </a:r>
            </a:p>
            <a:p>
              <a:pPr>
                <a:buFont typeface="Wingdings" pitchFamily="2" charset="2"/>
                <a:buChar char="Ø"/>
              </a:pPr>
              <a:r>
                <a:rPr lang="en-US" sz="1000" b="1" dirty="0">
                  <a:latin typeface="Perpetua" pitchFamily="18" charset="0"/>
                </a:rPr>
                <a:t> </a:t>
              </a:r>
              <a:r>
                <a:rPr lang="en-US" sz="1000" b="1" dirty="0" smtClean="0">
                  <a:latin typeface="Perpetua" pitchFamily="18" charset="0"/>
                </a:rPr>
                <a:t>9 new </a:t>
              </a:r>
              <a:r>
                <a:rPr lang="en-US" sz="1000" b="1" dirty="0" smtClean="0">
                  <a:latin typeface="Perpetua" pitchFamily="18" charset="0"/>
                </a:rPr>
                <a:t>s</a:t>
              </a:r>
              <a:r>
                <a:rPr lang="en-US" sz="1000" b="1" dirty="0" smtClean="0">
                  <a:latin typeface="Perpetua" pitchFamily="18" charset="0"/>
                </a:rPr>
                <a:t>couts entering the troop:  </a:t>
              </a:r>
              <a:r>
                <a:rPr lang="en-US" sz="1000" b="1" dirty="0">
                  <a:latin typeface="Perpetua" pitchFamily="18" charset="0"/>
                </a:rPr>
                <a:t>8</a:t>
              </a:r>
              <a:r>
                <a:rPr lang="en-US" sz="1000" b="1" dirty="0" smtClean="0">
                  <a:latin typeface="Perpetua" pitchFamily="18" charset="0"/>
                </a:rPr>
                <a:t> </a:t>
              </a:r>
              <a:r>
                <a:rPr lang="en-US" sz="1000" b="1" dirty="0" smtClean="0">
                  <a:latin typeface="Perpetua" pitchFamily="18" charset="0"/>
                </a:rPr>
                <a:t>first year scouts </a:t>
              </a:r>
              <a:r>
                <a:rPr lang="en-US" sz="1000" b="1" dirty="0" smtClean="0">
                  <a:latin typeface="Perpetua" pitchFamily="18" charset="0"/>
                </a:rPr>
                <a:t>(1 sibling – Alexander Johnston, 7 from Pack 457</a:t>
              </a:r>
              <a:r>
                <a:rPr lang="en-US" sz="1000" b="1" dirty="0" smtClean="0">
                  <a:latin typeface="Perpetua" pitchFamily="18" charset="0"/>
                </a:rPr>
                <a:t>)</a:t>
              </a:r>
              <a:r>
                <a:rPr lang="en-US" sz="1000" b="1" dirty="0">
                  <a:latin typeface="Perpetua" pitchFamily="18" charset="0"/>
                </a:rPr>
                <a:t> </a:t>
              </a:r>
              <a:r>
                <a:rPr lang="en-US" sz="1000" b="1" dirty="0" smtClean="0">
                  <a:latin typeface="Perpetua" pitchFamily="18" charset="0"/>
                </a:rPr>
                <a:t>and 1 older scout (Alex Lyon)</a:t>
              </a:r>
            </a:p>
            <a:p>
              <a:pPr>
                <a:buFont typeface="Wingdings" pitchFamily="2" charset="2"/>
                <a:buChar char="Ø"/>
              </a:pPr>
              <a:r>
                <a:rPr lang="en-US" sz="1000" b="1" dirty="0" smtClean="0">
                  <a:latin typeface="Perpetua" pitchFamily="18" charset="0"/>
                </a:rPr>
                <a:t> Need </a:t>
              </a:r>
              <a:r>
                <a:rPr lang="en-US" sz="1000" b="1" dirty="0">
                  <a:latin typeface="Perpetua" pitchFamily="18" charset="0"/>
                </a:rPr>
                <a:t>commitments for Ely High Adventure for 2014 (end of July  2013 will be deadline)</a:t>
              </a:r>
            </a:p>
            <a:p>
              <a:pPr>
                <a:buFont typeface="Wingdings" pitchFamily="2" charset="2"/>
                <a:buChar char="Ø"/>
              </a:pPr>
              <a:r>
                <a:rPr lang="en-US" sz="1000" b="1" dirty="0" smtClean="0">
                  <a:latin typeface="Perpetua" pitchFamily="18" charset="0"/>
                </a:rPr>
                <a:t> Need parent volunteer to coordinate Scout-O-Rama (May 11, 2013)</a:t>
              </a:r>
              <a:endParaRPr lang="en-US" sz="1000" b="1" dirty="0" smtClean="0">
                <a:latin typeface="Perpetua" pitchFamily="18" charset="0"/>
              </a:endParaRPr>
            </a:p>
          </p:txBody>
        </p:sp>
      </p:grpSp>
      <p:sp>
        <p:nvSpPr>
          <p:cNvPr id="28" name="Rounded Rectangle 27"/>
          <p:cNvSpPr/>
          <p:nvPr/>
        </p:nvSpPr>
        <p:spPr>
          <a:xfrm>
            <a:off x="152400" y="5105400"/>
            <a:ext cx="8848725" cy="2286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9" name="TextBox 28"/>
          <p:cNvSpPr txBox="1"/>
          <p:nvPr/>
        </p:nvSpPr>
        <p:spPr>
          <a:xfrm>
            <a:off x="228601" y="5098792"/>
            <a:ext cx="8831308" cy="261610"/>
          </a:xfrm>
          <a:prstGeom prst="rect">
            <a:avLst/>
          </a:prstGeom>
          <a:noFill/>
        </p:spPr>
        <p:txBody>
          <a:bodyPr wrap="square" rtlCol="0">
            <a:spAutoFit/>
          </a:bodyPr>
          <a:lstStyle/>
          <a:p>
            <a:r>
              <a:rPr lang="en-US" sz="1100" b="1" dirty="0" smtClean="0">
                <a:latin typeface="Perpetua" pitchFamily="18" charset="0"/>
              </a:rPr>
              <a:t>Upcoming Troop Activities         /           Upcoming Troop Activities         /        Upcoming Troop Activities         /       Upcoming Troop Activities   </a:t>
            </a:r>
            <a:endParaRPr lang="en-US" sz="1100" b="1" dirty="0">
              <a:latin typeface="Perpetua" pitchFamily="18" charset="0"/>
            </a:endParaRPr>
          </a:p>
        </p:txBody>
      </p:sp>
      <p:grpSp>
        <p:nvGrpSpPr>
          <p:cNvPr id="49" name="Group 48"/>
          <p:cNvGrpSpPr/>
          <p:nvPr/>
        </p:nvGrpSpPr>
        <p:grpSpPr>
          <a:xfrm>
            <a:off x="4600575" y="5476875"/>
            <a:ext cx="2228850" cy="1219200"/>
            <a:chOff x="209550" y="5638800"/>
            <a:chExt cx="2228850" cy="1066800"/>
          </a:xfrm>
        </p:grpSpPr>
        <p:sp>
          <p:nvSpPr>
            <p:cNvPr id="32" name="Rounded Rectangle 31"/>
            <p:cNvSpPr/>
            <p:nvPr/>
          </p:nvSpPr>
          <p:spPr>
            <a:xfrm>
              <a:off x="228600"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3" name="TextBox 32"/>
            <p:cNvSpPr txBox="1"/>
            <p:nvPr/>
          </p:nvSpPr>
          <p:spPr>
            <a:xfrm>
              <a:off x="581025" y="5647551"/>
              <a:ext cx="931490" cy="242374"/>
            </a:xfrm>
            <a:prstGeom prst="rect">
              <a:avLst/>
            </a:prstGeom>
            <a:noFill/>
          </p:spPr>
          <p:txBody>
            <a:bodyPr wrap="none" rtlCol="0">
              <a:spAutoFit/>
            </a:bodyPr>
            <a:lstStyle/>
            <a:p>
              <a:r>
                <a:rPr lang="en-US" sz="1200" b="1" dirty="0" smtClean="0"/>
                <a:t>May 18 - 19 </a:t>
              </a:r>
            </a:p>
          </p:txBody>
        </p:sp>
        <p:sp>
          <p:nvSpPr>
            <p:cNvPr id="34" name="TextBox 33"/>
            <p:cNvSpPr txBox="1"/>
            <p:nvPr/>
          </p:nvSpPr>
          <p:spPr>
            <a:xfrm>
              <a:off x="209550" y="5855553"/>
              <a:ext cx="2181225" cy="697647"/>
            </a:xfrm>
            <a:prstGeom prst="rect">
              <a:avLst/>
            </a:prstGeom>
            <a:noFill/>
          </p:spPr>
          <p:txBody>
            <a:bodyPr wrap="square" rtlCol="0">
              <a:noAutofit/>
            </a:bodyPr>
            <a:lstStyle/>
            <a:p>
              <a:r>
                <a:rPr lang="en-US" sz="1000" b="1" dirty="0" smtClean="0"/>
                <a:t>Trek:  Angel Island Biking</a:t>
              </a:r>
            </a:p>
            <a:p>
              <a:r>
                <a:rPr lang="en-US" sz="1000" b="1" dirty="0" smtClean="0"/>
                <a:t>Trek Leader:  ??</a:t>
              </a:r>
            </a:p>
            <a:p>
              <a:pPr>
                <a:buFont typeface="Wingdings" pitchFamily="2" charset="2"/>
                <a:buChar char="Ø"/>
              </a:pPr>
              <a:r>
                <a:rPr lang="en-US" sz="1000" dirty="0" smtClean="0"/>
                <a:t> Couldn’t get camp site on island</a:t>
              </a:r>
            </a:p>
            <a:p>
              <a:pPr>
                <a:buFont typeface="Wingdings" pitchFamily="2" charset="2"/>
                <a:buChar char="Ø"/>
              </a:pPr>
              <a:r>
                <a:rPr lang="en-US" sz="1000" dirty="0"/>
                <a:t> </a:t>
              </a:r>
              <a:r>
                <a:rPr lang="en-US" sz="1000" dirty="0" smtClean="0"/>
                <a:t>Will definitely do bike trek around the island</a:t>
              </a:r>
            </a:p>
            <a:p>
              <a:pPr>
                <a:buFont typeface="Wingdings" pitchFamily="2" charset="2"/>
                <a:buChar char="Ø"/>
              </a:pPr>
              <a:r>
                <a:rPr lang="en-US" sz="1000" dirty="0"/>
                <a:t> </a:t>
              </a:r>
              <a:r>
                <a:rPr lang="en-US" sz="1000" dirty="0" smtClean="0"/>
                <a:t>Possibly find a camp site off island </a:t>
              </a:r>
            </a:p>
          </p:txBody>
        </p:sp>
      </p:grpSp>
      <p:grpSp>
        <p:nvGrpSpPr>
          <p:cNvPr id="50" name="Group 49"/>
          <p:cNvGrpSpPr/>
          <p:nvPr/>
        </p:nvGrpSpPr>
        <p:grpSpPr>
          <a:xfrm>
            <a:off x="114300" y="5486400"/>
            <a:ext cx="2228850" cy="1219200"/>
            <a:chOff x="209550" y="5638800"/>
            <a:chExt cx="2228850" cy="1066800"/>
          </a:xfrm>
        </p:grpSpPr>
        <p:sp>
          <p:nvSpPr>
            <p:cNvPr id="51" name="Rounded Rectangle 50"/>
            <p:cNvSpPr/>
            <p:nvPr/>
          </p:nvSpPr>
          <p:spPr>
            <a:xfrm>
              <a:off x="228600"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2" name="TextBox 51"/>
            <p:cNvSpPr txBox="1"/>
            <p:nvPr/>
          </p:nvSpPr>
          <p:spPr>
            <a:xfrm>
              <a:off x="581025" y="5647551"/>
              <a:ext cx="954408" cy="242374"/>
            </a:xfrm>
            <a:prstGeom prst="rect">
              <a:avLst/>
            </a:prstGeom>
            <a:noFill/>
          </p:spPr>
          <p:txBody>
            <a:bodyPr wrap="none" rtlCol="0">
              <a:spAutoFit/>
            </a:bodyPr>
            <a:lstStyle/>
            <a:p>
              <a:r>
                <a:rPr lang="en-US" sz="1200" b="1" dirty="0" smtClean="0"/>
                <a:t>Mar. 23 - 24</a:t>
              </a:r>
            </a:p>
          </p:txBody>
        </p:sp>
        <p:sp>
          <p:nvSpPr>
            <p:cNvPr id="53" name="TextBox 52"/>
            <p:cNvSpPr txBox="1"/>
            <p:nvPr/>
          </p:nvSpPr>
          <p:spPr>
            <a:xfrm>
              <a:off x="209550" y="5805487"/>
              <a:ext cx="2111822" cy="900113"/>
            </a:xfrm>
            <a:prstGeom prst="rect">
              <a:avLst/>
            </a:prstGeom>
            <a:noFill/>
          </p:spPr>
          <p:txBody>
            <a:bodyPr wrap="square" rtlCol="0">
              <a:noAutofit/>
            </a:bodyPr>
            <a:lstStyle/>
            <a:p>
              <a:r>
                <a:rPr lang="en-US" sz="1000" b="1" dirty="0" smtClean="0"/>
                <a:t>Trek: Castle Rock (short hike)</a:t>
              </a:r>
            </a:p>
            <a:p>
              <a:r>
                <a:rPr lang="en-US" sz="1000" b="1" dirty="0" smtClean="0"/>
                <a:t>Trek Leader:  </a:t>
              </a:r>
              <a:r>
                <a:rPr lang="en-US" sz="1000" b="1" dirty="0" smtClean="0"/>
                <a:t>Scott Davidson</a:t>
              </a:r>
              <a:endParaRPr lang="en-US" sz="1000" b="1" dirty="0" smtClean="0"/>
            </a:p>
            <a:p>
              <a:pPr>
                <a:buFont typeface="Wingdings" pitchFamily="2" charset="2"/>
                <a:buChar char="Ø"/>
              </a:pPr>
              <a:r>
                <a:rPr lang="en-US" sz="1000" dirty="0" smtClean="0"/>
                <a:t> 2 mile hike to campsite from lot</a:t>
              </a:r>
            </a:p>
            <a:p>
              <a:pPr>
                <a:buFont typeface="Wingdings" pitchFamily="2" charset="2"/>
                <a:buChar char="Ø"/>
              </a:pPr>
              <a:r>
                <a:rPr lang="en-US" sz="1000" dirty="0"/>
                <a:t> </a:t>
              </a:r>
              <a:r>
                <a:rPr lang="en-US" sz="1000" dirty="0" smtClean="0"/>
                <a:t>Will invite the new </a:t>
              </a:r>
              <a:r>
                <a:rPr lang="en-US" sz="1000" dirty="0" err="1" smtClean="0"/>
                <a:t>Webelos</a:t>
              </a:r>
              <a:r>
                <a:rPr lang="en-US" sz="1000" dirty="0" smtClean="0"/>
                <a:t> and potentially loan them gear and help them carrying gear</a:t>
              </a:r>
            </a:p>
          </p:txBody>
        </p:sp>
      </p:grpSp>
      <p:grpSp>
        <p:nvGrpSpPr>
          <p:cNvPr id="54" name="Group 53"/>
          <p:cNvGrpSpPr/>
          <p:nvPr/>
        </p:nvGrpSpPr>
        <p:grpSpPr>
          <a:xfrm>
            <a:off x="6838950" y="5486400"/>
            <a:ext cx="2228850" cy="1219200"/>
            <a:chOff x="209550" y="5638800"/>
            <a:chExt cx="2228850" cy="1066800"/>
          </a:xfrm>
        </p:grpSpPr>
        <p:sp>
          <p:nvSpPr>
            <p:cNvPr id="55" name="Rounded Rectangle 54"/>
            <p:cNvSpPr/>
            <p:nvPr/>
          </p:nvSpPr>
          <p:spPr>
            <a:xfrm>
              <a:off x="228600"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6" name="TextBox 55"/>
            <p:cNvSpPr txBox="1"/>
            <p:nvPr/>
          </p:nvSpPr>
          <p:spPr>
            <a:xfrm>
              <a:off x="581025" y="5647551"/>
              <a:ext cx="1467068" cy="242374"/>
            </a:xfrm>
            <a:prstGeom prst="rect">
              <a:avLst/>
            </a:prstGeom>
            <a:noFill/>
          </p:spPr>
          <p:txBody>
            <a:bodyPr wrap="none" rtlCol="0">
              <a:spAutoFit/>
            </a:bodyPr>
            <a:lstStyle/>
            <a:p>
              <a:r>
                <a:rPr lang="en-US" sz="1200" b="1" dirty="0" smtClean="0"/>
                <a:t>June 19 – 21 (W – F)</a:t>
              </a:r>
            </a:p>
          </p:txBody>
        </p:sp>
        <p:sp>
          <p:nvSpPr>
            <p:cNvPr id="57" name="TextBox 56"/>
            <p:cNvSpPr txBox="1"/>
            <p:nvPr/>
          </p:nvSpPr>
          <p:spPr>
            <a:xfrm>
              <a:off x="209550" y="5855553"/>
              <a:ext cx="2118619" cy="783372"/>
            </a:xfrm>
            <a:prstGeom prst="rect">
              <a:avLst/>
            </a:prstGeom>
            <a:noFill/>
          </p:spPr>
          <p:txBody>
            <a:bodyPr wrap="square" rtlCol="0">
              <a:noAutofit/>
            </a:bodyPr>
            <a:lstStyle/>
            <a:p>
              <a:r>
                <a:rPr lang="en-US" sz="1000" b="1" dirty="0" smtClean="0"/>
                <a:t>Trek:  Point Reyes </a:t>
              </a:r>
              <a:r>
                <a:rPr lang="en-US" sz="1000" b="1" dirty="0" err="1" smtClean="0"/>
                <a:t>Natl</a:t>
              </a:r>
              <a:r>
                <a:rPr lang="en-US" sz="1000" b="1" dirty="0" smtClean="0"/>
                <a:t> Seashore</a:t>
              </a:r>
            </a:p>
            <a:p>
              <a:r>
                <a:rPr lang="en-US" sz="1000" b="1" dirty="0" smtClean="0"/>
                <a:t>Trek Leader: ??</a:t>
              </a:r>
            </a:p>
            <a:p>
              <a:pPr>
                <a:buFont typeface="Wingdings" pitchFamily="2" charset="2"/>
                <a:buChar char="Ø"/>
              </a:pPr>
              <a:r>
                <a:rPr lang="en-US" sz="1000" dirty="0" smtClean="0"/>
                <a:t> Wed to Fri trek</a:t>
              </a:r>
            </a:p>
            <a:p>
              <a:pPr>
                <a:buFont typeface="Wingdings" pitchFamily="2" charset="2"/>
                <a:buChar char="Ø"/>
              </a:pPr>
              <a:r>
                <a:rPr lang="en-US" sz="1000" dirty="0"/>
                <a:t> </a:t>
              </a:r>
              <a:r>
                <a:rPr lang="en-US" sz="1000" dirty="0" smtClean="0"/>
                <a:t>Night (moon) backpacking</a:t>
              </a:r>
            </a:p>
            <a:p>
              <a:pPr>
                <a:buFont typeface="Wingdings" pitchFamily="2" charset="2"/>
                <a:buChar char="Ø"/>
              </a:pPr>
              <a:r>
                <a:rPr lang="en-US" sz="1000" dirty="0" smtClean="0"/>
                <a:t>Reserved Wildcat group site (basically on the beach!!</a:t>
              </a:r>
            </a:p>
          </p:txBody>
        </p:sp>
      </p:grpSp>
      <p:grpSp>
        <p:nvGrpSpPr>
          <p:cNvPr id="2" name="Group 1"/>
          <p:cNvGrpSpPr/>
          <p:nvPr/>
        </p:nvGrpSpPr>
        <p:grpSpPr>
          <a:xfrm>
            <a:off x="2362200" y="5486400"/>
            <a:ext cx="2228850" cy="1219200"/>
            <a:chOff x="2362200" y="5486400"/>
            <a:chExt cx="2228850" cy="1219200"/>
          </a:xfrm>
        </p:grpSpPr>
        <p:sp>
          <p:nvSpPr>
            <p:cNvPr id="59" name="Rounded Rectangle 58"/>
            <p:cNvSpPr/>
            <p:nvPr/>
          </p:nvSpPr>
          <p:spPr>
            <a:xfrm>
              <a:off x="2381250" y="5486400"/>
              <a:ext cx="2209800" cy="1219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0" name="TextBox 59"/>
            <p:cNvSpPr txBox="1"/>
            <p:nvPr/>
          </p:nvSpPr>
          <p:spPr>
            <a:xfrm>
              <a:off x="2438400" y="5496401"/>
              <a:ext cx="2146742" cy="276999"/>
            </a:xfrm>
            <a:prstGeom prst="rect">
              <a:avLst/>
            </a:prstGeom>
            <a:noFill/>
          </p:spPr>
          <p:txBody>
            <a:bodyPr wrap="none" rtlCol="0">
              <a:spAutoFit/>
            </a:bodyPr>
            <a:lstStyle/>
            <a:p>
              <a:r>
                <a:rPr lang="en-US" sz="1200" b="1" dirty="0" smtClean="0"/>
                <a:t>Apr. 13 </a:t>
              </a:r>
              <a:r>
                <a:rPr lang="en-US" sz="1200" b="1" dirty="0" smtClean="0"/>
                <a:t>– 14 [Sherlock Holmes]</a:t>
              </a:r>
              <a:endParaRPr lang="en-US" sz="1200" b="1" dirty="0" smtClean="0"/>
            </a:p>
          </p:txBody>
        </p:sp>
        <p:sp>
          <p:nvSpPr>
            <p:cNvPr id="61" name="TextBox 60"/>
            <p:cNvSpPr txBox="1"/>
            <p:nvPr/>
          </p:nvSpPr>
          <p:spPr>
            <a:xfrm>
              <a:off x="2362200" y="5734118"/>
              <a:ext cx="2125416" cy="971482"/>
            </a:xfrm>
            <a:prstGeom prst="rect">
              <a:avLst/>
            </a:prstGeom>
            <a:noFill/>
          </p:spPr>
          <p:txBody>
            <a:bodyPr wrap="square" rtlCol="0">
              <a:noAutofit/>
            </a:bodyPr>
            <a:lstStyle/>
            <a:p>
              <a:r>
                <a:rPr lang="en-US" sz="1000" b="1" dirty="0" smtClean="0"/>
                <a:t>Trek:  Polaris District Camporee</a:t>
              </a:r>
            </a:p>
            <a:p>
              <a:r>
                <a:rPr lang="en-US" sz="1000" b="1" dirty="0" smtClean="0"/>
                <a:t>Trek Leader: Mike Klein</a:t>
              </a:r>
            </a:p>
            <a:p>
              <a:pPr>
                <a:buFont typeface="Wingdings" pitchFamily="2" charset="2"/>
                <a:buChar char="Ø"/>
              </a:pPr>
              <a:r>
                <a:rPr lang="en-US" sz="1000" dirty="0" smtClean="0"/>
                <a:t> Held at Camp </a:t>
              </a:r>
              <a:r>
                <a:rPr lang="en-US" sz="1000" dirty="0" err="1" smtClean="0"/>
                <a:t>Cheseborough</a:t>
              </a:r>
              <a:endParaRPr lang="en-US" sz="1000" dirty="0" smtClean="0"/>
            </a:p>
            <a:p>
              <a:pPr>
                <a:buFont typeface="Wingdings" pitchFamily="2" charset="2"/>
                <a:buChar char="Ø"/>
              </a:pPr>
              <a:r>
                <a:rPr lang="en-US" sz="1000" dirty="0" smtClean="0"/>
                <a:t> Competition between patrols from troops across the district</a:t>
              </a:r>
            </a:p>
            <a:p>
              <a:pPr>
                <a:buFont typeface="Wingdings" pitchFamily="2" charset="2"/>
                <a:buChar char="Ø"/>
              </a:pPr>
              <a:r>
                <a:rPr lang="en-US" sz="1000" dirty="0" smtClean="0"/>
                <a:t> Arrive early Sat, return Sun noon</a:t>
              </a:r>
            </a:p>
            <a:p>
              <a:pPr>
                <a:buFont typeface="Wingdings" pitchFamily="2" charset="2"/>
                <a:buChar char="Ø"/>
              </a:pPr>
              <a:endParaRPr lang="en-US" sz="1000" dirty="0" smtClean="0"/>
            </a:p>
          </p:txBody>
        </p:sp>
      </p:grpSp>
    </p:spTree>
    <p:extLst>
      <p:ext uri="{BB962C8B-B14F-4D97-AF65-F5344CB8AC3E}">
        <p14:creationId xmlns:p14="http://schemas.microsoft.com/office/powerpoint/2010/main" val="2325695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WordPictureWatermark3" descr="logo_sm"/>
          <p:cNvPicPr>
            <a:picLocks noChangeAspect="1" noChangeArrowheads="1"/>
          </p:cNvPicPr>
          <p:nvPr/>
        </p:nvPicPr>
        <p:blipFill>
          <a:blip r:embed="rId3" cstate="print"/>
          <a:srcRect/>
          <a:stretch>
            <a:fillRect/>
          </a:stretch>
        </p:blipFill>
        <p:spPr bwMode="auto">
          <a:xfrm>
            <a:off x="228600" y="152400"/>
            <a:ext cx="762000" cy="762000"/>
          </a:xfrm>
          <a:prstGeom prst="rect">
            <a:avLst/>
          </a:prstGeom>
          <a:noFill/>
          <a:ln w="9525">
            <a:noFill/>
            <a:miter lim="800000"/>
            <a:headEnd/>
            <a:tailEnd/>
          </a:ln>
        </p:spPr>
      </p:pic>
      <p:sp>
        <p:nvSpPr>
          <p:cNvPr id="5" name="TextBox 4"/>
          <p:cNvSpPr txBox="1"/>
          <p:nvPr/>
        </p:nvSpPr>
        <p:spPr>
          <a:xfrm>
            <a:off x="2049838" y="152400"/>
            <a:ext cx="6045871" cy="584776"/>
          </a:xfrm>
          <a:prstGeom prst="rect">
            <a:avLst/>
          </a:prstGeom>
          <a:noFill/>
        </p:spPr>
        <p:txBody>
          <a:bodyPr wrap="none" rtlCol="0">
            <a:spAutoFit/>
          </a:bodyPr>
          <a:lstStyle/>
          <a:p>
            <a:pPr algn="ctr"/>
            <a:r>
              <a:rPr lang="en-US" dirty="0" smtClean="0"/>
              <a:t>Troop 457 Committee Meeting Notes Summary : Mar 19, 2012</a:t>
            </a:r>
          </a:p>
          <a:p>
            <a:pPr algn="ctr"/>
            <a:r>
              <a:rPr lang="en-US" sz="1400" dirty="0" smtClean="0">
                <a:solidFill>
                  <a:schemeClr val="accent2">
                    <a:lumMod val="75000"/>
                  </a:schemeClr>
                </a:solidFill>
              </a:rPr>
              <a:t>( additional other topics )</a:t>
            </a:r>
            <a:endParaRPr lang="en-US" sz="1400" dirty="0">
              <a:solidFill>
                <a:schemeClr val="accent2">
                  <a:lumMod val="75000"/>
                </a:schemeClr>
              </a:solidFill>
            </a:endParaRPr>
          </a:p>
        </p:txBody>
      </p:sp>
      <p:grpSp>
        <p:nvGrpSpPr>
          <p:cNvPr id="26" name="Group 25"/>
          <p:cNvGrpSpPr/>
          <p:nvPr/>
        </p:nvGrpSpPr>
        <p:grpSpPr>
          <a:xfrm>
            <a:off x="152400" y="1219200"/>
            <a:ext cx="8848725" cy="1143000"/>
            <a:chOff x="152400" y="3810000"/>
            <a:chExt cx="8848725" cy="1143000"/>
          </a:xfrm>
        </p:grpSpPr>
        <p:sp>
          <p:nvSpPr>
            <p:cNvPr id="22" name="Rounded Rectangle 21"/>
            <p:cNvSpPr/>
            <p:nvPr/>
          </p:nvSpPr>
          <p:spPr>
            <a:xfrm>
              <a:off x="152400" y="3810000"/>
              <a:ext cx="8848725"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 name="TextBox 22"/>
            <p:cNvSpPr txBox="1"/>
            <p:nvPr/>
          </p:nvSpPr>
          <p:spPr>
            <a:xfrm>
              <a:off x="552451" y="3810000"/>
              <a:ext cx="1446505"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Other </a:t>
              </a:r>
              <a:r>
                <a:rPr lang="en-US" sz="1200" b="1" dirty="0" smtClean="0">
                  <a:solidFill>
                    <a:schemeClr val="accent4">
                      <a:lumMod val="50000"/>
                    </a:schemeClr>
                  </a:solidFill>
                  <a:latin typeface="Perpetua" pitchFamily="18" charset="0"/>
                </a:rPr>
                <a:t>Topics (</a:t>
              </a:r>
              <a:r>
                <a:rPr lang="en-US" sz="1200" b="1" dirty="0" err="1" smtClean="0">
                  <a:solidFill>
                    <a:schemeClr val="accent4">
                      <a:lumMod val="50000"/>
                    </a:schemeClr>
                  </a:solidFill>
                  <a:latin typeface="Perpetua" pitchFamily="18" charset="0"/>
                </a:rPr>
                <a:t>cont</a:t>
              </a:r>
              <a:r>
                <a:rPr lang="en-US" sz="1200" b="1" dirty="0" smtClean="0">
                  <a:solidFill>
                    <a:schemeClr val="accent4">
                      <a:lumMod val="50000"/>
                    </a:schemeClr>
                  </a:solidFill>
                  <a:latin typeface="Perpetua" pitchFamily="18" charset="0"/>
                </a:rPr>
                <a:t>)</a:t>
              </a:r>
              <a:endParaRPr lang="en-US" sz="1200" b="1" dirty="0">
                <a:solidFill>
                  <a:schemeClr val="accent4">
                    <a:lumMod val="50000"/>
                  </a:schemeClr>
                </a:solidFill>
                <a:latin typeface="Perpetua" pitchFamily="18" charset="0"/>
              </a:endParaRPr>
            </a:p>
          </p:txBody>
        </p:sp>
        <p:sp>
          <p:nvSpPr>
            <p:cNvPr id="24" name="TextBox 23"/>
            <p:cNvSpPr txBox="1"/>
            <p:nvPr/>
          </p:nvSpPr>
          <p:spPr>
            <a:xfrm>
              <a:off x="228601" y="3969603"/>
              <a:ext cx="8720657" cy="983397"/>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a:t>
              </a:r>
              <a:r>
                <a:rPr lang="en-US" sz="1000" b="1" dirty="0">
                  <a:latin typeface="Perpetua" pitchFamily="18" charset="0"/>
                </a:rPr>
                <a:t>Pushpak will coordinate the yearly planning meeting (set for late May before school is out</a:t>
              </a:r>
              <a:r>
                <a:rPr lang="en-US" sz="1000" b="1" dirty="0" smtClean="0">
                  <a:latin typeface="Perpetua" pitchFamily="18" charset="0"/>
                </a:rPr>
                <a:t>)</a:t>
              </a:r>
            </a:p>
            <a:p>
              <a:pPr>
                <a:buFont typeface="Wingdings" pitchFamily="2" charset="2"/>
                <a:buChar char="Ø"/>
              </a:pPr>
              <a:r>
                <a:rPr lang="en-US" sz="1000" b="1" dirty="0">
                  <a:latin typeface="Perpetua" pitchFamily="18" charset="0"/>
                </a:rPr>
                <a:t> </a:t>
              </a:r>
              <a:r>
                <a:rPr lang="en-US" sz="1000" b="1" dirty="0" smtClean="0">
                  <a:latin typeface="Perpetua" pitchFamily="18" charset="0"/>
                </a:rPr>
                <a:t>Need </a:t>
              </a:r>
              <a:r>
                <a:rPr lang="en-US" sz="1000" b="1" dirty="0" smtClean="0">
                  <a:latin typeface="Perpetua" pitchFamily="18" charset="0"/>
                </a:rPr>
                <a:t>volunteer to coordinate </a:t>
              </a:r>
              <a:r>
                <a:rPr lang="en-US" sz="1000" b="1" dirty="0" smtClean="0">
                  <a:latin typeface="Perpetua" pitchFamily="18" charset="0"/>
                </a:rPr>
                <a:t>Bristlecone  (Paul </a:t>
              </a:r>
              <a:r>
                <a:rPr lang="en-US" sz="1000" b="1" dirty="0" err="1" smtClean="0">
                  <a:latin typeface="Perpetua" pitchFamily="18" charset="0"/>
                </a:rPr>
                <a:t>Besser</a:t>
              </a:r>
              <a:r>
                <a:rPr lang="en-US" sz="1000" b="1" dirty="0" smtClean="0">
                  <a:latin typeface="Perpetua" pitchFamily="18" charset="0"/>
                </a:rPr>
                <a:t>?)</a:t>
              </a:r>
              <a:endParaRPr lang="en-US" sz="1000" b="1" dirty="0" smtClean="0">
                <a:latin typeface="Perpetua" pitchFamily="18" charset="0"/>
              </a:endParaRPr>
            </a:p>
            <a:p>
              <a:pPr>
                <a:buFont typeface="Wingdings" pitchFamily="2" charset="2"/>
                <a:buChar char="Ø"/>
              </a:pPr>
              <a:r>
                <a:rPr lang="en-US" sz="1000" b="1" dirty="0" smtClean="0">
                  <a:latin typeface="Perpetua" pitchFamily="18" charset="0"/>
                </a:rPr>
                <a:t> </a:t>
              </a:r>
              <a:r>
                <a:rPr lang="en-US" sz="1000" b="1" dirty="0" smtClean="0">
                  <a:latin typeface="Perpetua" pitchFamily="18" charset="0"/>
                </a:rPr>
                <a:t>Looking for </a:t>
              </a:r>
              <a:r>
                <a:rPr lang="en-US" sz="1000" b="1" dirty="0" smtClean="0">
                  <a:latin typeface="Perpetua" pitchFamily="18" charset="0"/>
                </a:rPr>
                <a:t>swimming pool to accommodate </a:t>
              </a:r>
              <a:r>
                <a:rPr lang="en-US" sz="1000" b="1" dirty="0" smtClean="0">
                  <a:latin typeface="Perpetua" pitchFamily="18" charset="0"/>
                </a:rPr>
                <a:t>about 5</a:t>
              </a:r>
              <a:r>
                <a:rPr lang="en-US" sz="1000" b="1" dirty="0" smtClean="0">
                  <a:latin typeface="Perpetua" pitchFamily="18" charset="0"/>
                </a:rPr>
                <a:t>0 for pre-Hi Sierra swimming. Scouts will be able to complete Scout Swim and Swimming Merit Badge</a:t>
              </a:r>
            </a:p>
            <a:p>
              <a:pPr>
                <a:buFont typeface="Wingdings" pitchFamily="2" charset="2"/>
                <a:buChar char="Ø"/>
              </a:pPr>
              <a:r>
                <a:rPr lang="en-US" sz="1000" b="1" dirty="0">
                  <a:latin typeface="Perpetua" pitchFamily="18" charset="0"/>
                </a:rPr>
                <a:t> Need a medical form / paperwork support coordinator !!</a:t>
              </a:r>
            </a:p>
            <a:p>
              <a:endParaRPr lang="en-US" sz="1000" b="1" dirty="0" smtClean="0">
                <a:latin typeface="Perpetua" pitchFamily="18" charset="0"/>
              </a:endParaRPr>
            </a:p>
          </p:txBody>
        </p:sp>
      </p:grpSp>
      <p:sp>
        <p:nvSpPr>
          <p:cNvPr id="28" name="Rounded Rectangle 27"/>
          <p:cNvSpPr/>
          <p:nvPr/>
        </p:nvSpPr>
        <p:spPr>
          <a:xfrm>
            <a:off x="152400" y="5105400"/>
            <a:ext cx="8848725" cy="2286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9" name="TextBox 28"/>
          <p:cNvSpPr txBox="1"/>
          <p:nvPr/>
        </p:nvSpPr>
        <p:spPr>
          <a:xfrm>
            <a:off x="228601" y="5098792"/>
            <a:ext cx="8831308" cy="261610"/>
          </a:xfrm>
          <a:prstGeom prst="rect">
            <a:avLst/>
          </a:prstGeom>
          <a:noFill/>
        </p:spPr>
        <p:txBody>
          <a:bodyPr wrap="square" rtlCol="0">
            <a:spAutoFit/>
          </a:bodyPr>
          <a:lstStyle/>
          <a:p>
            <a:r>
              <a:rPr lang="en-US" sz="1100" b="1" dirty="0" smtClean="0">
                <a:latin typeface="Perpetua" pitchFamily="18" charset="0"/>
              </a:rPr>
              <a:t>Upcoming Troop Activities         /           Upcoming Troop Activities         /        Upcoming Troop Activities         /       Upcoming Troop Activities   </a:t>
            </a:r>
            <a:endParaRPr lang="en-US" sz="1100" b="1" dirty="0">
              <a:latin typeface="Perpetua" pitchFamily="18" charset="0"/>
            </a:endParaRPr>
          </a:p>
        </p:txBody>
      </p:sp>
      <p:grpSp>
        <p:nvGrpSpPr>
          <p:cNvPr id="49" name="Group 48"/>
          <p:cNvGrpSpPr/>
          <p:nvPr/>
        </p:nvGrpSpPr>
        <p:grpSpPr>
          <a:xfrm>
            <a:off x="4600575" y="5476875"/>
            <a:ext cx="2228850" cy="1219200"/>
            <a:chOff x="209550" y="5638800"/>
            <a:chExt cx="2228850" cy="1066800"/>
          </a:xfrm>
        </p:grpSpPr>
        <p:sp>
          <p:nvSpPr>
            <p:cNvPr id="32" name="Rounded Rectangle 31"/>
            <p:cNvSpPr/>
            <p:nvPr/>
          </p:nvSpPr>
          <p:spPr>
            <a:xfrm>
              <a:off x="228600"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3" name="TextBox 32"/>
            <p:cNvSpPr txBox="1"/>
            <p:nvPr/>
          </p:nvSpPr>
          <p:spPr>
            <a:xfrm>
              <a:off x="581025" y="5647551"/>
              <a:ext cx="931490" cy="242374"/>
            </a:xfrm>
            <a:prstGeom prst="rect">
              <a:avLst/>
            </a:prstGeom>
            <a:noFill/>
          </p:spPr>
          <p:txBody>
            <a:bodyPr wrap="none" rtlCol="0">
              <a:spAutoFit/>
            </a:bodyPr>
            <a:lstStyle/>
            <a:p>
              <a:r>
                <a:rPr lang="en-US" sz="1200" b="1" dirty="0" smtClean="0"/>
                <a:t>May 18 - 19 </a:t>
              </a:r>
            </a:p>
          </p:txBody>
        </p:sp>
        <p:sp>
          <p:nvSpPr>
            <p:cNvPr id="34" name="TextBox 33"/>
            <p:cNvSpPr txBox="1"/>
            <p:nvPr/>
          </p:nvSpPr>
          <p:spPr>
            <a:xfrm>
              <a:off x="209550" y="5855553"/>
              <a:ext cx="2181225" cy="697647"/>
            </a:xfrm>
            <a:prstGeom prst="rect">
              <a:avLst/>
            </a:prstGeom>
            <a:noFill/>
          </p:spPr>
          <p:txBody>
            <a:bodyPr wrap="square" rtlCol="0">
              <a:noAutofit/>
            </a:bodyPr>
            <a:lstStyle/>
            <a:p>
              <a:r>
                <a:rPr lang="en-US" sz="1000" b="1" dirty="0" smtClean="0"/>
                <a:t>Trek:  Angel Island Biking</a:t>
              </a:r>
            </a:p>
            <a:p>
              <a:r>
                <a:rPr lang="en-US" sz="1000" b="1" dirty="0" smtClean="0"/>
                <a:t>Trek Leader:  ??</a:t>
              </a:r>
            </a:p>
            <a:p>
              <a:pPr>
                <a:buFont typeface="Wingdings" pitchFamily="2" charset="2"/>
                <a:buChar char="Ø"/>
              </a:pPr>
              <a:r>
                <a:rPr lang="en-US" sz="1000" dirty="0" smtClean="0"/>
                <a:t> Couldn’t get camp site on island</a:t>
              </a:r>
            </a:p>
            <a:p>
              <a:pPr>
                <a:buFont typeface="Wingdings" pitchFamily="2" charset="2"/>
                <a:buChar char="Ø"/>
              </a:pPr>
              <a:r>
                <a:rPr lang="en-US" sz="1000" dirty="0"/>
                <a:t> </a:t>
              </a:r>
              <a:r>
                <a:rPr lang="en-US" sz="1000" dirty="0" smtClean="0"/>
                <a:t>Will definitely do bike trek around the island</a:t>
              </a:r>
            </a:p>
            <a:p>
              <a:pPr>
                <a:buFont typeface="Wingdings" pitchFamily="2" charset="2"/>
                <a:buChar char="Ø"/>
              </a:pPr>
              <a:r>
                <a:rPr lang="en-US" sz="1000" dirty="0"/>
                <a:t> </a:t>
              </a:r>
              <a:r>
                <a:rPr lang="en-US" sz="1000" dirty="0" smtClean="0"/>
                <a:t>Possibly find a camp site off island </a:t>
              </a:r>
            </a:p>
          </p:txBody>
        </p:sp>
      </p:grpSp>
      <p:grpSp>
        <p:nvGrpSpPr>
          <p:cNvPr id="50" name="Group 49"/>
          <p:cNvGrpSpPr/>
          <p:nvPr/>
        </p:nvGrpSpPr>
        <p:grpSpPr>
          <a:xfrm>
            <a:off x="114300" y="5486400"/>
            <a:ext cx="2228850" cy="1219200"/>
            <a:chOff x="209550" y="5638800"/>
            <a:chExt cx="2228850" cy="1066800"/>
          </a:xfrm>
        </p:grpSpPr>
        <p:sp>
          <p:nvSpPr>
            <p:cNvPr id="51" name="Rounded Rectangle 50"/>
            <p:cNvSpPr/>
            <p:nvPr/>
          </p:nvSpPr>
          <p:spPr>
            <a:xfrm>
              <a:off x="228600"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2" name="TextBox 51"/>
            <p:cNvSpPr txBox="1"/>
            <p:nvPr/>
          </p:nvSpPr>
          <p:spPr>
            <a:xfrm>
              <a:off x="581025" y="5647551"/>
              <a:ext cx="954408" cy="242374"/>
            </a:xfrm>
            <a:prstGeom prst="rect">
              <a:avLst/>
            </a:prstGeom>
            <a:noFill/>
          </p:spPr>
          <p:txBody>
            <a:bodyPr wrap="none" rtlCol="0">
              <a:spAutoFit/>
            </a:bodyPr>
            <a:lstStyle/>
            <a:p>
              <a:r>
                <a:rPr lang="en-US" sz="1200" b="1" dirty="0" smtClean="0"/>
                <a:t>Mar. 23 - 24</a:t>
              </a:r>
            </a:p>
          </p:txBody>
        </p:sp>
        <p:sp>
          <p:nvSpPr>
            <p:cNvPr id="53" name="TextBox 52"/>
            <p:cNvSpPr txBox="1"/>
            <p:nvPr/>
          </p:nvSpPr>
          <p:spPr>
            <a:xfrm>
              <a:off x="209550" y="5805487"/>
              <a:ext cx="2111822" cy="900113"/>
            </a:xfrm>
            <a:prstGeom prst="rect">
              <a:avLst/>
            </a:prstGeom>
            <a:noFill/>
          </p:spPr>
          <p:txBody>
            <a:bodyPr wrap="square" rtlCol="0">
              <a:noAutofit/>
            </a:bodyPr>
            <a:lstStyle/>
            <a:p>
              <a:r>
                <a:rPr lang="en-US" sz="1000" b="1" dirty="0" smtClean="0"/>
                <a:t>Trek: Castle Rock (short hike)</a:t>
              </a:r>
            </a:p>
            <a:p>
              <a:r>
                <a:rPr lang="en-US" sz="1000" b="1" dirty="0" smtClean="0"/>
                <a:t>Trek Leader:  </a:t>
              </a:r>
              <a:r>
                <a:rPr lang="en-US" sz="1000" b="1" dirty="0" smtClean="0"/>
                <a:t>Scott Davidson</a:t>
              </a:r>
              <a:endParaRPr lang="en-US" sz="1000" b="1" dirty="0" smtClean="0"/>
            </a:p>
            <a:p>
              <a:pPr>
                <a:buFont typeface="Wingdings" pitchFamily="2" charset="2"/>
                <a:buChar char="Ø"/>
              </a:pPr>
              <a:r>
                <a:rPr lang="en-US" sz="1000" dirty="0" smtClean="0"/>
                <a:t> 2 mile hike to campsite from lot</a:t>
              </a:r>
            </a:p>
            <a:p>
              <a:pPr>
                <a:buFont typeface="Wingdings" pitchFamily="2" charset="2"/>
                <a:buChar char="Ø"/>
              </a:pPr>
              <a:r>
                <a:rPr lang="en-US" sz="1000" dirty="0"/>
                <a:t> </a:t>
              </a:r>
              <a:r>
                <a:rPr lang="en-US" sz="1000" dirty="0" smtClean="0"/>
                <a:t>Will invite the new </a:t>
              </a:r>
              <a:r>
                <a:rPr lang="en-US" sz="1000" dirty="0" err="1" smtClean="0"/>
                <a:t>Webelos</a:t>
              </a:r>
              <a:r>
                <a:rPr lang="en-US" sz="1000" dirty="0" smtClean="0"/>
                <a:t> and potentially loan them gear and help them carrying gear</a:t>
              </a:r>
            </a:p>
          </p:txBody>
        </p:sp>
      </p:grpSp>
      <p:grpSp>
        <p:nvGrpSpPr>
          <p:cNvPr id="54" name="Group 53"/>
          <p:cNvGrpSpPr/>
          <p:nvPr/>
        </p:nvGrpSpPr>
        <p:grpSpPr>
          <a:xfrm>
            <a:off x="6838950" y="5486400"/>
            <a:ext cx="2228850" cy="1219200"/>
            <a:chOff x="209550" y="5638800"/>
            <a:chExt cx="2228850" cy="1066800"/>
          </a:xfrm>
        </p:grpSpPr>
        <p:sp>
          <p:nvSpPr>
            <p:cNvPr id="55" name="Rounded Rectangle 54"/>
            <p:cNvSpPr/>
            <p:nvPr/>
          </p:nvSpPr>
          <p:spPr>
            <a:xfrm>
              <a:off x="228600"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6" name="TextBox 55"/>
            <p:cNvSpPr txBox="1"/>
            <p:nvPr/>
          </p:nvSpPr>
          <p:spPr>
            <a:xfrm>
              <a:off x="581025" y="5647551"/>
              <a:ext cx="1467068" cy="242374"/>
            </a:xfrm>
            <a:prstGeom prst="rect">
              <a:avLst/>
            </a:prstGeom>
            <a:noFill/>
          </p:spPr>
          <p:txBody>
            <a:bodyPr wrap="none" rtlCol="0">
              <a:spAutoFit/>
            </a:bodyPr>
            <a:lstStyle/>
            <a:p>
              <a:r>
                <a:rPr lang="en-US" sz="1200" b="1" dirty="0" smtClean="0"/>
                <a:t>June 19 – 21 (W – F)</a:t>
              </a:r>
            </a:p>
          </p:txBody>
        </p:sp>
        <p:sp>
          <p:nvSpPr>
            <p:cNvPr id="57" name="TextBox 56"/>
            <p:cNvSpPr txBox="1"/>
            <p:nvPr/>
          </p:nvSpPr>
          <p:spPr>
            <a:xfrm>
              <a:off x="209550" y="5855553"/>
              <a:ext cx="2118619" cy="783372"/>
            </a:xfrm>
            <a:prstGeom prst="rect">
              <a:avLst/>
            </a:prstGeom>
            <a:noFill/>
          </p:spPr>
          <p:txBody>
            <a:bodyPr wrap="square" rtlCol="0">
              <a:noAutofit/>
            </a:bodyPr>
            <a:lstStyle/>
            <a:p>
              <a:r>
                <a:rPr lang="en-US" sz="1000" b="1" dirty="0" smtClean="0"/>
                <a:t>Trek:  Point Reyes </a:t>
              </a:r>
              <a:r>
                <a:rPr lang="en-US" sz="1000" b="1" dirty="0" err="1" smtClean="0"/>
                <a:t>Natl</a:t>
              </a:r>
              <a:r>
                <a:rPr lang="en-US" sz="1000" b="1" dirty="0" smtClean="0"/>
                <a:t> Seashore</a:t>
              </a:r>
            </a:p>
            <a:p>
              <a:r>
                <a:rPr lang="en-US" sz="1000" b="1" dirty="0" smtClean="0"/>
                <a:t>Trek Leader: ??</a:t>
              </a:r>
            </a:p>
            <a:p>
              <a:pPr>
                <a:buFont typeface="Wingdings" pitchFamily="2" charset="2"/>
                <a:buChar char="Ø"/>
              </a:pPr>
              <a:r>
                <a:rPr lang="en-US" sz="1000" dirty="0" smtClean="0"/>
                <a:t> Wed to Fri trek</a:t>
              </a:r>
            </a:p>
            <a:p>
              <a:pPr>
                <a:buFont typeface="Wingdings" pitchFamily="2" charset="2"/>
                <a:buChar char="Ø"/>
              </a:pPr>
              <a:r>
                <a:rPr lang="en-US" sz="1000" dirty="0"/>
                <a:t> </a:t>
              </a:r>
              <a:r>
                <a:rPr lang="en-US" sz="1000" dirty="0" smtClean="0"/>
                <a:t>Night (moon) backpacking</a:t>
              </a:r>
            </a:p>
            <a:p>
              <a:pPr>
                <a:buFont typeface="Wingdings" pitchFamily="2" charset="2"/>
                <a:buChar char="Ø"/>
              </a:pPr>
              <a:r>
                <a:rPr lang="en-US" sz="1000" dirty="0" smtClean="0"/>
                <a:t>Reserved Wildcat group site (basically on the beach!!</a:t>
              </a:r>
            </a:p>
          </p:txBody>
        </p:sp>
      </p:grpSp>
      <p:grpSp>
        <p:nvGrpSpPr>
          <p:cNvPr id="2" name="Group 1"/>
          <p:cNvGrpSpPr/>
          <p:nvPr/>
        </p:nvGrpSpPr>
        <p:grpSpPr>
          <a:xfrm>
            <a:off x="2362200" y="5486400"/>
            <a:ext cx="2228850" cy="1219200"/>
            <a:chOff x="2362200" y="5486400"/>
            <a:chExt cx="2228850" cy="1219200"/>
          </a:xfrm>
        </p:grpSpPr>
        <p:sp>
          <p:nvSpPr>
            <p:cNvPr id="59" name="Rounded Rectangle 58"/>
            <p:cNvSpPr/>
            <p:nvPr/>
          </p:nvSpPr>
          <p:spPr>
            <a:xfrm>
              <a:off x="2381250" y="5486400"/>
              <a:ext cx="2209800" cy="1219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0" name="TextBox 59"/>
            <p:cNvSpPr txBox="1"/>
            <p:nvPr/>
          </p:nvSpPr>
          <p:spPr>
            <a:xfrm>
              <a:off x="2438400" y="5496401"/>
              <a:ext cx="2146742" cy="276999"/>
            </a:xfrm>
            <a:prstGeom prst="rect">
              <a:avLst/>
            </a:prstGeom>
            <a:noFill/>
          </p:spPr>
          <p:txBody>
            <a:bodyPr wrap="none" rtlCol="0">
              <a:spAutoFit/>
            </a:bodyPr>
            <a:lstStyle/>
            <a:p>
              <a:r>
                <a:rPr lang="en-US" sz="1200" b="1" dirty="0" smtClean="0"/>
                <a:t>Apr. 13 </a:t>
              </a:r>
              <a:r>
                <a:rPr lang="en-US" sz="1200" b="1" dirty="0" smtClean="0"/>
                <a:t>– 14 [Sherlock Holmes]</a:t>
              </a:r>
              <a:endParaRPr lang="en-US" sz="1200" b="1" dirty="0" smtClean="0"/>
            </a:p>
          </p:txBody>
        </p:sp>
        <p:sp>
          <p:nvSpPr>
            <p:cNvPr id="61" name="TextBox 60"/>
            <p:cNvSpPr txBox="1"/>
            <p:nvPr/>
          </p:nvSpPr>
          <p:spPr>
            <a:xfrm>
              <a:off x="2362200" y="5734118"/>
              <a:ext cx="2125416" cy="971482"/>
            </a:xfrm>
            <a:prstGeom prst="rect">
              <a:avLst/>
            </a:prstGeom>
            <a:noFill/>
          </p:spPr>
          <p:txBody>
            <a:bodyPr wrap="square" rtlCol="0">
              <a:noAutofit/>
            </a:bodyPr>
            <a:lstStyle/>
            <a:p>
              <a:r>
                <a:rPr lang="en-US" sz="1000" b="1" dirty="0" smtClean="0"/>
                <a:t>Trek:  Polaris District Camporee</a:t>
              </a:r>
            </a:p>
            <a:p>
              <a:r>
                <a:rPr lang="en-US" sz="1000" b="1" dirty="0" smtClean="0"/>
                <a:t>Trek Leader: Mike Klein</a:t>
              </a:r>
            </a:p>
            <a:p>
              <a:pPr>
                <a:buFont typeface="Wingdings" pitchFamily="2" charset="2"/>
                <a:buChar char="Ø"/>
              </a:pPr>
              <a:r>
                <a:rPr lang="en-US" sz="1000" dirty="0" smtClean="0"/>
                <a:t> Held at Camp </a:t>
              </a:r>
              <a:r>
                <a:rPr lang="en-US" sz="1000" dirty="0" err="1" smtClean="0"/>
                <a:t>Cheseborough</a:t>
              </a:r>
              <a:endParaRPr lang="en-US" sz="1000" dirty="0" smtClean="0"/>
            </a:p>
            <a:p>
              <a:pPr>
                <a:buFont typeface="Wingdings" pitchFamily="2" charset="2"/>
                <a:buChar char="Ø"/>
              </a:pPr>
              <a:r>
                <a:rPr lang="en-US" sz="1000" dirty="0" smtClean="0"/>
                <a:t> Competition between patrols from troops across the district</a:t>
              </a:r>
            </a:p>
            <a:p>
              <a:pPr>
                <a:buFont typeface="Wingdings" pitchFamily="2" charset="2"/>
                <a:buChar char="Ø"/>
              </a:pPr>
              <a:r>
                <a:rPr lang="en-US" sz="1000" dirty="0" smtClean="0"/>
                <a:t> Arrive early Sat, return Sun noon</a:t>
              </a:r>
            </a:p>
            <a:p>
              <a:pPr>
                <a:buFont typeface="Wingdings" pitchFamily="2" charset="2"/>
                <a:buChar char="Ø"/>
              </a:pPr>
              <a:endParaRPr lang="en-US" sz="1000" dirty="0" smtClean="0"/>
            </a:p>
          </p:txBody>
        </p:sp>
      </p:grpSp>
    </p:spTree>
    <p:extLst>
      <p:ext uri="{BB962C8B-B14F-4D97-AF65-F5344CB8AC3E}">
        <p14:creationId xmlns:p14="http://schemas.microsoft.com/office/powerpoint/2010/main" val="3299097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a:xfrm>
            <a:off x="657225" y="3819524"/>
            <a:ext cx="7924800" cy="2581275"/>
          </a:xfrm>
          <a:prstGeom prst="rect">
            <a:avLst/>
          </a:prstGeom>
          <a:noFill/>
          <a:ln>
            <a:solidFill>
              <a:schemeClr val="accent3">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grpSp>
        <p:nvGrpSpPr>
          <p:cNvPr id="11" name="Group 10"/>
          <p:cNvGrpSpPr/>
          <p:nvPr/>
        </p:nvGrpSpPr>
        <p:grpSpPr>
          <a:xfrm>
            <a:off x="3534325" y="57150"/>
            <a:ext cx="2151551" cy="609600"/>
            <a:chOff x="3791507" y="533400"/>
            <a:chExt cx="2151551" cy="609600"/>
          </a:xfrm>
        </p:grpSpPr>
        <p:sp>
          <p:nvSpPr>
            <p:cNvPr id="9" name="Rounded Rectangle 8"/>
            <p:cNvSpPr/>
            <p:nvPr/>
          </p:nvSpPr>
          <p:spPr>
            <a:xfrm>
              <a:off x="3800482" y="533400"/>
              <a:ext cx="2133600" cy="60960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090403" y="609600"/>
              <a:ext cx="1553759" cy="276999"/>
            </a:xfrm>
            <a:prstGeom prst="rect">
              <a:avLst/>
            </a:prstGeom>
            <a:noFill/>
          </p:spPr>
          <p:txBody>
            <a:bodyPr wrap="none" rtlCol="0">
              <a:spAutoFit/>
            </a:bodyPr>
            <a:lstStyle/>
            <a:p>
              <a:pPr algn="ctr"/>
              <a:r>
                <a:rPr lang="en-US" sz="1200" dirty="0" smtClean="0">
                  <a:latin typeface="Arial Black" pitchFamily="34" charset="0"/>
                  <a:cs typeface="Kartika" pitchFamily="18" charset="0"/>
                </a:rPr>
                <a:t>Daniel Pickering</a:t>
              </a:r>
              <a:endParaRPr lang="en-US" sz="1200" dirty="0">
                <a:latin typeface="Arial Black" pitchFamily="34" charset="0"/>
                <a:cs typeface="Kartika" pitchFamily="18" charset="0"/>
              </a:endParaRPr>
            </a:p>
          </p:txBody>
        </p:sp>
        <p:sp>
          <p:nvSpPr>
            <p:cNvPr id="6" name="TextBox 5"/>
            <p:cNvSpPr txBox="1"/>
            <p:nvPr/>
          </p:nvSpPr>
          <p:spPr>
            <a:xfrm>
              <a:off x="3791507" y="789801"/>
              <a:ext cx="2151551" cy="276999"/>
            </a:xfrm>
            <a:prstGeom prst="rect">
              <a:avLst/>
            </a:prstGeom>
            <a:noFill/>
          </p:spPr>
          <p:txBody>
            <a:bodyPr wrap="none" rtlCol="0">
              <a:spAutoFit/>
            </a:bodyPr>
            <a:lstStyle/>
            <a:p>
              <a:pPr algn="ctr"/>
              <a:r>
                <a:rPr lang="en-US" sz="1200" b="1" i="1" dirty="0" smtClean="0">
                  <a:solidFill>
                    <a:schemeClr val="accent3">
                      <a:lumMod val="50000"/>
                    </a:schemeClr>
                  </a:solidFill>
                  <a:latin typeface="Corbel" pitchFamily="34" charset="0"/>
                </a:rPr>
                <a:t>{ Chartered Organization Rep }</a:t>
              </a:r>
            </a:p>
          </p:txBody>
        </p:sp>
      </p:grpSp>
      <p:grpSp>
        <p:nvGrpSpPr>
          <p:cNvPr id="16" name="Group 15"/>
          <p:cNvGrpSpPr/>
          <p:nvPr/>
        </p:nvGrpSpPr>
        <p:grpSpPr>
          <a:xfrm>
            <a:off x="3471588" y="733425"/>
            <a:ext cx="2277025" cy="609600"/>
            <a:chOff x="2419647" y="1447800"/>
            <a:chExt cx="2277025" cy="609600"/>
          </a:xfrm>
        </p:grpSpPr>
        <p:sp>
          <p:nvSpPr>
            <p:cNvPr id="13" name="Rounded Rectangle 12"/>
            <p:cNvSpPr/>
            <p:nvPr/>
          </p:nvSpPr>
          <p:spPr>
            <a:xfrm>
              <a:off x="2419647" y="1447800"/>
              <a:ext cx="2277025" cy="60960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829145" y="1524000"/>
              <a:ext cx="1458028" cy="276999"/>
            </a:xfrm>
            <a:prstGeom prst="rect">
              <a:avLst/>
            </a:prstGeom>
            <a:noFill/>
          </p:spPr>
          <p:txBody>
            <a:bodyPr wrap="none" rtlCol="0">
              <a:spAutoFit/>
            </a:bodyPr>
            <a:lstStyle/>
            <a:p>
              <a:pPr algn="ctr"/>
              <a:r>
                <a:rPr lang="en-US" sz="1200" dirty="0" smtClean="0">
                  <a:latin typeface="Arial Black" pitchFamily="34" charset="0"/>
                  <a:cs typeface="Kartika" pitchFamily="18" charset="0"/>
                </a:rPr>
                <a:t>Scott Davidson</a:t>
              </a:r>
              <a:endParaRPr lang="en-US" sz="1200" dirty="0">
                <a:latin typeface="Arial Black" pitchFamily="34" charset="0"/>
                <a:cs typeface="Kartika" pitchFamily="18" charset="0"/>
              </a:endParaRPr>
            </a:p>
          </p:txBody>
        </p:sp>
        <p:sp>
          <p:nvSpPr>
            <p:cNvPr id="15" name="TextBox 14"/>
            <p:cNvSpPr txBox="1"/>
            <p:nvPr/>
          </p:nvSpPr>
          <p:spPr>
            <a:xfrm>
              <a:off x="2435897" y="1704201"/>
              <a:ext cx="2244525" cy="276999"/>
            </a:xfrm>
            <a:prstGeom prst="rect">
              <a:avLst/>
            </a:prstGeom>
            <a:noFill/>
          </p:spPr>
          <p:txBody>
            <a:bodyPr wrap="none" rtlCol="0">
              <a:spAutoFit/>
            </a:bodyPr>
            <a:lstStyle/>
            <a:p>
              <a:pPr algn="ctr"/>
              <a:r>
                <a:rPr lang="en-US" sz="1200" b="1" i="1" dirty="0" smtClean="0">
                  <a:solidFill>
                    <a:schemeClr val="accent3">
                      <a:lumMod val="50000"/>
                    </a:schemeClr>
                  </a:solidFill>
                  <a:latin typeface="Corbel" pitchFamily="34" charset="0"/>
                </a:rPr>
                <a:t>{ Troop Committee  Chairperson}</a:t>
              </a:r>
            </a:p>
          </p:txBody>
        </p:sp>
      </p:grpSp>
      <p:grpSp>
        <p:nvGrpSpPr>
          <p:cNvPr id="21" name="Group 20"/>
          <p:cNvGrpSpPr/>
          <p:nvPr/>
        </p:nvGrpSpPr>
        <p:grpSpPr>
          <a:xfrm>
            <a:off x="3709564" y="1409700"/>
            <a:ext cx="1801072" cy="609600"/>
            <a:chOff x="3048000" y="2362200"/>
            <a:chExt cx="1801072" cy="609600"/>
          </a:xfrm>
        </p:grpSpPr>
        <p:sp>
          <p:nvSpPr>
            <p:cNvPr id="18" name="Rounded Rectangle 17"/>
            <p:cNvSpPr/>
            <p:nvPr/>
          </p:nvSpPr>
          <p:spPr>
            <a:xfrm>
              <a:off x="3048000" y="2362200"/>
              <a:ext cx="1801072" cy="60960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413999" y="2438400"/>
              <a:ext cx="1069075" cy="276999"/>
            </a:xfrm>
            <a:prstGeom prst="rect">
              <a:avLst/>
            </a:prstGeom>
            <a:noFill/>
          </p:spPr>
          <p:txBody>
            <a:bodyPr wrap="none" rtlCol="0">
              <a:spAutoFit/>
            </a:bodyPr>
            <a:lstStyle/>
            <a:p>
              <a:pPr algn="ctr"/>
              <a:r>
                <a:rPr lang="en-US" sz="1200" dirty="0" smtClean="0">
                  <a:latin typeface="Arial Black" pitchFamily="34" charset="0"/>
                  <a:cs typeface="Kartika" pitchFamily="18" charset="0"/>
                </a:rPr>
                <a:t>Mike Klein</a:t>
              </a:r>
              <a:endParaRPr lang="en-US" sz="1200" dirty="0">
                <a:latin typeface="Arial Black" pitchFamily="34" charset="0"/>
                <a:cs typeface="Kartika" pitchFamily="18" charset="0"/>
              </a:endParaRPr>
            </a:p>
          </p:txBody>
        </p:sp>
        <p:sp>
          <p:nvSpPr>
            <p:cNvPr id="20" name="TextBox 19"/>
            <p:cNvSpPr txBox="1"/>
            <p:nvPr/>
          </p:nvSpPr>
          <p:spPr>
            <a:xfrm>
              <a:off x="3351064" y="2618601"/>
              <a:ext cx="1194944" cy="276999"/>
            </a:xfrm>
            <a:prstGeom prst="rect">
              <a:avLst/>
            </a:prstGeom>
            <a:noFill/>
          </p:spPr>
          <p:txBody>
            <a:bodyPr wrap="none" rtlCol="0">
              <a:spAutoFit/>
            </a:bodyPr>
            <a:lstStyle/>
            <a:p>
              <a:pPr algn="ctr"/>
              <a:r>
                <a:rPr lang="en-US" sz="1200" b="1" i="1" dirty="0" smtClean="0">
                  <a:solidFill>
                    <a:schemeClr val="accent3">
                      <a:lumMod val="50000"/>
                    </a:schemeClr>
                  </a:solidFill>
                  <a:latin typeface="Corbel" pitchFamily="34" charset="0"/>
                </a:rPr>
                <a:t>{  Scoutmaster }</a:t>
              </a:r>
            </a:p>
          </p:txBody>
        </p:sp>
      </p:grpSp>
      <p:grpSp>
        <p:nvGrpSpPr>
          <p:cNvPr id="36" name="Group 35"/>
          <p:cNvGrpSpPr/>
          <p:nvPr/>
        </p:nvGrpSpPr>
        <p:grpSpPr>
          <a:xfrm>
            <a:off x="5581650" y="3028950"/>
            <a:ext cx="1295400" cy="533400"/>
            <a:chOff x="685800" y="3048000"/>
            <a:chExt cx="1295400" cy="533400"/>
          </a:xfrm>
        </p:grpSpPr>
        <p:sp>
          <p:nvSpPr>
            <p:cNvPr id="37" name="Rounded Rectangle 36"/>
            <p:cNvSpPr/>
            <p:nvPr/>
          </p:nvSpPr>
          <p:spPr>
            <a:xfrm>
              <a:off x="685800" y="3048000"/>
              <a:ext cx="1295400" cy="53340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834005" y="3124200"/>
              <a:ext cx="998991" cy="246221"/>
            </a:xfrm>
            <a:prstGeom prst="rect">
              <a:avLst/>
            </a:prstGeom>
            <a:noFill/>
          </p:spPr>
          <p:txBody>
            <a:bodyPr wrap="none" rtlCol="0">
              <a:spAutoFit/>
            </a:bodyPr>
            <a:lstStyle/>
            <a:p>
              <a:pPr algn="ctr"/>
              <a:r>
                <a:rPr lang="en-US" sz="1000" dirty="0" smtClean="0">
                  <a:latin typeface="Arial Black" pitchFamily="34" charset="0"/>
                  <a:cs typeface="Kartika" pitchFamily="18" charset="0"/>
                </a:rPr>
                <a:t>Eric Wilford</a:t>
              </a:r>
              <a:endParaRPr lang="en-US" sz="1000" dirty="0">
                <a:latin typeface="Arial Black" pitchFamily="34" charset="0"/>
                <a:cs typeface="Kartika" pitchFamily="18" charset="0"/>
              </a:endParaRPr>
            </a:p>
          </p:txBody>
        </p:sp>
        <p:sp>
          <p:nvSpPr>
            <p:cNvPr id="39" name="TextBox 38"/>
            <p:cNvSpPr txBox="1"/>
            <p:nvPr/>
          </p:nvSpPr>
          <p:spPr>
            <a:xfrm>
              <a:off x="1035182" y="3304401"/>
              <a:ext cx="596637" cy="246221"/>
            </a:xfrm>
            <a:prstGeom prst="rect">
              <a:avLst/>
            </a:prstGeom>
            <a:noFill/>
          </p:spPr>
          <p:txBody>
            <a:bodyPr wrap="none" rtlCol="0">
              <a:spAutoFit/>
            </a:bodyPr>
            <a:lstStyle/>
            <a:p>
              <a:pPr algn="ctr"/>
              <a:r>
                <a:rPr lang="en-US" sz="1000" b="1" i="1" dirty="0" smtClean="0">
                  <a:solidFill>
                    <a:schemeClr val="accent3">
                      <a:lumMod val="50000"/>
                    </a:schemeClr>
                  </a:solidFill>
                  <a:latin typeface="Corbel" pitchFamily="34" charset="0"/>
                </a:rPr>
                <a:t>{  ASM }</a:t>
              </a:r>
            </a:p>
          </p:txBody>
        </p:sp>
      </p:grpSp>
      <p:grpSp>
        <p:nvGrpSpPr>
          <p:cNvPr id="40" name="Group 39"/>
          <p:cNvGrpSpPr/>
          <p:nvPr/>
        </p:nvGrpSpPr>
        <p:grpSpPr>
          <a:xfrm>
            <a:off x="609600" y="2438400"/>
            <a:ext cx="1295400" cy="533400"/>
            <a:chOff x="685800" y="3048000"/>
            <a:chExt cx="1295400" cy="533400"/>
          </a:xfrm>
        </p:grpSpPr>
        <p:sp>
          <p:nvSpPr>
            <p:cNvPr id="41" name="Rounded Rectangle 40"/>
            <p:cNvSpPr/>
            <p:nvPr/>
          </p:nvSpPr>
          <p:spPr>
            <a:xfrm>
              <a:off x="685800" y="3048000"/>
              <a:ext cx="1295400" cy="53340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15384" y="3124200"/>
              <a:ext cx="1236236" cy="246221"/>
            </a:xfrm>
            <a:prstGeom prst="rect">
              <a:avLst/>
            </a:prstGeom>
            <a:noFill/>
          </p:spPr>
          <p:txBody>
            <a:bodyPr wrap="none" rtlCol="0">
              <a:spAutoFit/>
            </a:bodyPr>
            <a:lstStyle/>
            <a:p>
              <a:pPr algn="ctr"/>
              <a:r>
                <a:rPr lang="en-US" sz="1000" dirty="0" smtClean="0">
                  <a:latin typeface="Arial Black" pitchFamily="34" charset="0"/>
                  <a:cs typeface="Kartika" pitchFamily="18" charset="0"/>
                </a:rPr>
                <a:t>Pushpak Bapat</a:t>
              </a:r>
              <a:endParaRPr lang="en-US" sz="1000" dirty="0">
                <a:latin typeface="Arial Black" pitchFamily="34" charset="0"/>
                <a:cs typeface="Kartika" pitchFamily="18" charset="0"/>
              </a:endParaRPr>
            </a:p>
          </p:txBody>
        </p:sp>
        <p:sp>
          <p:nvSpPr>
            <p:cNvPr id="43" name="TextBox 42"/>
            <p:cNvSpPr txBox="1"/>
            <p:nvPr/>
          </p:nvSpPr>
          <p:spPr>
            <a:xfrm>
              <a:off x="1035182" y="3304401"/>
              <a:ext cx="596637" cy="246221"/>
            </a:xfrm>
            <a:prstGeom prst="rect">
              <a:avLst/>
            </a:prstGeom>
            <a:noFill/>
          </p:spPr>
          <p:txBody>
            <a:bodyPr wrap="none" rtlCol="0">
              <a:spAutoFit/>
            </a:bodyPr>
            <a:lstStyle/>
            <a:p>
              <a:pPr algn="ctr"/>
              <a:r>
                <a:rPr lang="en-US" sz="1000" b="1" i="1" dirty="0" smtClean="0">
                  <a:solidFill>
                    <a:schemeClr val="accent3">
                      <a:lumMod val="50000"/>
                    </a:schemeClr>
                  </a:solidFill>
                  <a:latin typeface="Corbel" pitchFamily="34" charset="0"/>
                </a:rPr>
                <a:t>{  ASM }</a:t>
              </a:r>
            </a:p>
          </p:txBody>
        </p:sp>
      </p:grpSp>
      <p:grpSp>
        <p:nvGrpSpPr>
          <p:cNvPr id="44" name="Group 43"/>
          <p:cNvGrpSpPr/>
          <p:nvPr/>
        </p:nvGrpSpPr>
        <p:grpSpPr>
          <a:xfrm>
            <a:off x="3924300" y="3028950"/>
            <a:ext cx="1295400" cy="533400"/>
            <a:chOff x="685800" y="3048000"/>
            <a:chExt cx="1295400" cy="533400"/>
          </a:xfrm>
        </p:grpSpPr>
        <p:sp>
          <p:nvSpPr>
            <p:cNvPr id="45" name="Rounded Rectangle 44"/>
            <p:cNvSpPr/>
            <p:nvPr/>
          </p:nvSpPr>
          <p:spPr>
            <a:xfrm>
              <a:off x="685800" y="3048000"/>
              <a:ext cx="1295400" cy="53340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934995" y="3124200"/>
              <a:ext cx="797013" cy="246221"/>
            </a:xfrm>
            <a:prstGeom prst="rect">
              <a:avLst/>
            </a:prstGeom>
            <a:noFill/>
          </p:spPr>
          <p:txBody>
            <a:bodyPr wrap="none" rtlCol="0">
              <a:spAutoFit/>
            </a:bodyPr>
            <a:lstStyle/>
            <a:p>
              <a:pPr algn="ctr"/>
              <a:r>
                <a:rPr lang="en-US" sz="1000" dirty="0" smtClean="0">
                  <a:latin typeface="Arial Black" pitchFamily="34" charset="0"/>
                  <a:cs typeface="Kartika" pitchFamily="18" charset="0"/>
                </a:rPr>
                <a:t>Sam Sun</a:t>
              </a:r>
              <a:endParaRPr lang="en-US" sz="1000" dirty="0">
                <a:latin typeface="Arial Black" pitchFamily="34" charset="0"/>
                <a:cs typeface="Kartika" pitchFamily="18" charset="0"/>
              </a:endParaRPr>
            </a:p>
          </p:txBody>
        </p:sp>
        <p:sp>
          <p:nvSpPr>
            <p:cNvPr id="47" name="TextBox 46"/>
            <p:cNvSpPr txBox="1"/>
            <p:nvPr/>
          </p:nvSpPr>
          <p:spPr>
            <a:xfrm>
              <a:off x="1035182" y="3304401"/>
              <a:ext cx="596637" cy="246221"/>
            </a:xfrm>
            <a:prstGeom prst="rect">
              <a:avLst/>
            </a:prstGeom>
            <a:noFill/>
          </p:spPr>
          <p:txBody>
            <a:bodyPr wrap="none" rtlCol="0">
              <a:spAutoFit/>
            </a:bodyPr>
            <a:lstStyle/>
            <a:p>
              <a:pPr algn="ctr"/>
              <a:r>
                <a:rPr lang="en-US" sz="1000" b="1" i="1" dirty="0" smtClean="0">
                  <a:solidFill>
                    <a:schemeClr val="accent3">
                      <a:lumMod val="50000"/>
                    </a:schemeClr>
                  </a:solidFill>
                  <a:latin typeface="Corbel" pitchFamily="34" charset="0"/>
                </a:rPr>
                <a:t>{  ASM }</a:t>
              </a:r>
            </a:p>
          </p:txBody>
        </p:sp>
      </p:grpSp>
      <p:grpSp>
        <p:nvGrpSpPr>
          <p:cNvPr id="48" name="Group 47"/>
          <p:cNvGrpSpPr/>
          <p:nvPr/>
        </p:nvGrpSpPr>
        <p:grpSpPr>
          <a:xfrm>
            <a:off x="2257425" y="2447925"/>
            <a:ext cx="1295400" cy="533400"/>
            <a:chOff x="685800" y="3048000"/>
            <a:chExt cx="1295400" cy="533400"/>
          </a:xfrm>
        </p:grpSpPr>
        <p:sp>
          <p:nvSpPr>
            <p:cNvPr id="49" name="Rounded Rectangle 48"/>
            <p:cNvSpPr/>
            <p:nvPr/>
          </p:nvSpPr>
          <p:spPr>
            <a:xfrm>
              <a:off x="685800" y="3048000"/>
              <a:ext cx="1295400" cy="53340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86718" y="3124200"/>
              <a:ext cx="1093569" cy="246221"/>
            </a:xfrm>
            <a:prstGeom prst="rect">
              <a:avLst/>
            </a:prstGeom>
            <a:noFill/>
          </p:spPr>
          <p:txBody>
            <a:bodyPr wrap="none" rtlCol="0">
              <a:spAutoFit/>
            </a:bodyPr>
            <a:lstStyle/>
            <a:p>
              <a:pPr algn="ctr"/>
              <a:r>
                <a:rPr lang="en-US" sz="1000" dirty="0" smtClean="0">
                  <a:latin typeface="Arial Black" pitchFamily="34" charset="0"/>
                  <a:cs typeface="Kartika" pitchFamily="18" charset="0"/>
                </a:rPr>
                <a:t>Tony Cepeda</a:t>
              </a:r>
              <a:endParaRPr lang="en-US" sz="1000" dirty="0">
                <a:latin typeface="Arial Black" pitchFamily="34" charset="0"/>
                <a:cs typeface="Kartika" pitchFamily="18" charset="0"/>
              </a:endParaRPr>
            </a:p>
          </p:txBody>
        </p:sp>
        <p:sp>
          <p:nvSpPr>
            <p:cNvPr id="51" name="TextBox 50"/>
            <p:cNvSpPr txBox="1"/>
            <p:nvPr/>
          </p:nvSpPr>
          <p:spPr>
            <a:xfrm>
              <a:off x="1035182" y="3304401"/>
              <a:ext cx="596637" cy="246221"/>
            </a:xfrm>
            <a:prstGeom prst="rect">
              <a:avLst/>
            </a:prstGeom>
            <a:noFill/>
          </p:spPr>
          <p:txBody>
            <a:bodyPr wrap="none" rtlCol="0">
              <a:spAutoFit/>
            </a:bodyPr>
            <a:lstStyle/>
            <a:p>
              <a:pPr algn="ctr"/>
              <a:r>
                <a:rPr lang="en-US" sz="1000" b="1" i="1" dirty="0" smtClean="0">
                  <a:solidFill>
                    <a:schemeClr val="accent3">
                      <a:lumMod val="50000"/>
                    </a:schemeClr>
                  </a:solidFill>
                  <a:latin typeface="Corbel" pitchFamily="34" charset="0"/>
                </a:rPr>
                <a:t>{  ASM }</a:t>
              </a:r>
            </a:p>
          </p:txBody>
        </p:sp>
      </p:grpSp>
      <p:grpSp>
        <p:nvGrpSpPr>
          <p:cNvPr id="52" name="Group 51"/>
          <p:cNvGrpSpPr/>
          <p:nvPr/>
        </p:nvGrpSpPr>
        <p:grpSpPr>
          <a:xfrm>
            <a:off x="609600" y="3028950"/>
            <a:ext cx="1295400" cy="533400"/>
            <a:chOff x="685800" y="3048000"/>
            <a:chExt cx="1295400" cy="533400"/>
          </a:xfrm>
        </p:grpSpPr>
        <p:sp>
          <p:nvSpPr>
            <p:cNvPr id="53" name="Rounded Rectangle 52"/>
            <p:cNvSpPr/>
            <p:nvPr/>
          </p:nvSpPr>
          <p:spPr>
            <a:xfrm>
              <a:off x="685800" y="3048000"/>
              <a:ext cx="1295400" cy="53340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824389" y="3124200"/>
              <a:ext cx="1018228" cy="246221"/>
            </a:xfrm>
            <a:prstGeom prst="rect">
              <a:avLst/>
            </a:prstGeom>
            <a:noFill/>
          </p:spPr>
          <p:txBody>
            <a:bodyPr wrap="none" rtlCol="0">
              <a:spAutoFit/>
            </a:bodyPr>
            <a:lstStyle/>
            <a:p>
              <a:pPr algn="ctr"/>
              <a:r>
                <a:rPr lang="en-US" sz="1000" dirty="0" smtClean="0">
                  <a:latin typeface="Arial Black" pitchFamily="34" charset="0"/>
                  <a:cs typeface="Kartika" pitchFamily="18" charset="0"/>
                </a:rPr>
                <a:t>Paul Besser</a:t>
              </a:r>
              <a:endParaRPr lang="en-US" sz="1000" dirty="0">
                <a:latin typeface="Arial Black" pitchFamily="34" charset="0"/>
                <a:cs typeface="Kartika" pitchFamily="18" charset="0"/>
              </a:endParaRPr>
            </a:p>
          </p:txBody>
        </p:sp>
        <p:sp>
          <p:nvSpPr>
            <p:cNvPr id="55" name="TextBox 54"/>
            <p:cNvSpPr txBox="1"/>
            <p:nvPr/>
          </p:nvSpPr>
          <p:spPr>
            <a:xfrm>
              <a:off x="1035182" y="3304401"/>
              <a:ext cx="596637" cy="246221"/>
            </a:xfrm>
            <a:prstGeom prst="rect">
              <a:avLst/>
            </a:prstGeom>
            <a:noFill/>
          </p:spPr>
          <p:txBody>
            <a:bodyPr wrap="none" rtlCol="0">
              <a:spAutoFit/>
            </a:bodyPr>
            <a:lstStyle/>
            <a:p>
              <a:pPr algn="ctr"/>
              <a:r>
                <a:rPr lang="en-US" sz="1000" b="1" i="1" dirty="0" smtClean="0">
                  <a:solidFill>
                    <a:schemeClr val="accent3">
                      <a:lumMod val="50000"/>
                    </a:schemeClr>
                  </a:solidFill>
                  <a:latin typeface="Corbel" pitchFamily="34" charset="0"/>
                </a:rPr>
                <a:t>{  ASM }</a:t>
              </a:r>
            </a:p>
          </p:txBody>
        </p:sp>
      </p:grpSp>
      <p:grpSp>
        <p:nvGrpSpPr>
          <p:cNvPr id="3" name="Group 2"/>
          <p:cNvGrpSpPr/>
          <p:nvPr/>
        </p:nvGrpSpPr>
        <p:grpSpPr>
          <a:xfrm>
            <a:off x="6248400" y="4724400"/>
            <a:ext cx="1295400" cy="474047"/>
            <a:chOff x="3952875" y="5029200"/>
            <a:chExt cx="1295400" cy="474047"/>
          </a:xfrm>
        </p:grpSpPr>
        <p:sp>
          <p:nvSpPr>
            <p:cNvPr id="67" name="Rounded Rectangle 66"/>
            <p:cNvSpPr/>
            <p:nvPr/>
          </p:nvSpPr>
          <p:spPr>
            <a:xfrm>
              <a:off x="3952875" y="5029200"/>
              <a:ext cx="1295400" cy="45720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4287000" y="5076825"/>
              <a:ext cx="627170" cy="230832"/>
            </a:xfrm>
            <a:prstGeom prst="rect">
              <a:avLst/>
            </a:prstGeom>
            <a:noFill/>
          </p:spPr>
          <p:txBody>
            <a:bodyPr wrap="none" rtlCol="0">
              <a:spAutoFit/>
            </a:bodyPr>
            <a:lstStyle/>
            <a:p>
              <a:pPr algn="ctr"/>
              <a:r>
                <a:rPr lang="en-US" sz="900" dirty="0" err="1" smtClean="0">
                  <a:latin typeface="Arial Black" pitchFamily="34" charset="0"/>
                  <a:cs typeface="Kartika" pitchFamily="18" charset="0"/>
                </a:rPr>
                <a:t>Naman</a:t>
              </a:r>
              <a:endParaRPr lang="en-US" sz="900" dirty="0">
                <a:latin typeface="Arial Black" pitchFamily="34" charset="0"/>
                <a:cs typeface="Kartika" pitchFamily="18" charset="0"/>
              </a:endParaRPr>
            </a:p>
          </p:txBody>
        </p:sp>
        <p:sp>
          <p:nvSpPr>
            <p:cNvPr id="69" name="TextBox 68"/>
            <p:cNvSpPr txBox="1"/>
            <p:nvPr/>
          </p:nvSpPr>
          <p:spPr>
            <a:xfrm>
              <a:off x="4101748" y="5257026"/>
              <a:ext cx="997658" cy="246221"/>
            </a:xfrm>
            <a:prstGeom prst="rect">
              <a:avLst/>
            </a:prstGeom>
            <a:noFill/>
          </p:spPr>
          <p:txBody>
            <a:bodyPr wrap="none" rtlCol="0">
              <a:spAutoFit/>
            </a:bodyPr>
            <a:lstStyle/>
            <a:p>
              <a:pPr algn="ctr"/>
              <a:r>
                <a:rPr lang="en-US" sz="1000" b="1" i="1" dirty="0" smtClean="0">
                  <a:solidFill>
                    <a:schemeClr val="accent3">
                      <a:lumMod val="50000"/>
                    </a:schemeClr>
                  </a:solidFill>
                  <a:latin typeface="Corbel" pitchFamily="34" charset="0"/>
                </a:rPr>
                <a:t>{  Daggers PL }</a:t>
              </a:r>
            </a:p>
          </p:txBody>
        </p:sp>
      </p:grpSp>
      <p:grpSp>
        <p:nvGrpSpPr>
          <p:cNvPr id="8" name="Group 7"/>
          <p:cNvGrpSpPr/>
          <p:nvPr/>
        </p:nvGrpSpPr>
        <p:grpSpPr>
          <a:xfrm>
            <a:off x="2514600" y="5410200"/>
            <a:ext cx="1295400" cy="474047"/>
            <a:chOff x="704850" y="5898178"/>
            <a:chExt cx="1295400" cy="474047"/>
          </a:xfrm>
        </p:grpSpPr>
        <p:sp>
          <p:nvSpPr>
            <p:cNvPr id="71" name="Rounded Rectangle 70"/>
            <p:cNvSpPr/>
            <p:nvPr/>
          </p:nvSpPr>
          <p:spPr>
            <a:xfrm>
              <a:off x="704850" y="5898178"/>
              <a:ext cx="1295400" cy="45720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1071992" y="5945803"/>
              <a:ext cx="561121" cy="230832"/>
            </a:xfrm>
            <a:prstGeom prst="rect">
              <a:avLst/>
            </a:prstGeom>
            <a:noFill/>
          </p:spPr>
          <p:txBody>
            <a:bodyPr wrap="none" rtlCol="0">
              <a:spAutoFit/>
            </a:bodyPr>
            <a:lstStyle/>
            <a:p>
              <a:pPr algn="ctr"/>
              <a:r>
                <a:rPr lang="en-US" sz="900" dirty="0" smtClean="0">
                  <a:latin typeface="Arial Black" pitchFamily="34" charset="0"/>
                  <a:cs typeface="Kartika" pitchFamily="18" charset="0"/>
                </a:rPr>
                <a:t>Jason</a:t>
              </a:r>
              <a:endParaRPr lang="en-US" sz="900" dirty="0">
                <a:latin typeface="Arial Black" pitchFamily="34" charset="0"/>
                <a:cs typeface="Kartika" pitchFamily="18" charset="0"/>
              </a:endParaRPr>
            </a:p>
          </p:txBody>
        </p:sp>
        <p:sp>
          <p:nvSpPr>
            <p:cNvPr id="73" name="TextBox 72"/>
            <p:cNvSpPr txBox="1"/>
            <p:nvPr/>
          </p:nvSpPr>
          <p:spPr>
            <a:xfrm>
              <a:off x="749311" y="6126004"/>
              <a:ext cx="1206486" cy="246221"/>
            </a:xfrm>
            <a:prstGeom prst="rect">
              <a:avLst/>
            </a:prstGeom>
            <a:noFill/>
          </p:spPr>
          <p:txBody>
            <a:bodyPr wrap="none" rtlCol="0">
              <a:spAutoFit/>
            </a:bodyPr>
            <a:lstStyle/>
            <a:p>
              <a:pPr algn="ctr"/>
              <a:r>
                <a:rPr lang="en-US" sz="1000" b="1" i="1" dirty="0" smtClean="0">
                  <a:solidFill>
                    <a:schemeClr val="accent3">
                      <a:lumMod val="50000"/>
                    </a:schemeClr>
                  </a:solidFill>
                  <a:latin typeface="Corbel" pitchFamily="34" charset="0"/>
                </a:rPr>
                <a:t>{  Tomahawks PL }</a:t>
              </a:r>
            </a:p>
          </p:txBody>
        </p:sp>
      </p:grpSp>
      <p:grpSp>
        <p:nvGrpSpPr>
          <p:cNvPr id="100" name="Group 99"/>
          <p:cNvGrpSpPr/>
          <p:nvPr/>
        </p:nvGrpSpPr>
        <p:grpSpPr>
          <a:xfrm>
            <a:off x="3094534" y="4002703"/>
            <a:ext cx="3230066" cy="474047"/>
            <a:chOff x="2667000" y="4097953"/>
            <a:chExt cx="3230066" cy="474047"/>
          </a:xfrm>
        </p:grpSpPr>
        <p:grpSp>
          <p:nvGrpSpPr>
            <p:cNvPr id="87" name="Group 86"/>
            <p:cNvGrpSpPr/>
            <p:nvPr/>
          </p:nvGrpSpPr>
          <p:grpSpPr>
            <a:xfrm>
              <a:off x="2667000" y="4097953"/>
              <a:ext cx="1295400" cy="474047"/>
              <a:chOff x="2971800" y="4097953"/>
              <a:chExt cx="1295400" cy="474047"/>
            </a:xfrm>
          </p:grpSpPr>
          <p:sp>
            <p:nvSpPr>
              <p:cNvPr id="79" name="Rounded Rectangle 78"/>
              <p:cNvSpPr/>
              <p:nvPr/>
            </p:nvSpPr>
            <p:spPr>
              <a:xfrm>
                <a:off x="2971800" y="4097953"/>
                <a:ext cx="1295400" cy="45720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3114479" y="4145578"/>
                <a:ext cx="1010050" cy="230832"/>
              </a:xfrm>
              <a:prstGeom prst="rect">
                <a:avLst/>
              </a:prstGeom>
              <a:noFill/>
            </p:spPr>
            <p:txBody>
              <a:bodyPr wrap="none" rtlCol="0">
                <a:spAutoFit/>
              </a:bodyPr>
              <a:lstStyle/>
              <a:p>
                <a:pPr algn="ctr"/>
                <a:r>
                  <a:rPr lang="en-US" sz="900" dirty="0" smtClean="0">
                    <a:latin typeface="Arial Black" pitchFamily="34" charset="0"/>
                    <a:cs typeface="Kartika" pitchFamily="18" charset="0"/>
                  </a:rPr>
                  <a:t>Scott </a:t>
                </a:r>
                <a:r>
                  <a:rPr lang="en-US" sz="900" dirty="0" err="1" smtClean="0">
                    <a:latin typeface="Arial Black" pitchFamily="34" charset="0"/>
                    <a:cs typeface="Kartika" pitchFamily="18" charset="0"/>
                  </a:rPr>
                  <a:t>Wilford</a:t>
                </a:r>
                <a:endParaRPr lang="en-US" sz="900" dirty="0">
                  <a:latin typeface="Arial Black" pitchFamily="34" charset="0"/>
                  <a:cs typeface="Kartika" pitchFamily="18" charset="0"/>
                </a:endParaRPr>
              </a:p>
            </p:txBody>
          </p:sp>
          <p:sp>
            <p:nvSpPr>
              <p:cNvPr id="81" name="TextBox 80"/>
              <p:cNvSpPr txBox="1"/>
              <p:nvPr/>
            </p:nvSpPr>
            <p:spPr>
              <a:xfrm>
                <a:off x="2986955" y="4325779"/>
                <a:ext cx="1265091" cy="246221"/>
              </a:xfrm>
              <a:prstGeom prst="rect">
                <a:avLst/>
              </a:prstGeom>
              <a:noFill/>
            </p:spPr>
            <p:txBody>
              <a:bodyPr wrap="none" rtlCol="0">
                <a:spAutoFit/>
              </a:bodyPr>
              <a:lstStyle/>
              <a:p>
                <a:pPr algn="ctr"/>
                <a:r>
                  <a:rPr lang="en-US" sz="1000" b="1" i="1" dirty="0" smtClean="0">
                    <a:solidFill>
                      <a:schemeClr val="accent3">
                        <a:lumMod val="50000"/>
                      </a:schemeClr>
                    </a:solidFill>
                    <a:latin typeface="Corbel" pitchFamily="34" charset="0"/>
                  </a:rPr>
                  <a:t>{  Sr. Patrol Leader }</a:t>
                </a:r>
              </a:p>
            </p:txBody>
          </p:sp>
        </p:grpSp>
        <p:grpSp>
          <p:nvGrpSpPr>
            <p:cNvPr id="86" name="Group 85"/>
            <p:cNvGrpSpPr/>
            <p:nvPr/>
          </p:nvGrpSpPr>
          <p:grpSpPr>
            <a:xfrm>
              <a:off x="4330612" y="4097953"/>
              <a:ext cx="1566454" cy="474047"/>
              <a:chOff x="4330612" y="4114800"/>
              <a:chExt cx="1566454" cy="474047"/>
            </a:xfrm>
          </p:grpSpPr>
          <p:sp>
            <p:nvSpPr>
              <p:cNvPr id="83" name="Rounded Rectangle 82"/>
              <p:cNvSpPr/>
              <p:nvPr/>
            </p:nvSpPr>
            <p:spPr>
              <a:xfrm>
                <a:off x="4351839" y="4114800"/>
                <a:ext cx="1524000" cy="45720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4695493" y="4162425"/>
                <a:ext cx="836700" cy="230832"/>
              </a:xfrm>
              <a:prstGeom prst="rect">
                <a:avLst/>
              </a:prstGeom>
              <a:noFill/>
            </p:spPr>
            <p:txBody>
              <a:bodyPr wrap="none" rtlCol="0">
                <a:spAutoFit/>
              </a:bodyPr>
              <a:lstStyle/>
              <a:p>
                <a:pPr algn="ctr"/>
                <a:r>
                  <a:rPr lang="en-US" sz="900" dirty="0" smtClean="0">
                    <a:latin typeface="Arial Black" pitchFamily="34" charset="0"/>
                    <a:cs typeface="Kartika" pitchFamily="18" charset="0"/>
                  </a:rPr>
                  <a:t>Nick Klein</a:t>
                </a:r>
                <a:endParaRPr lang="en-US" sz="900" dirty="0">
                  <a:latin typeface="Arial Black" pitchFamily="34" charset="0"/>
                  <a:cs typeface="Kartika" pitchFamily="18" charset="0"/>
                </a:endParaRPr>
              </a:p>
            </p:txBody>
          </p:sp>
          <p:sp>
            <p:nvSpPr>
              <p:cNvPr id="85" name="TextBox 84"/>
              <p:cNvSpPr txBox="1"/>
              <p:nvPr/>
            </p:nvSpPr>
            <p:spPr>
              <a:xfrm>
                <a:off x="4330612" y="4342626"/>
                <a:ext cx="1566454" cy="246221"/>
              </a:xfrm>
              <a:prstGeom prst="rect">
                <a:avLst/>
              </a:prstGeom>
              <a:noFill/>
            </p:spPr>
            <p:txBody>
              <a:bodyPr wrap="none" rtlCol="0">
                <a:spAutoFit/>
              </a:bodyPr>
              <a:lstStyle/>
              <a:p>
                <a:pPr algn="ctr"/>
                <a:r>
                  <a:rPr lang="en-US" sz="1000" b="1" i="1" dirty="0" smtClean="0">
                    <a:solidFill>
                      <a:schemeClr val="accent3">
                        <a:lumMod val="50000"/>
                      </a:schemeClr>
                    </a:solidFill>
                    <a:latin typeface="Corbel" pitchFamily="34" charset="0"/>
                  </a:rPr>
                  <a:t>{  Asst. Sr. Patrol Leader }</a:t>
                </a:r>
              </a:p>
            </p:txBody>
          </p:sp>
        </p:grpSp>
      </p:grpSp>
      <p:pic>
        <p:nvPicPr>
          <p:cNvPr id="103" name="WordPictureWatermark3" descr="logo_sm"/>
          <p:cNvPicPr>
            <a:picLocks noChangeAspect="1" noChangeArrowheads="1"/>
          </p:cNvPicPr>
          <p:nvPr/>
        </p:nvPicPr>
        <p:blipFill>
          <a:blip r:embed="rId2" cstate="print"/>
          <a:srcRect/>
          <a:stretch>
            <a:fillRect/>
          </a:stretch>
        </p:blipFill>
        <p:spPr bwMode="auto">
          <a:xfrm>
            <a:off x="457200" y="457200"/>
            <a:ext cx="1524000" cy="1524000"/>
          </a:xfrm>
          <a:prstGeom prst="rect">
            <a:avLst/>
          </a:prstGeom>
          <a:noFill/>
          <a:ln w="9525">
            <a:noFill/>
            <a:miter lim="800000"/>
            <a:headEnd/>
            <a:tailEnd/>
          </a:ln>
        </p:spPr>
      </p:pic>
      <p:sp>
        <p:nvSpPr>
          <p:cNvPr id="105" name="TextBox 104"/>
          <p:cNvSpPr txBox="1"/>
          <p:nvPr/>
        </p:nvSpPr>
        <p:spPr>
          <a:xfrm>
            <a:off x="676275" y="3856851"/>
            <a:ext cx="1645066" cy="276999"/>
          </a:xfrm>
          <a:prstGeom prst="rect">
            <a:avLst/>
          </a:prstGeom>
          <a:noFill/>
        </p:spPr>
        <p:txBody>
          <a:bodyPr wrap="none" rtlCol="0">
            <a:spAutoFit/>
          </a:bodyPr>
          <a:lstStyle/>
          <a:p>
            <a:r>
              <a:rPr lang="en-US" sz="1200" b="1" i="1" dirty="0" smtClean="0"/>
              <a:t>Patrol Leader’s Council</a:t>
            </a:r>
            <a:endParaRPr lang="en-US" sz="1200" b="1" i="1" dirty="0"/>
          </a:p>
        </p:txBody>
      </p:sp>
      <p:sp>
        <p:nvSpPr>
          <p:cNvPr id="106" name="Rectangle 105"/>
          <p:cNvSpPr/>
          <p:nvPr/>
        </p:nvSpPr>
        <p:spPr>
          <a:xfrm>
            <a:off x="685800" y="6428601"/>
            <a:ext cx="6128601" cy="276999"/>
          </a:xfrm>
          <a:prstGeom prst="rect">
            <a:avLst/>
          </a:prstGeom>
        </p:spPr>
        <p:txBody>
          <a:bodyPr wrap="none">
            <a:spAutoFit/>
          </a:bodyPr>
          <a:lstStyle/>
          <a:p>
            <a:r>
              <a:rPr lang="en-US" sz="1200" dirty="0" smtClean="0"/>
              <a:t>Troop 457 Website: </a:t>
            </a:r>
            <a:r>
              <a:rPr lang="en-US" sz="1200" u="sng" dirty="0">
                <a:hlinkClick r:id="rId3"/>
              </a:rPr>
              <a:t>http://</a:t>
            </a:r>
            <a:r>
              <a:rPr lang="en-US" sz="1200" u="sng" dirty="0" smtClean="0">
                <a:hlinkClick r:id="rId3"/>
              </a:rPr>
              <a:t>www.bsa-troop457.com</a:t>
            </a:r>
            <a:r>
              <a:rPr lang="en-US" sz="1200" dirty="0"/>
              <a:t> </a:t>
            </a:r>
            <a:r>
              <a:rPr lang="en-US" sz="1200" dirty="0" smtClean="0">
                <a:solidFill>
                  <a:schemeClr val="accent3">
                    <a:lumMod val="50000"/>
                  </a:schemeClr>
                </a:solidFill>
              </a:rPr>
              <a:t>[username = member, password = ogr2007]</a:t>
            </a:r>
            <a:endParaRPr lang="en-US" sz="1200" dirty="0"/>
          </a:p>
        </p:txBody>
      </p:sp>
      <p:grpSp>
        <p:nvGrpSpPr>
          <p:cNvPr id="82" name="Group 81"/>
          <p:cNvGrpSpPr/>
          <p:nvPr/>
        </p:nvGrpSpPr>
        <p:grpSpPr>
          <a:xfrm>
            <a:off x="2266950" y="3048000"/>
            <a:ext cx="1295400" cy="533400"/>
            <a:chOff x="685800" y="3048000"/>
            <a:chExt cx="1295400" cy="533400"/>
          </a:xfrm>
        </p:grpSpPr>
        <p:sp>
          <p:nvSpPr>
            <p:cNvPr id="107" name="Rounded Rectangle 106"/>
            <p:cNvSpPr/>
            <p:nvPr/>
          </p:nvSpPr>
          <p:spPr>
            <a:xfrm>
              <a:off x="685800" y="3048000"/>
              <a:ext cx="1295400" cy="53340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895724" y="3124200"/>
              <a:ext cx="875561" cy="246221"/>
            </a:xfrm>
            <a:prstGeom prst="rect">
              <a:avLst/>
            </a:prstGeom>
            <a:noFill/>
          </p:spPr>
          <p:txBody>
            <a:bodyPr wrap="none" rtlCol="0">
              <a:spAutoFit/>
            </a:bodyPr>
            <a:lstStyle/>
            <a:p>
              <a:pPr algn="ctr"/>
              <a:r>
                <a:rPr lang="en-US" sz="1000" dirty="0" smtClean="0">
                  <a:latin typeface="Arial Black" pitchFamily="34" charset="0"/>
                  <a:cs typeface="Kartika" pitchFamily="18" charset="0"/>
                </a:rPr>
                <a:t>Tad Davis</a:t>
              </a:r>
              <a:endParaRPr lang="en-US" sz="1000" dirty="0">
                <a:latin typeface="Arial Black" pitchFamily="34" charset="0"/>
                <a:cs typeface="Kartika" pitchFamily="18" charset="0"/>
              </a:endParaRPr>
            </a:p>
          </p:txBody>
        </p:sp>
        <p:sp>
          <p:nvSpPr>
            <p:cNvPr id="109" name="TextBox 108"/>
            <p:cNvSpPr txBox="1"/>
            <p:nvPr/>
          </p:nvSpPr>
          <p:spPr>
            <a:xfrm>
              <a:off x="1035182" y="3304401"/>
              <a:ext cx="596637" cy="246221"/>
            </a:xfrm>
            <a:prstGeom prst="rect">
              <a:avLst/>
            </a:prstGeom>
            <a:noFill/>
          </p:spPr>
          <p:txBody>
            <a:bodyPr wrap="none" rtlCol="0">
              <a:spAutoFit/>
            </a:bodyPr>
            <a:lstStyle/>
            <a:p>
              <a:pPr algn="ctr"/>
              <a:r>
                <a:rPr lang="en-US" sz="1000" b="1" i="1" dirty="0" smtClean="0">
                  <a:solidFill>
                    <a:schemeClr val="accent3">
                      <a:lumMod val="50000"/>
                    </a:schemeClr>
                  </a:solidFill>
                  <a:latin typeface="Corbel" pitchFamily="34" charset="0"/>
                </a:rPr>
                <a:t>{  ASM }</a:t>
              </a:r>
            </a:p>
          </p:txBody>
        </p:sp>
      </p:grpSp>
      <p:grpSp>
        <p:nvGrpSpPr>
          <p:cNvPr id="110" name="Group 109"/>
          <p:cNvGrpSpPr/>
          <p:nvPr/>
        </p:nvGrpSpPr>
        <p:grpSpPr>
          <a:xfrm>
            <a:off x="3905250" y="2438400"/>
            <a:ext cx="1295400" cy="533400"/>
            <a:chOff x="685800" y="3048000"/>
            <a:chExt cx="1295400" cy="533400"/>
          </a:xfrm>
        </p:grpSpPr>
        <p:sp>
          <p:nvSpPr>
            <p:cNvPr id="111" name="Rounded Rectangle 110"/>
            <p:cNvSpPr/>
            <p:nvPr/>
          </p:nvSpPr>
          <p:spPr>
            <a:xfrm>
              <a:off x="685800" y="3048000"/>
              <a:ext cx="1295400" cy="53340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842026" y="3124200"/>
              <a:ext cx="982961" cy="246221"/>
            </a:xfrm>
            <a:prstGeom prst="rect">
              <a:avLst/>
            </a:prstGeom>
            <a:noFill/>
          </p:spPr>
          <p:txBody>
            <a:bodyPr wrap="none" rtlCol="0">
              <a:spAutoFit/>
            </a:bodyPr>
            <a:lstStyle/>
            <a:p>
              <a:pPr algn="ctr"/>
              <a:r>
                <a:rPr lang="en-US" sz="1000" dirty="0" err="1" smtClean="0">
                  <a:latin typeface="Arial Black" pitchFamily="34" charset="0"/>
                  <a:cs typeface="Kartika" pitchFamily="18" charset="0"/>
                </a:rPr>
                <a:t>Itzik</a:t>
              </a:r>
              <a:r>
                <a:rPr lang="en-US" sz="1000" dirty="0" smtClean="0">
                  <a:latin typeface="Arial Black" pitchFamily="34" charset="0"/>
                  <a:cs typeface="Kartika" pitchFamily="18" charset="0"/>
                </a:rPr>
                <a:t> </a:t>
              </a:r>
              <a:r>
                <a:rPr lang="en-US" sz="1000" dirty="0" err="1" smtClean="0">
                  <a:latin typeface="Arial Black" pitchFamily="34" charset="0"/>
                  <a:cs typeface="Kartika" pitchFamily="18" charset="0"/>
                </a:rPr>
                <a:t>Gilboa</a:t>
              </a:r>
              <a:endParaRPr lang="en-US" sz="1000" dirty="0">
                <a:latin typeface="Arial Black" pitchFamily="34" charset="0"/>
                <a:cs typeface="Kartika" pitchFamily="18" charset="0"/>
              </a:endParaRPr>
            </a:p>
          </p:txBody>
        </p:sp>
        <p:sp>
          <p:nvSpPr>
            <p:cNvPr id="113" name="TextBox 112"/>
            <p:cNvSpPr txBox="1"/>
            <p:nvPr/>
          </p:nvSpPr>
          <p:spPr>
            <a:xfrm>
              <a:off x="1035182" y="3304401"/>
              <a:ext cx="596637" cy="246221"/>
            </a:xfrm>
            <a:prstGeom prst="rect">
              <a:avLst/>
            </a:prstGeom>
            <a:noFill/>
          </p:spPr>
          <p:txBody>
            <a:bodyPr wrap="none" rtlCol="0">
              <a:spAutoFit/>
            </a:bodyPr>
            <a:lstStyle/>
            <a:p>
              <a:pPr algn="ctr"/>
              <a:r>
                <a:rPr lang="en-US" sz="1000" b="1" i="1" dirty="0" smtClean="0">
                  <a:solidFill>
                    <a:schemeClr val="accent3">
                      <a:lumMod val="50000"/>
                    </a:schemeClr>
                  </a:solidFill>
                  <a:latin typeface="Corbel" pitchFamily="34" charset="0"/>
                </a:rPr>
                <a:t>{  ASM }</a:t>
              </a:r>
            </a:p>
          </p:txBody>
        </p:sp>
      </p:grpSp>
      <p:grpSp>
        <p:nvGrpSpPr>
          <p:cNvPr id="114" name="Group 113"/>
          <p:cNvGrpSpPr/>
          <p:nvPr/>
        </p:nvGrpSpPr>
        <p:grpSpPr>
          <a:xfrm>
            <a:off x="5553075" y="2438400"/>
            <a:ext cx="1295400" cy="533400"/>
            <a:chOff x="685800" y="3048000"/>
            <a:chExt cx="1295400" cy="533400"/>
          </a:xfrm>
        </p:grpSpPr>
        <p:sp>
          <p:nvSpPr>
            <p:cNvPr id="115" name="Rounded Rectangle 114"/>
            <p:cNvSpPr/>
            <p:nvPr/>
          </p:nvSpPr>
          <p:spPr>
            <a:xfrm>
              <a:off x="685800" y="3048000"/>
              <a:ext cx="1295400" cy="53340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721000" y="3124200"/>
              <a:ext cx="1225015" cy="246221"/>
            </a:xfrm>
            <a:prstGeom prst="rect">
              <a:avLst/>
            </a:prstGeom>
            <a:noFill/>
          </p:spPr>
          <p:txBody>
            <a:bodyPr wrap="none" rtlCol="0">
              <a:spAutoFit/>
            </a:bodyPr>
            <a:lstStyle/>
            <a:p>
              <a:pPr algn="ctr"/>
              <a:r>
                <a:rPr lang="en-US" sz="1000" dirty="0" smtClean="0">
                  <a:latin typeface="Arial Black" pitchFamily="34" charset="0"/>
                  <a:cs typeface="Kartika" pitchFamily="18" charset="0"/>
                </a:rPr>
                <a:t>Max </a:t>
              </a:r>
              <a:r>
                <a:rPr lang="en-US" sz="1000" dirty="0" err="1" smtClean="0">
                  <a:latin typeface="Arial Black" pitchFamily="34" charset="0"/>
                  <a:cs typeface="Kartika" pitchFamily="18" charset="0"/>
                </a:rPr>
                <a:t>Uyematsu</a:t>
              </a:r>
              <a:endParaRPr lang="en-US" sz="1000" dirty="0">
                <a:latin typeface="Arial Black" pitchFamily="34" charset="0"/>
                <a:cs typeface="Kartika" pitchFamily="18" charset="0"/>
              </a:endParaRPr>
            </a:p>
          </p:txBody>
        </p:sp>
        <p:sp>
          <p:nvSpPr>
            <p:cNvPr id="117" name="TextBox 116"/>
            <p:cNvSpPr txBox="1"/>
            <p:nvPr/>
          </p:nvSpPr>
          <p:spPr>
            <a:xfrm>
              <a:off x="1035182" y="3304401"/>
              <a:ext cx="596637" cy="246221"/>
            </a:xfrm>
            <a:prstGeom prst="rect">
              <a:avLst/>
            </a:prstGeom>
            <a:noFill/>
          </p:spPr>
          <p:txBody>
            <a:bodyPr wrap="none" rtlCol="0">
              <a:spAutoFit/>
            </a:bodyPr>
            <a:lstStyle/>
            <a:p>
              <a:pPr algn="ctr"/>
              <a:r>
                <a:rPr lang="en-US" sz="1000" b="1" i="1" dirty="0" smtClean="0">
                  <a:solidFill>
                    <a:schemeClr val="accent3">
                      <a:lumMod val="50000"/>
                    </a:schemeClr>
                  </a:solidFill>
                  <a:latin typeface="Corbel" pitchFamily="34" charset="0"/>
                </a:rPr>
                <a:t>{  ASM }</a:t>
              </a:r>
            </a:p>
          </p:txBody>
        </p:sp>
      </p:grpSp>
      <p:grpSp>
        <p:nvGrpSpPr>
          <p:cNvPr id="118" name="Group 117"/>
          <p:cNvGrpSpPr/>
          <p:nvPr/>
        </p:nvGrpSpPr>
        <p:grpSpPr>
          <a:xfrm>
            <a:off x="7200900" y="2457450"/>
            <a:ext cx="1295400" cy="533400"/>
            <a:chOff x="685800" y="3048000"/>
            <a:chExt cx="1295400" cy="533400"/>
          </a:xfrm>
        </p:grpSpPr>
        <p:sp>
          <p:nvSpPr>
            <p:cNvPr id="119" name="Rounded Rectangle 118"/>
            <p:cNvSpPr/>
            <p:nvPr/>
          </p:nvSpPr>
          <p:spPr>
            <a:xfrm>
              <a:off x="685800" y="3048000"/>
              <a:ext cx="1295400" cy="53340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882101" y="3124200"/>
              <a:ext cx="902812" cy="246221"/>
            </a:xfrm>
            <a:prstGeom prst="rect">
              <a:avLst/>
            </a:prstGeom>
            <a:noFill/>
          </p:spPr>
          <p:txBody>
            <a:bodyPr wrap="none" rtlCol="0">
              <a:spAutoFit/>
            </a:bodyPr>
            <a:lstStyle/>
            <a:p>
              <a:pPr algn="ctr"/>
              <a:r>
                <a:rPr lang="en-US" sz="1000" dirty="0" smtClean="0">
                  <a:latin typeface="Arial Black" pitchFamily="34" charset="0"/>
                  <a:cs typeface="Kartika" pitchFamily="18" charset="0"/>
                </a:rPr>
                <a:t>Rick Adolf</a:t>
              </a:r>
              <a:endParaRPr lang="en-US" sz="1000" dirty="0">
                <a:latin typeface="Arial Black" pitchFamily="34" charset="0"/>
                <a:cs typeface="Kartika" pitchFamily="18" charset="0"/>
              </a:endParaRPr>
            </a:p>
          </p:txBody>
        </p:sp>
        <p:sp>
          <p:nvSpPr>
            <p:cNvPr id="121" name="TextBox 120"/>
            <p:cNvSpPr txBox="1"/>
            <p:nvPr/>
          </p:nvSpPr>
          <p:spPr>
            <a:xfrm>
              <a:off x="1035182" y="3304401"/>
              <a:ext cx="596637" cy="246221"/>
            </a:xfrm>
            <a:prstGeom prst="rect">
              <a:avLst/>
            </a:prstGeom>
            <a:noFill/>
          </p:spPr>
          <p:txBody>
            <a:bodyPr wrap="none" rtlCol="0">
              <a:spAutoFit/>
            </a:bodyPr>
            <a:lstStyle/>
            <a:p>
              <a:pPr algn="ctr"/>
              <a:r>
                <a:rPr lang="en-US" sz="1000" b="1" i="1" dirty="0" smtClean="0">
                  <a:solidFill>
                    <a:schemeClr val="accent3">
                      <a:lumMod val="50000"/>
                    </a:schemeClr>
                  </a:solidFill>
                  <a:latin typeface="Corbel" pitchFamily="34" charset="0"/>
                </a:rPr>
                <a:t>{  ASM }</a:t>
              </a:r>
            </a:p>
          </p:txBody>
        </p:sp>
      </p:grpSp>
      <p:grpSp>
        <p:nvGrpSpPr>
          <p:cNvPr id="122" name="Group 121"/>
          <p:cNvGrpSpPr/>
          <p:nvPr/>
        </p:nvGrpSpPr>
        <p:grpSpPr>
          <a:xfrm>
            <a:off x="7239000" y="3048000"/>
            <a:ext cx="1295400" cy="533400"/>
            <a:chOff x="685800" y="3048000"/>
            <a:chExt cx="1295400" cy="533400"/>
          </a:xfrm>
        </p:grpSpPr>
        <p:sp>
          <p:nvSpPr>
            <p:cNvPr id="123" name="Rounded Rectangle 122"/>
            <p:cNvSpPr/>
            <p:nvPr/>
          </p:nvSpPr>
          <p:spPr>
            <a:xfrm>
              <a:off x="685800" y="3048000"/>
              <a:ext cx="1295400" cy="53340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707375" y="3124200"/>
              <a:ext cx="1252266" cy="246221"/>
            </a:xfrm>
            <a:prstGeom prst="rect">
              <a:avLst/>
            </a:prstGeom>
            <a:noFill/>
          </p:spPr>
          <p:txBody>
            <a:bodyPr wrap="none" rtlCol="0">
              <a:spAutoFit/>
            </a:bodyPr>
            <a:lstStyle/>
            <a:p>
              <a:pPr algn="ctr"/>
              <a:r>
                <a:rPr lang="en-US" sz="1000" dirty="0" smtClean="0">
                  <a:latin typeface="Arial Black" pitchFamily="34" charset="0"/>
                  <a:cs typeface="Kartika" pitchFamily="18" charset="0"/>
                </a:rPr>
                <a:t>Stan Schneider</a:t>
              </a:r>
              <a:endParaRPr lang="en-US" sz="1000" dirty="0">
                <a:latin typeface="Arial Black" pitchFamily="34" charset="0"/>
                <a:cs typeface="Kartika" pitchFamily="18" charset="0"/>
              </a:endParaRPr>
            </a:p>
          </p:txBody>
        </p:sp>
        <p:sp>
          <p:nvSpPr>
            <p:cNvPr id="125" name="TextBox 124"/>
            <p:cNvSpPr txBox="1"/>
            <p:nvPr/>
          </p:nvSpPr>
          <p:spPr>
            <a:xfrm>
              <a:off x="1035182" y="3304401"/>
              <a:ext cx="596637" cy="246221"/>
            </a:xfrm>
            <a:prstGeom prst="rect">
              <a:avLst/>
            </a:prstGeom>
            <a:noFill/>
          </p:spPr>
          <p:txBody>
            <a:bodyPr wrap="none" rtlCol="0">
              <a:spAutoFit/>
            </a:bodyPr>
            <a:lstStyle/>
            <a:p>
              <a:pPr algn="ctr"/>
              <a:r>
                <a:rPr lang="en-US" sz="1000" b="1" i="1" dirty="0" smtClean="0">
                  <a:solidFill>
                    <a:schemeClr val="accent3">
                      <a:lumMod val="50000"/>
                    </a:schemeClr>
                  </a:solidFill>
                  <a:latin typeface="Corbel" pitchFamily="34" charset="0"/>
                </a:rPr>
                <a:t>{  ASM }</a:t>
              </a:r>
            </a:p>
          </p:txBody>
        </p:sp>
      </p:grpSp>
      <p:grpSp>
        <p:nvGrpSpPr>
          <p:cNvPr id="130" name="Group 129"/>
          <p:cNvGrpSpPr/>
          <p:nvPr/>
        </p:nvGrpSpPr>
        <p:grpSpPr>
          <a:xfrm>
            <a:off x="7200900" y="1828800"/>
            <a:ext cx="1295400" cy="533400"/>
            <a:chOff x="685800" y="3048000"/>
            <a:chExt cx="1295400" cy="533400"/>
          </a:xfrm>
        </p:grpSpPr>
        <p:sp>
          <p:nvSpPr>
            <p:cNvPr id="131" name="Rounded Rectangle 130"/>
            <p:cNvSpPr/>
            <p:nvPr/>
          </p:nvSpPr>
          <p:spPr>
            <a:xfrm>
              <a:off x="685800" y="3048000"/>
              <a:ext cx="1295400" cy="53340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p:cNvSpPr txBox="1"/>
            <p:nvPr/>
          </p:nvSpPr>
          <p:spPr>
            <a:xfrm>
              <a:off x="773899" y="3124200"/>
              <a:ext cx="1119217" cy="246221"/>
            </a:xfrm>
            <a:prstGeom prst="rect">
              <a:avLst/>
            </a:prstGeom>
            <a:noFill/>
          </p:spPr>
          <p:txBody>
            <a:bodyPr wrap="none" rtlCol="0">
              <a:spAutoFit/>
            </a:bodyPr>
            <a:lstStyle/>
            <a:p>
              <a:pPr algn="ctr"/>
              <a:r>
                <a:rPr lang="en-US" sz="1000" dirty="0" smtClean="0">
                  <a:latin typeface="Arial Black" pitchFamily="34" charset="0"/>
                  <a:cs typeface="Kartika" pitchFamily="18" charset="0"/>
                </a:rPr>
                <a:t>Riley Howard</a:t>
              </a:r>
              <a:endParaRPr lang="en-US" sz="1000" dirty="0">
                <a:latin typeface="Arial Black" pitchFamily="34" charset="0"/>
                <a:cs typeface="Kartika" pitchFamily="18" charset="0"/>
              </a:endParaRPr>
            </a:p>
          </p:txBody>
        </p:sp>
        <p:sp>
          <p:nvSpPr>
            <p:cNvPr id="133" name="TextBox 132"/>
            <p:cNvSpPr txBox="1"/>
            <p:nvPr/>
          </p:nvSpPr>
          <p:spPr>
            <a:xfrm>
              <a:off x="1035182" y="3304401"/>
              <a:ext cx="596637" cy="246221"/>
            </a:xfrm>
            <a:prstGeom prst="rect">
              <a:avLst/>
            </a:prstGeom>
            <a:noFill/>
          </p:spPr>
          <p:txBody>
            <a:bodyPr wrap="none" rtlCol="0">
              <a:spAutoFit/>
            </a:bodyPr>
            <a:lstStyle/>
            <a:p>
              <a:pPr algn="ctr"/>
              <a:r>
                <a:rPr lang="en-US" sz="1000" b="1" i="1" dirty="0" smtClean="0">
                  <a:solidFill>
                    <a:schemeClr val="accent3">
                      <a:lumMod val="50000"/>
                    </a:schemeClr>
                  </a:solidFill>
                  <a:latin typeface="Corbel" pitchFamily="34" charset="0"/>
                </a:rPr>
                <a:t>{  ASM }</a:t>
              </a:r>
            </a:p>
          </p:txBody>
        </p:sp>
      </p:grpSp>
      <p:grpSp>
        <p:nvGrpSpPr>
          <p:cNvPr id="7" name="Group 6"/>
          <p:cNvGrpSpPr/>
          <p:nvPr/>
        </p:nvGrpSpPr>
        <p:grpSpPr>
          <a:xfrm>
            <a:off x="4038600" y="5774353"/>
            <a:ext cx="1295400" cy="474047"/>
            <a:chOff x="2886924" y="5898178"/>
            <a:chExt cx="1295400" cy="474047"/>
          </a:xfrm>
        </p:grpSpPr>
        <p:sp>
          <p:nvSpPr>
            <p:cNvPr id="135" name="Rounded Rectangle 134"/>
            <p:cNvSpPr/>
            <p:nvPr/>
          </p:nvSpPr>
          <p:spPr>
            <a:xfrm>
              <a:off x="2886924" y="5898178"/>
              <a:ext cx="1295400" cy="45720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3286169" y="5945803"/>
              <a:ext cx="496932" cy="230832"/>
            </a:xfrm>
            <a:prstGeom prst="rect">
              <a:avLst/>
            </a:prstGeom>
            <a:noFill/>
          </p:spPr>
          <p:txBody>
            <a:bodyPr wrap="none" rtlCol="0">
              <a:spAutoFit/>
            </a:bodyPr>
            <a:lstStyle/>
            <a:p>
              <a:pPr algn="ctr"/>
              <a:r>
                <a:rPr lang="en-US" sz="900" dirty="0" smtClean="0">
                  <a:latin typeface="Arial Black" pitchFamily="34" charset="0"/>
                  <a:cs typeface="Kartika" pitchFamily="18" charset="0"/>
                </a:rPr>
                <a:t>Ryan</a:t>
              </a:r>
              <a:endParaRPr lang="en-US" sz="900" dirty="0">
                <a:latin typeface="Arial Black" pitchFamily="34" charset="0"/>
                <a:cs typeface="Kartika" pitchFamily="18" charset="0"/>
              </a:endParaRPr>
            </a:p>
          </p:txBody>
        </p:sp>
        <p:sp>
          <p:nvSpPr>
            <p:cNvPr id="137" name="TextBox 136"/>
            <p:cNvSpPr txBox="1"/>
            <p:nvPr/>
          </p:nvSpPr>
          <p:spPr>
            <a:xfrm>
              <a:off x="3009938" y="6126004"/>
              <a:ext cx="1049380" cy="246221"/>
            </a:xfrm>
            <a:prstGeom prst="rect">
              <a:avLst/>
            </a:prstGeom>
            <a:noFill/>
          </p:spPr>
          <p:txBody>
            <a:bodyPr wrap="none" rtlCol="0">
              <a:spAutoFit/>
            </a:bodyPr>
            <a:lstStyle/>
            <a:p>
              <a:pPr algn="ctr"/>
              <a:r>
                <a:rPr lang="en-US" sz="1000" b="1" i="1" dirty="0" smtClean="0">
                  <a:solidFill>
                    <a:schemeClr val="accent3">
                      <a:lumMod val="50000"/>
                    </a:schemeClr>
                  </a:solidFill>
                  <a:latin typeface="Corbel" pitchFamily="34" charset="0"/>
                </a:rPr>
                <a:t>{  Inception PL }</a:t>
              </a:r>
            </a:p>
          </p:txBody>
        </p:sp>
      </p:grpSp>
      <p:grpSp>
        <p:nvGrpSpPr>
          <p:cNvPr id="10" name="Group 9"/>
          <p:cNvGrpSpPr/>
          <p:nvPr/>
        </p:nvGrpSpPr>
        <p:grpSpPr>
          <a:xfrm>
            <a:off x="1752600" y="4724400"/>
            <a:ext cx="1358584" cy="474047"/>
            <a:chOff x="1721012" y="4876800"/>
            <a:chExt cx="1358584" cy="474047"/>
          </a:xfrm>
        </p:grpSpPr>
        <p:sp>
          <p:nvSpPr>
            <p:cNvPr id="139" name="Rounded Rectangle 138"/>
            <p:cNvSpPr/>
            <p:nvPr/>
          </p:nvSpPr>
          <p:spPr>
            <a:xfrm>
              <a:off x="1752600" y="4876800"/>
              <a:ext cx="1295400" cy="45720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p:cNvSpPr txBox="1"/>
            <p:nvPr/>
          </p:nvSpPr>
          <p:spPr>
            <a:xfrm>
              <a:off x="2083255" y="4924425"/>
              <a:ext cx="634102" cy="230832"/>
            </a:xfrm>
            <a:prstGeom prst="rect">
              <a:avLst/>
            </a:prstGeom>
            <a:noFill/>
          </p:spPr>
          <p:txBody>
            <a:bodyPr wrap="none" rtlCol="0">
              <a:spAutoFit/>
            </a:bodyPr>
            <a:lstStyle/>
            <a:p>
              <a:pPr algn="ctr"/>
              <a:r>
                <a:rPr lang="en-US" sz="900" dirty="0" err="1" smtClean="0">
                  <a:latin typeface="Arial Black" pitchFamily="34" charset="0"/>
                  <a:cs typeface="Kartika" pitchFamily="18" charset="0"/>
                </a:rPr>
                <a:t>Jeevan</a:t>
              </a:r>
              <a:r>
                <a:rPr lang="en-US" sz="900" dirty="0" smtClean="0">
                  <a:latin typeface="Arial Black" pitchFamily="34" charset="0"/>
                  <a:cs typeface="Kartika" pitchFamily="18" charset="0"/>
                </a:rPr>
                <a:t> </a:t>
              </a:r>
              <a:endParaRPr lang="en-US" sz="900" dirty="0">
                <a:latin typeface="Arial Black" pitchFamily="34" charset="0"/>
                <a:cs typeface="Kartika" pitchFamily="18" charset="0"/>
              </a:endParaRPr>
            </a:p>
          </p:txBody>
        </p:sp>
        <p:sp>
          <p:nvSpPr>
            <p:cNvPr id="141" name="TextBox 140"/>
            <p:cNvSpPr txBox="1"/>
            <p:nvPr/>
          </p:nvSpPr>
          <p:spPr>
            <a:xfrm>
              <a:off x="1721012" y="5104626"/>
              <a:ext cx="1358584" cy="246221"/>
            </a:xfrm>
            <a:prstGeom prst="rect">
              <a:avLst/>
            </a:prstGeom>
            <a:noFill/>
          </p:spPr>
          <p:txBody>
            <a:bodyPr wrap="none" rtlCol="0">
              <a:spAutoFit/>
            </a:bodyPr>
            <a:lstStyle/>
            <a:p>
              <a:pPr algn="ctr"/>
              <a:r>
                <a:rPr lang="en-US" sz="1000" b="1" i="1" dirty="0" smtClean="0">
                  <a:solidFill>
                    <a:schemeClr val="accent3">
                      <a:lumMod val="50000"/>
                    </a:schemeClr>
                  </a:solidFill>
                  <a:latin typeface="Corbel" pitchFamily="34" charset="0"/>
                </a:rPr>
                <a:t>{  </a:t>
              </a:r>
              <a:r>
                <a:rPr lang="en-US" sz="1000" b="1" i="1" dirty="0" err="1" smtClean="0">
                  <a:solidFill>
                    <a:schemeClr val="accent3">
                      <a:lumMod val="50000"/>
                    </a:schemeClr>
                  </a:solidFill>
                  <a:latin typeface="Corbel" pitchFamily="34" charset="0"/>
                </a:rPr>
                <a:t>Thundersharks</a:t>
              </a:r>
              <a:r>
                <a:rPr lang="en-US" sz="1000" b="1" i="1" dirty="0" smtClean="0">
                  <a:solidFill>
                    <a:schemeClr val="accent3">
                      <a:lumMod val="50000"/>
                    </a:schemeClr>
                  </a:solidFill>
                  <a:latin typeface="Corbel" pitchFamily="34" charset="0"/>
                </a:rPr>
                <a:t> PL }</a:t>
              </a:r>
            </a:p>
          </p:txBody>
        </p:sp>
      </p:grpSp>
      <p:grpSp>
        <p:nvGrpSpPr>
          <p:cNvPr id="142" name="Group 141"/>
          <p:cNvGrpSpPr/>
          <p:nvPr/>
        </p:nvGrpSpPr>
        <p:grpSpPr>
          <a:xfrm>
            <a:off x="1667578" y="1828800"/>
            <a:ext cx="1465466" cy="533400"/>
            <a:chOff x="600778" y="3048000"/>
            <a:chExt cx="1465466" cy="533400"/>
          </a:xfrm>
        </p:grpSpPr>
        <p:sp>
          <p:nvSpPr>
            <p:cNvPr id="143" name="Rounded Rectangle 142"/>
            <p:cNvSpPr/>
            <p:nvPr/>
          </p:nvSpPr>
          <p:spPr>
            <a:xfrm>
              <a:off x="685800" y="3048000"/>
              <a:ext cx="1295400" cy="53340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p:cNvSpPr txBox="1"/>
            <p:nvPr/>
          </p:nvSpPr>
          <p:spPr>
            <a:xfrm>
              <a:off x="600778" y="3124200"/>
              <a:ext cx="1465466" cy="246221"/>
            </a:xfrm>
            <a:prstGeom prst="rect">
              <a:avLst/>
            </a:prstGeom>
            <a:noFill/>
          </p:spPr>
          <p:txBody>
            <a:bodyPr wrap="none" rtlCol="0">
              <a:spAutoFit/>
            </a:bodyPr>
            <a:lstStyle/>
            <a:p>
              <a:pPr algn="ctr"/>
              <a:r>
                <a:rPr lang="en-US" sz="1000" dirty="0" err="1" smtClean="0">
                  <a:latin typeface="Arial Black" pitchFamily="34" charset="0"/>
                  <a:cs typeface="Kartika" pitchFamily="18" charset="0"/>
                </a:rPr>
                <a:t>Mukund</a:t>
              </a:r>
              <a:r>
                <a:rPr lang="en-US" sz="1000" dirty="0" smtClean="0">
                  <a:latin typeface="Arial Black" pitchFamily="34" charset="0"/>
                  <a:cs typeface="Kartika" pitchFamily="18" charset="0"/>
                </a:rPr>
                <a:t> </a:t>
              </a:r>
              <a:r>
                <a:rPr lang="en-US" sz="1000" dirty="0" err="1" smtClean="0">
                  <a:latin typeface="Arial Black" pitchFamily="34" charset="0"/>
                  <a:cs typeface="Kartika" pitchFamily="18" charset="0"/>
                </a:rPr>
                <a:t>Madhugiri</a:t>
              </a:r>
              <a:endParaRPr lang="en-US" sz="1000" dirty="0">
                <a:latin typeface="Arial Black" pitchFamily="34" charset="0"/>
                <a:cs typeface="Kartika" pitchFamily="18" charset="0"/>
              </a:endParaRPr>
            </a:p>
          </p:txBody>
        </p:sp>
        <p:sp>
          <p:nvSpPr>
            <p:cNvPr id="145" name="TextBox 144"/>
            <p:cNvSpPr txBox="1"/>
            <p:nvPr/>
          </p:nvSpPr>
          <p:spPr>
            <a:xfrm>
              <a:off x="1035182" y="3304401"/>
              <a:ext cx="596637" cy="246221"/>
            </a:xfrm>
            <a:prstGeom prst="rect">
              <a:avLst/>
            </a:prstGeom>
            <a:noFill/>
          </p:spPr>
          <p:txBody>
            <a:bodyPr wrap="none" rtlCol="0">
              <a:spAutoFit/>
            </a:bodyPr>
            <a:lstStyle/>
            <a:p>
              <a:pPr algn="ctr"/>
              <a:r>
                <a:rPr lang="en-US" sz="1000" b="1" i="1" dirty="0" smtClean="0">
                  <a:solidFill>
                    <a:schemeClr val="accent3">
                      <a:lumMod val="50000"/>
                    </a:schemeClr>
                  </a:solidFill>
                  <a:latin typeface="Corbel" pitchFamily="34" charset="0"/>
                </a:rPr>
                <a:t>{  ASM }</a:t>
              </a:r>
            </a:p>
          </p:txBody>
        </p:sp>
      </p:grpSp>
      <p:grpSp>
        <p:nvGrpSpPr>
          <p:cNvPr id="12" name="Group 11"/>
          <p:cNvGrpSpPr/>
          <p:nvPr/>
        </p:nvGrpSpPr>
        <p:grpSpPr>
          <a:xfrm>
            <a:off x="5562600" y="5410200"/>
            <a:ext cx="1295400" cy="474047"/>
            <a:chOff x="6477000" y="5638800"/>
            <a:chExt cx="1295400" cy="474047"/>
          </a:xfrm>
        </p:grpSpPr>
        <p:sp>
          <p:nvSpPr>
            <p:cNvPr id="126" name="Rounded Rectangle 125"/>
            <p:cNvSpPr/>
            <p:nvPr/>
          </p:nvSpPr>
          <p:spPr>
            <a:xfrm>
              <a:off x="6477000" y="5638800"/>
              <a:ext cx="1295400" cy="45720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p:cNvSpPr txBox="1"/>
            <p:nvPr/>
          </p:nvSpPr>
          <p:spPr>
            <a:xfrm>
              <a:off x="6807906" y="5686425"/>
              <a:ext cx="633594" cy="230832"/>
            </a:xfrm>
            <a:prstGeom prst="rect">
              <a:avLst/>
            </a:prstGeom>
            <a:noFill/>
          </p:spPr>
          <p:txBody>
            <a:bodyPr wrap="none" rtlCol="0">
              <a:spAutoFit/>
            </a:bodyPr>
            <a:lstStyle/>
            <a:p>
              <a:pPr algn="ctr"/>
              <a:r>
                <a:rPr lang="en-US" sz="900" dirty="0" err="1" smtClean="0">
                  <a:latin typeface="Arial Black" pitchFamily="34" charset="0"/>
                  <a:cs typeface="Kartika" pitchFamily="18" charset="0"/>
                </a:rPr>
                <a:t>Chetan</a:t>
              </a:r>
              <a:endParaRPr lang="en-US" sz="900" dirty="0">
                <a:latin typeface="Arial Black" pitchFamily="34" charset="0"/>
                <a:cs typeface="Kartika" pitchFamily="18" charset="0"/>
              </a:endParaRPr>
            </a:p>
          </p:txBody>
        </p:sp>
        <p:sp>
          <p:nvSpPr>
            <p:cNvPr id="128" name="TextBox 127"/>
            <p:cNvSpPr txBox="1"/>
            <p:nvPr/>
          </p:nvSpPr>
          <p:spPr>
            <a:xfrm>
              <a:off x="6677411" y="5866626"/>
              <a:ext cx="894590" cy="246221"/>
            </a:xfrm>
            <a:prstGeom prst="rect">
              <a:avLst/>
            </a:prstGeom>
            <a:noFill/>
          </p:spPr>
          <p:txBody>
            <a:bodyPr wrap="none" rtlCol="0">
              <a:spAutoFit/>
            </a:bodyPr>
            <a:lstStyle/>
            <a:p>
              <a:pPr algn="ctr"/>
              <a:r>
                <a:rPr lang="en-US" sz="1000" b="1" i="1" dirty="0" smtClean="0">
                  <a:solidFill>
                    <a:schemeClr val="accent3">
                      <a:lumMod val="50000"/>
                    </a:schemeClr>
                  </a:solidFill>
                  <a:latin typeface="Corbel" pitchFamily="34" charset="0"/>
                </a:rPr>
                <a:t>{  Senior PL }</a:t>
              </a:r>
            </a:p>
          </p:txBody>
        </p:sp>
      </p:grpSp>
      <p:sp>
        <p:nvSpPr>
          <p:cNvPr id="96" name="Rounded Rectangle 95"/>
          <p:cNvSpPr/>
          <p:nvPr/>
        </p:nvSpPr>
        <p:spPr>
          <a:xfrm>
            <a:off x="6172200" y="457200"/>
            <a:ext cx="1295400" cy="53340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6246459" y="533400"/>
            <a:ext cx="1146906" cy="246221"/>
          </a:xfrm>
          <a:prstGeom prst="rect">
            <a:avLst/>
          </a:prstGeom>
          <a:noFill/>
        </p:spPr>
        <p:txBody>
          <a:bodyPr wrap="none" rtlCol="0">
            <a:spAutoFit/>
          </a:bodyPr>
          <a:lstStyle/>
          <a:p>
            <a:pPr algn="ctr"/>
            <a:r>
              <a:rPr lang="en-US" sz="1000" dirty="0" smtClean="0">
                <a:latin typeface="Arial Black" pitchFamily="34" charset="0"/>
                <a:cs typeface="Kartika" pitchFamily="18" charset="0"/>
              </a:rPr>
              <a:t>&lt;new parent&gt;</a:t>
            </a:r>
            <a:endParaRPr lang="en-US" sz="1000" dirty="0">
              <a:latin typeface="Arial Black" pitchFamily="34" charset="0"/>
              <a:cs typeface="Kartika" pitchFamily="18" charset="0"/>
            </a:endParaRPr>
          </a:p>
        </p:txBody>
      </p:sp>
      <p:sp>
        <p:nvSpPr>
          <p:cNvPr id="98" name="TextBox 97"/>
          <p:cNvSpPr txBox="1"/>
          <p:nvPr/>
        </p:nvSpPr>
        <p:spPr>
          <a:xfrm>
            <a:off x="6521582" y="713601"/>
            <a:ext cx="596637" cy="246221"/>
          </a:xfrm>
          <a:prstGeom prst="rect">
            <a:avLst/>
          </a:prstGeom>
          <a:noFill/>
        </p:spPr>
        <p:txBody>
          <a:bodyPr wrap="none" rtlCol="0">
            <a:spAutoFit/>
          </a:bodyPr>
          <a:lstStyle/>
          <a:p>
            <a:pPr algn="ctr"/>
            <a:r>
              <a:rPr lang="en-US" sz="1000" b="1" i="1" dirty="0" smtClean="0">
                <a:solidFill>
                  <a:schemeClr val="accent3">
                    <a:lumMod val="50000"/>
                  </a:schemeClr>
                </a:solidFill>
                <a:latin typeface="Corbel" pitchFamily="34" charset="0"/>
              </a:rPr>
              <a:t>{  ASM }</a:t>
            </a:r>
          </a:p>
        </p:txBody>
      </p:sp>
      <p:sp>
        <p:nvSpPr>
          <p:cNvPr id="99" name="Rounded Rectangle 98"/>
          <p:cNvSpPr/>
          <p:nvPr/>
        </p:nvSpPr>
        <p:spPr>
          <a:xfrm>
            <a:off x="7620000" y="762000"/>
            <a:ext cx="1295400" cy="533400"/>
          </a:xfrm>
          <a:prstGeom prst="round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7694259" y="838200"/>
            <a:ext cx="1146906" cy="246221"/>
          </a:xfrm>
          <a:prstGeom prst="rect">
            <a:avLst/>
          </a:prstGeom>
          <a:noFill/>
        </p:spPr>
        <p:txBody>
          <a:bodyPr wrap="none" rtlCol="0">
            <a:spAutoFit/>
          </a:bodyPr>
          <a:lstStyle/>
          <a:p>
            <a:pPr algn="ctr"/>
            <a:r>
              <a:rPr lang="en-US" sz="1000" dirty="0" smtClean="0">
                <a:latin typeface="Arial Black" pitchFamily="34" charset="0"/>
                <a:cs typeface="Kartika" pitchFamily="18" charset="0"/>
              </a:rPr>
              <a:t>&lt;new parent&gt;</a:t>
            </a:r>
            <a:endParaRPr lang="en-US" sz="1000" dirty="0">
              <a:latin typeface="Arial Black" pitchFamily="34" charset="0"/>
              <a:cs typeface="Kartika" pitchFamily="18" charset="0"/>
            </a:endParaRPr>
          </a:p>
        </p:txBody>
      </p:sp>
      <p:sp>
        <p:nvSpPr>
          <p:cNvPr id="102" name="TextBox 101"/>
          <p:cNvSpPr txBox="1"/>
          <p:nvPr/>
        </p:nvSpPr>
        <p:spPr>
          <a:xfrm>
            <a:off x="7969382" y="1018401"/>
            <a:ext cx="596637" cy="246221"/>
          </a:xfrm>
          <a:prstGeom prst="rect">
            <a:avLst/>
          </a:prstGeom>
          <a:noFill/>
        </p:spPr>
        <p:txBody>
          <a:bodyPr wrap="none" rtlCol="0">
            <a:spAutoFit/>
          </a:bodyPr>
          <a:lstStyle/>
          <a:p>
            <a:pPr algn="ctr"/>
            <a:r>
              <a:rPr lang="en-US" sz="1000" b="1" i="1" dirty="0" smtClean="0">
                <a:solidFill>
                  <a:schemeClr val="accent3">
                    <a:lumMod val="50000"/>
                  </a:schemeClr>
                </a:solidFill>
                <a:latin typeface="Corbel" pitchFamily="34" charset="0"/>
              </a:rPr>
              <a:t>{  ASM }</a:t>
            </a:r>
          </a:p>
        </p:txBody>
      </p:sp>
      <p:sp>
        <p:nvSpPr>
          <p:cNvPr id="2" name="TextBox 1"/>
          <p:cNvSpPr txBox="1"/>
          <p:nvPr/>
        </p:nvSpPr>
        <p:spPr>
          <a:xfrm rot="19701091">
            <a:off x="104879" y="4239527"/>
            <a:ext cx="4161428" cy="707886"/>
          </a:xfrm>
          <a:prstGeom prst="rect">
            <a:avLst/>
          </a:prstGeom>
          <a:noFill/>
        </p:spPr>
        <p:txBody>
          <a:bodyPr wrap="none" rtlCol="0">
            <a:spAutoFit/>
          </a:bodyPr>
          <a:lstStyle/>
          <a:p>
            <a:r>
              <a:rPr lang="en-US" sz="4000" i="1" dirty="0" smtClean="0">
                <a:solidFill>
                  <a:srgbClr val="FF0000"/>
                </a:solidFill>
              </a:rPr>
              <a:t>… to be updated …</a:t>
            </a:r>
            <a:endParaRPr lang="en-US" sz="4000" i="1" dirty="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1895</TotalTime>
  <Words>1533</Words>
  <Application>Microsoft Macintosh PowerPoint</Application>
  <PresentationFormat>On-screen Show (4:3)</PresentationFormat>
  <Paragraphs>186</Paragraphs>
  <Slides>4</Slides>
  <Notes>3</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Scott Davidson</dc:creator>
  <cp:lastModifiedBy>Scott Davidson</cp:lastModifiedBy>
  <cp:revision>192</cp:revision>
  <dcterms:created xsi:type="dcterms:W3CDTF">2012-02-28T04:29:01Z</dcterms:created>
  <dcterms:modified xsi:type="dcterms:W3CDTF">2013-03-21T04:45:41Z</dcterms:modified>
</cp:coreProperties>
</file>