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100" d="100"/>
          <a:sy n="100" d="100"/>
        </p:scale>
        <p:origin x="-2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5448" y="6550152"/>
            <a:ext cx="2133600" cy="24447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4952" y="6550152"/>
            <a:ext cx="2133600" cy="24447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troop 457 at-a-glance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/>
        </p:nvGraphicFramePr>
        <p:xfrm>
          <a:off x="152401" y="551616"/>
          <a:ext cx="8839194" cy="53157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271"/>
                <a:gridCol w="634328"/>
                <a:gridCol w="609600"/>
                <a:gridCol w="685800"/>
                <a:gridCol w="609600"/>
                <a:gridCol w="762000"/>
                <a:gridCol w="609600"/>
                <a:gridCol w="685800"/>
                <a:gridCol w="685800"/>
                <a:gridCol w="685800"/>
                <a:gridCol w="609600"/>
                <a:gridCol w="609600"/>
                <a:gridCol w="533395"/>
              </a:tblGrid>
              <a:tr h="38512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jan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feb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utura Lt" pitchFamily="34" charset="0"/>
                        </a:rPr>
                        <a:t>mar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apr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utura Lt" pitchFamily="34" charset="0"/>
                        </a:rPr>
                        <a:t>may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jun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jul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aug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utura Lt" pitchFamily="34" charset="0"/>
                        </a:rPr>
                        <a:t>sep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oct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nov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dec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</a:tr>
              <a:tr h="583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4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30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5" y="1066026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Campout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5" y="1873220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High Adventure 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(General Plan)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5" y="2330906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Fundraising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" y="277537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District</a:t>
            </a:r>
          </a:p>
          <a:p>
            <a:r>
              <a:rPr lang="en-US" sz="1200" b="1" i="1" dirty="0" smtClean="0">
                <a:latin typeface="Book Antiqua" pitchFamily="18" charset="0"/>
              </a:rPr>
              <a:t>Events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5" y="3309262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Monthly Theme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(General)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5" y="3690748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Monthly Theme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(Venturing)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5" y="408176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High Adventure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(Training)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5" y="147637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High Adventure 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(National Plan)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5" y="4529435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Tenderfeet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4977110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Webelos /</a:t>
            </a:r>
          </a:p>
          <a:p>
            <a:r>
              <a:rPr lang="en-US" sz="1200" b="1" i="1" dirty="0" smtClean="0">
                <a:latin typeface="Book Antiqua" pitchFamily="18" charset="0"/>
              </a:rPr>
              <a:t>Recruiting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5514201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Training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8725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</a:t>
            </a:r>
            <a:r>
              <a:rPr lang="en-US" sz="1100" b="1" dirty="0" smtClean="0"/>
              <a:t>18 </a:t>
            </a:r>
            <a:r>
              <a:rPr lang="en-US" sz="1100" b="1" dirty="0" smtClean="0"/>
              <a:t>– </a:t>
            </a:r>
            <a:r>
              <a:rPr lang="en-US" sz="1100" b="1" dirty="0" smtClean="0"/>
              <a:t>21</a:t>
            </a:r>
            <a:r>
              <a:rPr lang="en-US" sz="1100" b="1" dirty="0" smtClean="0"/>
              <a:t>]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70917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</a:t>
            </a:r>
            <a:r>
              <a:rPr lang="en-US" sz="1100" b="1" dirty="0" smtClean="0"/>
              <a:t>15 </a:t>
            </a:r>
            <a:r>
              <a:rPr lang="en-US" sz="1100" b="1" dirty="0" smtClean="0"/>
              <a:t>– </a:t>
            </a:r>
            <a:r>
              <a:rPr lang="en-US" sz="1100" b="1" dirty="0" smtClean="0"/>
              <a:t>17</a:t>
            </a:r>
            <a:r>
              <a:rPr lang="en-US" sz="1100" b="1" dirty="0" smtClean="0"/>
              <a:t>]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18617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[16 </a:t>
            </a:r>
            <a:r>
              <a:rPr lang="en-US" sz="1100" b="1" dirty="0" smtClean="0"/>
              <a:t>– </a:t>
            </a:r>
            <a:r>
              <a:rPr lang="en-US" sz="1100" b="1" dirty="0" smtClean="0"/>
              <a:t>17</a:t>
            </a:r>
            <a:r>
              <a:rPr lang="en-US" sz="1100" b="1" dirty="0" smtClean="0"/>
              <a:t>]</a:t>
            </a:r>
            <a:endParaRPr lang="en-US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98377" y="885825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[15 - 19]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71167" y="885825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[18 - 19]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33900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</a:t>
            </a:r>
            <a:r>
              <a:rPr lang="en-US" sz="1100" b="1" dirty="0" smtClean="0"/>
              <a:t>19 </a:t>
            </a:r>
            <a:r>
              <a:rPr lang="en-US" sz="1100" b="1" dirty="0" smtClean="0"/>
              <a:t>– </a:t>
            </a:r>
            <a:r>
              <a:rPr lang="en-US" sz="1100" b="1" dirty="0" smtClean="0"/>
              <a:t>21</a:t>
            </a:r>
            <a:r>
              <a:rPr lang="en-US" sz="1100" b="1" dirty="0" smtClean="0"/>
              <a:t>]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95142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</a:t>
            </a:r>
            <a:r>
              <a:rPr lang="en-US" sz="1100" b="1" dirty="0" smtClean="0"/>
              <a:t>07 </a:t>
            </a:r>
            <a:r>
              <a:rPr lang="en-US" sz="1100" b="1" dirty="0" smtClean="0"/>
              <a:t>– </a:t>
            </a:r>
            <a:r>
              <a:rPr lang="en-US" sz="1100" b="1" dirty="0" smtClean="0"/>
              <a:t>13]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03477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[10 </a:t>
            </a:r>
            <a:r>
              <a:rPr lang="en-US" sz="1100" b="1" dirty="0" smtClean="0"/>
              <a:t>– </a:t>
            </a:r>
            <a:r>
              <a:rPr lang="en-US" sz="1100" b="1" dirty="0" smtClean="0"/>
              <a:t>11</a:t>
            </a:r>
            <a:r>
              <a:rPr lang="en-US" sz="1100" b="1" dirty="0" smtClean="0"/>
              <a:t>]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[21 </a:t>
            </a:r>
            <a:r>
              <a:rPr lang="en-US" sz="1100" b="1" dirty="0" smtClean="0"/>
              <a:t>– </a:t>
            </a:r>
            <a:r>
              <a:rPr lang="en-US" sz="1100" b="1" dirty="0" smtClean="0"/>
              <a:t>22</a:t>
            </a:r>
            <a:r>
              <a:rPr lang="en-US" sz="1100" b="1" dirty="0" smtClean="0"/>
              <a:t>]</a:t>
            </a:r>
            <a:endParaRPr 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23967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[19 – </a:t>
            </a:r>
            <a:r>
              <a:rPr lang="en-US" sz="1100" b="1" dirty="0" smtClean="0"/>
              <a:t>20]</a:t>
            </a:r>
            <a:endParaRPr lang="en-US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833567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</a:t>
            </a:r>
            <a:r>
              <a:rPr lang="en-US" sz="1100" b="1" dirty="0" smtClean="0"/>
              <a:t>16 – 17]</a:t>
            </a:r>
            <a:endParaRPr 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0" y="88582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</a:t>
            </a:r>
            <a:r>
              <a:rPr lang="en-US" sz="1100" b="1" dirty="0" smtClean="0"/>
              <a:t>07 </a:t>
            </a:r>
            <a:r>
              <a:rPr lang="en-US" sz="1100" b="1" dirty="0" smtClean="0"/>
              <a:t>– </a:t>
            </a:r>
            <a:r>
              <a:rPr lang="en-US" sz="1100" b="1" dirty="0" smtClean="0"/>
              <a:t>08</a:t>
            </a:r>
            <a:r>
              <a:rPr lang="en-US" sz="1100" b="1" dirty="0" smtClean="0"/>
              <a:t>]</a:t>
            </a:r>
            <a:endParaRPr 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08324" y="1085850"/>
            <a:ext cx="763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Camp</a:t>
            </a:r>
          </a:p>
          <a:p>
            <a:r>
              <a:rPr lang="en-US" sz="1100" b="1" i="1" dirty="0" smtClean="0">
                <a:latin typeface="Book Antiqua" pitchFamily="18" charset="0"/>
              </a:rPr>
              <a:t>Sylvester</a:t>
            </a:r>
            <a:endParaRPr lang="en-US" sz="1100" b="1" i="1" dirty="0">
              <a:latin typeface="Book Antiqu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44168" y="1085850"/>
            <a:ext cx="490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Fort </a:t>
            </a:r>
          </a:p>
          <a:p>
            <a:r>
              <a:rPr lang="en-US" sz="1100" b="1" i="1" dirty="0" smtClean="0">
                <a:latin typeface="Book Antiqua" pitchFamily="18" charset="0"/>
              </a:rPr>
              <a:t>Ross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3843" y="1085850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Book Antiqua" pitchFamily="18" charset="0"/>
              </a:rPr>
              <a:t>Camporee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79699" y="1085850"/>
            <a:ext cx="591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Death</a:t>
            </a:r>
          </a:p>
          <a:p>
            <a:r>
              <a:rPr lang="en-US" sz="1100" b="1" i="1" dirty="0" smtClean="0">
                <a:latin typeface="Book Antiqua" pitchFamily="18" charset="0"/>
              </a:rPr>
              <a:t>Valley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5499" y="1085850"/>
            <a:ext cx="583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Angel</a:t>
            </a:r>
          </a:p>
          <a:p>
            <a:r>
              <a:rPr lang="en-US" sz="1100" b="1" i="1" dirty="0" smtClean="0">
                <a:latin typeface="Book Antiqua" pitchFamily="18" charset="0"/>
              </a:rPr>
              <a:t>Island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33900" y="1085850"/>
            <a:ext cx="553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Point</a:t>
            </a:r>
          </a:p>
          <a:p>
            <a:r>
              <a:rPr lang="en-US" sz="1100" b="1" i="1" dirty="0" smtClean="0">
                <a:latin typeface="Book Antiqua" pitchFamily="18" charset="0"/>
              </a:rPr>
              <a:t>Reyes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6379" y="1085850"/>
            <a:ext cx="750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Camp</a:t>
            </a:r>
          </a:p>
          <a:p>
            <a:r>
              <a:rPr lang="en-US" sz="1100" b="1" i="1" dirty="0" smtClean="0">
                <a:latin typeface="Book Antiqua" pitchFamily="18" charset="0"/>
              </a:rPr>
              <a:t>Hi Sierra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65749" y="1085850"/>
            <a:ext cx="583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River</a:t>
            </a:r>
          </a:p>
          <a:p>
            <a:r>
              <a:rPr lang="en-US" sz="1100" b="1" i="1" dirty="0" smtClean="0">
                <a:latin typeface="Book Antiqua" pitchFamily="18" charset="0"/>
              </a:rPr>
              <a:t>Rafter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05575" y="1085850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Pinnacles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05868" y="1085850"/>
            <a:ext cx="561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Beach</a:t>
            </a:r>
          </a:p>
          <a:p>
            <a:r>
              <a:rPr lang="en-US" sz="1100" b="1" i="1" dirty="0" smtClean="0">
                <a:latin typeface="Book Antiqua" pitchFamily="18" charset="0"/>
              </a:rPr>
              <a:t>Camp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91160" y="1085850"/>
            <a:ext cx="5132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Del</a:t>
            </a:r>
          </a:p>
          <a:p>
            <a:r>
              <a:rPr lang="en-US" sz="1100" b="1" i="1" dirty="0" smtClean="0">
                <a:latin typeface="Book Antiqua" pitchFamily="18" charset="0"/>
              </a:rPr>
              <a:t>Valle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06555" y="1085850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SJ </a:t>
            </a:r>
            <a:r>
              <a:rPr lang="en-US" sz="1100" b="1" i="1" dirty="0" smtClean="0">
                <a:latin typeface="Book Antiqua" pitchFamily="18" charset="0"/>
              </a:rPr>
              <a:t>Rock</a:t>
            </a:r>
          </a:p>
          <a:p>
            <a:r>
              <a:rPr lang="en-US" sz="1100" b="1" i="1" dirty="0" smtClean="0">
                <a:latin typeface="Book Antiqua" pitchFamily="18" charset="0"/>
              </a:rPr>
              <a:t>Climbing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04975" y="1504950"/>
            <a:ext cx="3031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Northern Tier *or* Summit Lottery </a:t>
            </a:r>
            <a:r>
              <a:rPr lang="en-US" sz="1100" b="1" i="1" dirty="0" smtClean="0">
                <a:latin typeface="Book Antiqua" pitchFamily="18" charset="0"/>
              </a:rPr>
              <a:t>Submittal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90675" y="1612896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695950" y="1962150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800725" y="1862465"/>
            <a:ext cx="1555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Sea </a:t>
            </a:r>
            <a:r>
              <a:rPr lang="en-US" sz="1100" b="1" i="1" dirty="0" smtClean="0">
                <a:latin typeface="Book Antiqua" pitchFamily="18" charset="0"/>
              </a:rPr>
              <a:t>Base ( 7/22 – 7/29)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71600" y="2459356"/>
            <a:ext cx="1524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57500" y="2352675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Friends of Scouting (FOS)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715124" y="2459356"/>
            <a:ext cx="128587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993467" y="2352675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Popcorn Sales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33172" y="2628900"/>
            <a:ext cx="2279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District </a:t>
            </a:r>
            <a:r>
              <a:rPr lang="en-US" sz="1100" b="1" i="1" dirty="0" err="1" smtClean="0">
                <a:latin typeface="Book Antiqua" pitchFamily="18" charset="0"/>
              </a:rPr>
              <a:t>Camporee</a:t>
            </a:r>
            <a:r>
              <a:rPr lang="en-US" sz="1100" b="1" i="1" dirty="0" smtClean="0">
                <a:latin typeface="Book Antiqua" pitchFamily="18" charset="0"/>
              </a:rPr>
              <a:t> (No Date Yet!)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28397" y="273558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67175" y="2919740"/>
            <a:ext cx="21739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Scout-O-Rama </a:t>
            </a:r>
            <a:r>
              <a:rPr lang="en-US" sz="1100" b="1" i="1" smtClean="0">
                <a:latin typeface="Book Antiqua" pitchFamily="18" charset="0"/>
              </a:rPr>
              <a:t>(</a:t>
            </a:r>
            <a:r>
              <a:rPr lang="en-US" sz="1100" b="1" i="1" smtClean="0">
                <a:latin typeface="Book Antiqua" pitchFamily="18" charset="0"/>
              </a:rPr>
              <a:t>SOR – May 12)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62400" y="302642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038723" y="2647950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Book Antiqua" pitchFamily="18" charset="0"/>
              </a:rPr>
              <a:t>Rechartering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29550" y="2754631"/>
            <a:ext cx="23812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962900" y="293879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Scouting 4 Food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924800" y="3035946"/>
            <a:ext cx="9525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19400" y="4659631"/>
            <a:ext cx="25908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96321" y="4562475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Trail to First Class (TTFC)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19250" y="4905375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Final Recruit Selection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14475" y="5012056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193852" y="5067300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West Fair (Webelos I 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89077" y="517398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915377" y="521970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Webelos Bridging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10602" y="532638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128246" y="5057775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Webelos Recruiting</a:t>
            </a:r>
          </a:p>
        </p:txBody>
      </p:sp>
      <p:sp>
        <p:nvSpPr>
          <p:cNvPr id="62" name="Rectangle 61"/>
          <p:cNvSpPr/>
          <p:nvPr/>
        </p:nvSpPr>
        <p:spPr>
          <a:xfrm flipV="1">
            <a:off x="6553200" y="5299711"/>
            <a:ext cx="241935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214856" y="114300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troop 457 at-a-glance …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048125" y="5843171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… 2013 … 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189</Words>
  <Application>Microsoft Office PowerPoint</Application>
  <PresentationFormat>On-screen Show (4:3)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Scott Davidson</cp:lastModifiedBy>
  <cp:revision>25</cp:revision>
  <dcterms:created xsi:type="dcterms:W3CDTF">2012-01-22T04:00:45Z</dcterms:created>
  <dcterms:modified xsi:type="dcterms:W3CDTF">2012-07-17T03:54:54Z</dcterms:modified>
</cp:coreProperties>
</file>